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theme/themeOverride3.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9"/>
  </p:notesMasterIdLst>
  <p:sldIdLst>
    <p:sldId id="256" r:id="rId2"/>
    <p:sldId id="344" r:id="rId3"/>
    <p:sldId id="275" r:id="rId4"/>
    <p:sldId id="369" r:id="rId5"/>
    <p:sldId id="370" r:id="rId6"/>
    <p:sldId id="371" r:id="rId7"/>
    <p:sldId id="372" r:id="rId8"/>
    <p:sldId id="374" r:id="rId9"/>
    <p:sldId id="375" r:id="rId10"/>
    <p:sldId id="258" r:id="rId11"/>
    <p:sldId id="257" r:id="rId12"/>
    <p:sldId id="291" r:id="rId13"/>
    <p:sldId id="261" r:id="rId14"/>
    <p:sldId id="262" r:id="rId15"/>
    <p:sldId id="263" r:id="rId16"/>
    <p:sldId id="265" r:id="rId17"/>
    <p:sldId id="266" r:id="rId18"/>
    <p:sldId id="366" r:id="rId19"/>
    <p:sldId id="338" r:id="rId20"/>
    <p:sldId id="337" r:id="rId21"/>
    <p:sldId id="292" r:id="rId22"/>
    <p:sldId id="293" r:id="rId23"/>
    <p:sldId id="310" r:id="rId24"/>
    <p:sldId id="779" r:id="rId25"/>
    <p:sldId id="311" r:id="rId26"/>
    <p:sldId id="320" r:id="rId27"/>
    <p:sldId id="297" r:id="rId28"/>
    <p:sldId id="328" r:id="rId29"/>
    <p:sldId id="377" r:id="rId30"/>
    <p:sldId id="312" r:id="rId31"/>
    <p:sldId id="295" r:id="rId32"/>
    <p:sldId id="264" r:id="rId33"/>
    <p:sldId id="313" r:id="rId34"/>
    <p:sldId id="314" r:id="rId35"/>
    <p:sldId id="1132" r:id="rId36"/>
    <p:sldId id="315" r:id="rId37"/>
    <p:sldId id="358" r:id="rId38"/>
    <p:sldId id="357" r:id="rId39"/>
    <p:sldId id="329" r:id="rId40"/>
    <p:sldId id="298" r:id="rId41"/>
    <p:sldId id="299" r:id="rId42"/>
    <p:sldId id="267" r:id="rId43"/>
    <p:sldId id="316" r:id="rId44"/>
    <p:sldId id="302" r:id="rId45"/>
    <p:sldId id="364" r:id="rId46"/>
    <p:sldId id="331" r:id="rId47"/>
    <p:sldId id="388" r:id="rId48"/>
    <p:sldId id="345" r:id="rId49"/>
    <p:sldId id="780" r:id="rId50"/>
    <p:sldId id="1130" r:id="rId51"/>
    <p:sldId id="389" r:id="rId52"/>
    <p:sldId id="304" r:id="rId53"/>
    <p:sldId id="305" r:id="rId54"/>
    <p:sldId id="306" r:id="rId55"/>
    <p:sldId id="359" r:id="rId56"/>
    <p:sldId id="362" r:id="rId57"/>
    <p:sldId id="394" r:id="rId58"/>
    <p:sldId id="363" r:id="rId59"/>
    <p:sldId id="317" r:id="rId60"/>
    <p:sldId id="308" r:id="rId61"/>
    <p:sldId id="309" r:id="rId62"/>
    <p:sldId id="385" r:id="rId63"/>
    <p:sldId id="368" r:id="rId64"/>
    <p:sldId id="346" r:id="rId65"/>
    <p:sldId id="347" r:id="rId66"/>
    <p:sldId id="767" r:id="rId67"/>
    <p:sldId id="324" r:id="rId68"/>
    <p:sldId id="321" r:id="rId69"/>
    <p:sldId id="325" r:id="rId70"/>
    <p:sldId id="336" r:id="rId71"/>
    <p:sldId id="335" r:id="rId72"/>
    <p:sldId id="327" r:id="rId73"/>
    <p:sldId id="272" r:id="rId74"/>
    <p:sldId id="351" r:id="rId75"/>
    <p:sldId id="281" r:id="rId76"/>
    <p:sldId id="282" r:id="rId77"/>
    <p:sldId id="319" r:id="rId78"/>
    <p:sldId id="322" r:id="rId79"/>
    <p:sldId id="384" r:id="rId80"/>
    <p:sldId id="353" r:id="rId81"/>
    <p:sldId id="355" r:id="rId82"/>
    <p:sldId id="356" r:id="rId83"/>
    <p:sldId id="766" r:id="rId84"/>
    <p:sldId id="1139" r:id="rId85"/>
    <p:sldId id="772" r:id="rId86"/>
    <p:sldId id="350" r:id="rId87"/>
    <p:sldId id="326" r:id="rId88"/>
    <p:sldId id="340" r:id="rId89"/>
    <p:sldId id="341" r:id="rId90"/>
    <p:sldId id="768" r:id="rId91"/>
    <p:sldId id="367" r:id="rId92"/>
    <p:sldId id="269" r:id="rId93"/>
    <p:sldId id="333" r:id="rId94"/>
    <p:sldId id="393" r:id="rId95"/>
    <p:sldId id="390" r:id="rId96"/>
    <p:sldId id="383" r:id="rId97"/>
    <p:sldId id="1135" r:id="rId98"/>
    <p:sldId id="1136" r:id="rId99"/>
    <p:sldId id="1134" r:id="rId100"/>
    <p:sldId id="777" r:id="rId101"/>
    <p:sldId id="774" r:id="rId102"/>
    <p:sldId id="776" r:id="rId103"/>
    <p:sldId id="1137" r:id="rId104"/>
    <p:sldId id="769" r:id="rId105"/>
    <p:sldId id="778" r:id="rId106"/>
    <p:sldId id="360" r:id="rId107"/>
    <p:sldId id="1138" r:id="rId108"/>
  </p:sldIdLst>
  <p:sldSz cx="12192000" cy="6858000"/>
  <p:notesSz cx="6858000" cy="9144000"/>
  <p:embeddedFontLst>
    <p:embeddedFont>
      <p:font typeface="Calibri" panose="020F0502020204030204" pitchFamily="34" charset="0"/>
      <p:regular r:id="rId110"/>
      <p:bold r:id="rId111"/>
      <p:italic r:id="rId112"/>
      <p:boldItalic r:id="rId113"/>
    </p:embeddedFont>
    <p:embeddedFont>
      <p:font typeface="Calibri Light" panose="020F0302020204030204" pitchFamily="34" charset="0"/>
      <p:regular r:id="rId114"/>
      <p:italic r:id="rId115"/>
    </p:embeddedFont>
    <p:embeddedFont>
      <p:font typeface="Cambria" panose="02040503050406030204" pitchFamily="18" charset="0"/>
      <p:regular r:id="rId116"/>
      <p:bold r:id="rId117"/>
      <p:italic r:id="rId118"/>
      <p:boldItalic r:id="rId119"/>
    </p:embeddedFont>
    <p:embeddedFont>
      <p:font typeface="Cambria Math" panose="02040503050406030204" pitchFamily="18" charset="0"/>
      <p:regular r:id="rId120"/>
    </p:embeddedFont>
    <p:embeddedFont>
      <p:font typeface="Moritz_hs1" panose="02000503000000000000" pitchFamily="2" charset="0"/>
      <p:regular r:id="rId121"/>
    </p:embeddedFont>
    <p:embeddedFont>
      <p:font typeface="Open Sans" panose="020B0606030504020204" pitchFamily="34" charset="0"/>
      <p:regular r:id="rId122"/>
      <p:bold r:id="rId123"/>
      <p:italic r:id="rId124"/>
      <p:boldItalic r:id="rId12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führung" id="{292E8C0D-5066-4D79-9CC4-11F1E59E493C}">
          <p14:sldIdLst>
            <p14:sldId id="256"/>
            <p14:sldId id="344"/>
          </p14:sldIdLst>
        </p14:section>
        <p14:section name="Klimawandel: verstehen und handeln" id="{88372D3B-B4E9-4ACB-88D3-564A3C96F98A}">
          <p14:sldIdLst>
            <p14:sldId id="275"/>
            <p14:sldId id="369"/>
            <p14:sldId id="370"/>
            <p14:sldId id="371"/>
            <p14:sldId id="372"/>
            <p14:sldId id="374"/>
            <p14:sldId id="375"/>
          </p14:sldIdLst>
        </p14:section>
        <p14:section name="Fakten zum Klimawandel" id="{699EB27A-792F-4043-B10D-A8DB0F25FAEB}">
          <p14:sldIdLst>
            <p14:sldId id="258"/>
            <p14:sldId id="257"/>
            <p14:sldId id="291"/>
            <p14:sldId id="261"/>
            <p14:sldId id="262"/>
            <p14:sldId id="263"/>
            <p14:sldId id="265"/>
            <p14:sldId id="266"/>
            <p14:sldId id="366"/>
            <p14:sldId id="338"/>
            <p14:sldId id="337"/>
          </p14:sldIdLst>
        </p14:section>
        <p14:section name="Treibhauseffekt I" id="{263524AC-553A-464F-A5C7-B3BC1A281ACC}">
          <p14:sldIdLst>
            <p14:sldId id="292"/>
            <p14:sldId id="293"/>
          </p14:sldIdLst>
        </p14:section>
        <p14:section name="Wärmestrahlung" id="{484B360F-B91C-4D53-9A6D-CD1BA92038E4}">
          <p14:sldIdLst>
            <p14:sldId id="310"/>
            <p14:sldId id="779"/>
            <p14:sldId id="311"/>
            <p14:sldId id="320"/>
            <p14:sldId id="297"/>
            <p14:sldId id="328"/>
            <p14:sldId id="377"/>
            <p14:sldId id="312"/>
            <p14:sldId id="295"/>
          </p14:sldIdLst>
        </p14:section>
        <p14:section name="Strahlungsgleichgewicht" id="{B38EC8D7-3438-4F60-8C41-59F62682FE3D}">
          <p14:sldIdLst>
            <p14:sldId id="264"/>
            <p14:sldId id="313"/>
            <p14:sldId id="314"/>
            <p14:sldId id="1132"/>
            <p14:sldId id="315"/>
          </p14:sldIdLst>
        </p14:section>
        <p14:section name="Temperatur Erde ohne Atmosphäre" id="{1D2F033E-C2AE-4FDA-82AC-08A26CA70445}">
          <p14:sldIdLst>
            <p14:sldId id="358"/>
            <p14:sldId id="357"/>
            <p14:sldId id="329"/>
            <p14:sldId id="298"/>
            <p14:sldId id="299"/>
          </p14:sldIdLst>
        </p14:section>
        <p14:section name="Treibhauseffekt II" id="{2DBA73B9-8B64-4798-A2FF-DE445CC3675B}">
          <p14:sldIdLst>
            <p14:sldId id="267"/>
            <p14:sldId id="316"/>
            <p14:sldId id="302"/>
            <p14:sldId id="364"/>
            <p14:sldId id="331"/>
            <p14:sldId id="388"/>
            <p14:sldId id="345"/>
            <p14:sldId id="780"/>
            <p14:sldId id="1130"/>
            <p14:sldId id="389"/>
            <p14:sldId id="304"/>
            <p14:sldId id="305"/>
            <p14:sldId id="306"/>
            <p14:sldId id="359"/>
            <p14:sldId id="362"/>
            <p14:sldId id="394"/>
            <p14:sldId id="363"/>
            <p14:sldId id="317"/>
            <p14:sldId id="308"/>
            <p14:sldId id="309"/>
            <p14:sldId id="385"/>
          </p14:sldIdLst>
        </p14:section>
        <p14:section name="Modellierung" id="{CEE66A12-04F9-47CC-AD6C-64445725A159}">
          <p14:sldIdLst>
            <p14:sldId id="368"/>
            <p14:sldId id="346"/>
            <p14:sldId id="347"/>
          </p14:sldIdLst>
        </p14:section>
        <p14:section name="Folgen für die Ozeane" id="{61CAA9DB-971F-494F-AD82-F835280007C1}">
          <p14:sldIdLst>
            <p14:sldId id="767"/>
            <p14:sldId id="324"/>
            <p14:sldId id="321"/>
            <p14:sldId id="325"/>
            <p14:sldId id="336"/>
            <p14:sldId id="335"/>
            <p14:sldId id="327"/>
            <p14:sldId id="272"/>
          </p14:sldIdLst>
        </p14:section>
        <p14:section name="Rückkopplungseffekte" id="{3D6E82D6-EA37-4172-A948-12AFB2401AB2}">
          <p14:sldIdLst>
            <p14:sldId id="351"/>
            <p14:sldId id="281"/>
            <p14:sldId id="282"/>
            <p14:sldId id="319"/>
            <p14:sldId id="322"/>
            <p14:sldId id="384"/>
            <p14:sldId id="353"/>
            <p14:sldId id="355"/>
            <p14:sldId id="356"/>
          </p14:sldIdLst>
        </p14:section>
        <p14:section name="Experimente" id="{AAA1D903-D1F7-443E-A96A-16CE3A62AC8E}">
          <p14:sldIdLst>
            <p14:sldId id="766"/>
            <p14:sldId id="1139"/>
            <p14:sldId id="772"/>
          </p14:sldIdLst>
        </p14:section>
        <p14:section name="Versauerung Ozeane" id="{B7150E47-5276-4782-97EA-D1761F8E7E4F}">
          <p14:sldIdLst>
            <p14:sldId id="350"/>
            <p14:sldId id="326"/>
            <p14:sldId id="340"/>
            <p14:sldId id="341"/>
          </p14:sldIdLst>
        </p14:section>
        <p14:section name="Ausblick in die Zukunft" id="{2C2A8643-4B3B-4118-8BC9-6770F108ED9B}">
          <p14:sldIdLst>
            <p14:sldId id="768"/>
            <p14:sldId id="367"/>
            <p14:sldId id="269"/>
            <p14:sldId id="333"/>
          </p14:sldIdLst>
        </p14:section>
        <p14:section name="Handeln" id="{F59C6DAF-AF6E-45DF-BEB4-B0937AA4E1AB}">
          <p14:sldIdLst>
            <p14:sldId id="393"/>
            <p14:sldId id="390"/>
            <p14:sldId id="383"/>
            <p14:sldId id="1135"/>
            <p14:sldId id="1136"/>
            <p14:sldId id="1134"/>
            <p14:sldId id="777"/>
            <p14:sldId id="774"/>
            <p14:sldId id="776"/>
            <p14:sldId id="1137"/>
            <p14:sldId id="769"/>
            <p14:sldId id="778"/>
          </p14:sldIdLst>
        </p14:section>
        <p14:section name="Abschluss" id="{76CC6549-52B8-4714-AEAA-248D20286AA4}">
          <p14:sldIdLst>
            <p14:sldId id="360"/>
            <p14:sldId id="11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5C19"/>
    <a:srgbClr val="8EC290"/>
    <a:srgbClr val="F38E49"/>
    <a:srgbClr val="F8BB92"/>
    <a:srgbClr val="000000"/>
    <a:srgbClr val="FFFFFF"/>
    <a:srgbClr val="FFFF00"/>
    <a:srgbClr val="CC9900"/>
    <a:srgbClr val="BC6A78"/>
    <a:srgbClr val="E4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5" autoAdjust="0"/>
    <p:restoredTop sz="90744" autoAdjust="0"/>
  </p:normalViewPr>
  <p:slideViewPr>
    <p:cSldViewPr snapToGrid="0">
      <p:cViewPr varScale="1">
        <p:scale>
          <a:sx n="107" d="100"/>
          <a:sy n="107" d="100"/>
        </p:scale>
        <p:origin x="763"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2" d="100"/>
          <a:sy n="92" d="100"/>
        </p:scale>
        <p:origin x="4042" y="6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8.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3.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4.fntdata"/><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4.fntdata"/><Relationship Id="rId118" Type="http://schemas.openxmlformats.org/officeDocument/2006/relationships/font" Target="fonts/font9.fntdata"/><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7.fntdata"/><Relationship Id="rId124" Type="http://schemas.openxmlformats.org/officeDocument/2006/relationships/font" Target="fonts/font15.fntdata"/><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5.fntdata"/><Relationship Id="rId119" Type="http://schemas.openxmlformats.org/officeDocument/2006/relationships/font" Target="fonts/font10.fntdata"/><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1.fntdata"/><Relationship Id="rId125"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fntdata"/><Relationship Id="rId115"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oleObject" Target="file:///D:\HiDrive\Klimawandel%20Projekt\Klimakoffer\Experimente\Akt.%202%20Albedo\GG_Temp_Klimakoff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HiDrive\Klimawandel%20Projekt\Klimakoffer\Experimente\AbsorptionCO2\AbsorptionW&#228;rmestrahlungCO2Papproh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HiDrive\Klimawandel%20Projekt\Klimakoffer\Experimente\Akt.%202%20Albedo\Albedo_Klimakoffer.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0" i="0" kern="1200" spc="0" baseline="0" dirty="0" err="1">
                <a:solidFill>
                  <a:srgbClr val="F38E49"/>
                </a:solidFill>
                <a:effectLst/>
              </a:rPr>
              <a:t>Bestrahlung</a:t>
            </a:r>
            <a:r>
              <a:rPr lang="en-US" sz="2000" b="0" i="0" kern="1200" spc="0" baseline="0" dirty="0">
                <a:solidFill>
                  <a:srgbClr val="F38E49"/>
                </a:solidFill>
                <a:effectLst/>
              </a:rPr>
              <a:t> </a:t>
            </a:r>
            <a:r>
              <a:rPr lang="en-US" sz="2000" b="0" i="0" kern="1200" spc="0" baseline="0" dirty="0" err="1">
                <a:solidFill>
                  <a:srgbClr val="F38E49"/>
                </a:solidFill>
                <a:effectLst/>
              </a:rPr>
              <a:t>einer</a:t>
            </a:r>
            <a:r>
              <a:rPr lang="en-US" sz="2000" b="0" i="0" kern="1200" spc="0" baseline="0" dirty="0">
                <a:solidFill>
                  <a:srgbClr val="F38E49"/>
                </a:solidFill>
                <a:effectLst/>
              </a:rPr>
              <a:t> </a:t>
            </a:r>
            <a:r>
              <a:rPr lang="en-US" sz="2000" b="0" i="0" kern="1200" spc="0" baseline="0" dirty="0" err="1">
                <a:solidFill>
                  <a:srgbClr val="F38E49"/>
                </a:solidFill>
                <a:effectLst/>
              </a:rPr>
              <a:t>Erdkugel</a:t>
            </a:r>
            <a:r>
              <a:rPr lang="en-US" sz="2000" b="0" i="0" kern="1200" spc="0" baseline="0" dirty="0">
                <a:solidFill>
                  <a:srgbClr val="F38E49"/>
                </a:solidFill>
                <a:effectLst/>
              </a:rPr>
              <a:t> </a:t>
            </a:r>
            <a:r>
              <a:rPr lang="en-US" sz="2000" b="0" i="0" kern="1200" spc="0" baseline="0" dirty="0" err="1">
                <a:solidFill>
                  <a:srgbClr val="F38E49"/>
                </a:solidFill>
                <a:effectLst/>
              </a:rPr>
              <a:t>aus</a:t>
            </a:r>
            <a:r>
              <a:rPr lang="en-US" sz="2000" b="0" i="0" kern="1200" spc="0" baseline="0" dirty="0">
                <a:solidFill>
                  <a:srgbClr val="F38E49"/>
                </a:solidFill>
                <a:effectLst/>
              </a:rPr>
              <a:t> </a:t>
            </a:r>
            <a:r>
              <a:rPr lang="en-US" sz="2000" b="0" i="0" kern="1200" spc="0" baseline="0" dirty="0" err="1">
                <a:solidFill>
                  <a:srgbClr val="F38E49"/>
                </a:solidFill>
                <a:effectLst/>
              </a:rPr>
              <a:t>Watte</a:t>
            </a:r>
            <a:endParaRPr lang="de-DE" sz="2000" dirty="0">
              <a:effectLst/>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lineMarker"/>
        <c:varyColors val="0"/>
        <c:ser>
          <c:idx val="0"/>
          <c:order val="0"/>
          <c:tx>
            <c:strRef>
              <c:f>'22.01.2022 60W Reflektor'!$C$1</c:f>
              <c:strCache>
                <c:ptCount val="1"/>
                <c:pt idx="0">
                  <c:v>T_Erdkugel</c:v>
                </c:pt>
              </c:strCache>
            </c:strRef>
          </c:tx>
          <c:spPr>
            <a:ln w="19050" cap="rnd">
              <a:noFill/>
              <a:round/>
            </a:ln>
            <a:effectLst/>
          </c:spPr>
          <c:marker>
            <c:symbol val="circle"/>
            <c:size val="8"/>
            <c:spPr>
              <a:solidFill>
                <a:schemeClr val="accent1"/>
              </a:solidFill>
              <a:ln w="9525">
                <a:solidFill>
                  <a:schemeClr val="accent1"/>
                </a:solidFill>
              </a:ln>
              <a:effectLst/>
            </c:spPr>
          </c:marker>
          <c:dPt>
            <c:idx val="5"/>
            <c:marker>
              <c:symbol val="circle"/>
              <c:size val="8"/>
              <c:spPr>
                <a:solidFill>
                  <a:schemeClr val="accent1"/>
                </a:solidFill>
                <a:ln w="12700">
                  <a:noFill/>
                </a:ln>
                <a:effectLst/>
              </c:spPr>
            </c:marker>
            <c:bubble3D val="0"/>
            <c:extLst>
              <c:ext xmlns:c16="http://schemas.microsoft.com/office/drawing/2014/chart" uri="{C3380CC4-5D6E-409C-BE32-E72D297353CC}">
                <c16:uniqueId val="{00000000-0EED-478C-BC62-290B7F3E5330}"/>
              </c:ext>
            </c:extLst>
          </c:dPt>
          <c:xVal>
            <c:numRef>
              <c:f>'22.01.2022 60W Reflektor'!$B$2:$B$31</c:f>
              <c:numCache>
                <c:formatCode>0.00</c:formatCode>
                <c:ptCount val="30"/>
                <c:pt idx="0">
                  <c:v>0</c:v>
                </c:pt>
                <c:pt idx="1">
                  <c:v>0.33333333333333331</c:v>
                </c:pt>
                <c:pt idx="2">
                  <c:v>0.66666666666666663</c:v>
                </c:pt>
                <c:pt idx="3">
                  <c:v>1</c:v>
                </c:pt>
                <c:pt idx="4">
                  <c:v>1.3333333333333333</c:v>
                </c:pt>
                <c:pt idx="5">
                  <c:v>1.6666666666666667</c:v>
                </c:pt>
                <c:pt idx="6">
                  <c:v>2</c:v>
                </c:pt>
                <c:pt idx="7">
                  <c:v>2.3333333333333335</c:v>
                </c:pt>
                <c:pt idx="8">
                  <c:v>2.6666666666666665</c:v>
                </c:pt>
                <c:pt idx="9">
                  <c:v>3</c:v>
                </c:pt>
                <c:pt idx="10">
                  <c:v>3.3333333333333335</c:v>
                </c:pt>
                <c:pt idx="11">
                  <c:v>3.6666666666666665</c:v>
                </c:pt>
                <c:pt idx="12">
                  <c:v>4</c:v>
                </c:pt>
                <c:pt idx="13">
                  <c:v>4.333333333333333</c:v>
                </c:pt>
                <c:pt idx="14">
                  <c:v>4.666666666666667</c:v>
                </c:pt>
                <c:pt idx="15">
                  <c:v>5</c:v>
                </c:pt>
                <c:pt idx="16">
                  <c:v>5.333333333333333</c:v>
                </c:pt>
                <c:pt idx="17">
                  <c:v>5.666666666666667</c:v>
                </c:pt>
                <c:pt idx="18">
                  <c:v>6</c:v>
                </c:pt>
                <c:pt idx="19">
                  <c:v>6.333333333333333</c:v>
                </c:pt>
                <c:pt idx="20">
                  <c:v>6.666666666666667</c:v>
                </c:pt>
                <c:pt idx="21">
                  <c:v>7</c:v>
                </c:pt>
                <c:pt idx="22">
                  <c:v>7.333333333333333</c:v>
                </c:pt>
                <c:pt idx="23">
                  <c:v>7.666666666666667</c:v>
                </c:pt>
                <c:pt idx="24">
                  <c:v>8</c:v>
                </c:pt>
                <c:pt idx="25">
                  <c:v>8.3333333333333339</c:v>
                </c:pt>
                <c:pt idx="26">
                  <c:v>8.6666666666666661</c:v>
                </c:pt>
                <c:pt idx="27">
                  <c:v>9</c:v>
                </c:pt>
                <c:pt idx="28">
                  <c:v>9.3333333333333339</c:v>
                </c:pt>
                <c:pt idx="29">
                  <c:v>9.6666666666666661</c:v>
                </c:pt>
              </c:numCache>
            </c:numRef>
          </c:xVal>
          <c:yVal>
            <c:numRef>
              <c:f>'22.01.2022 60W Reflektor'!$C$2:$C$31</c:f>
              <c:numCache>
                <c:formatCode>General</c:formatCode>
                <c:ptCount val="30"/>
                <c:pt idx="0">
                  <c:v>22</c:v>
                </c:pt>
                <c:pt idx="1">
                  <c:v>22.3</c:v>
                </c:pt>
                <c:pt idx="2">
                  <c:v>22.9</c:v>
                </c:pt>
                <c:pt idx="3">
                  <c:v>23.4</c:v>
                </c:pt>
                <c:pt idx="4">
                  <c:v>23.8</c:v>
                </c:pt>
                <c:pt idx="5">
                  <c:v>24.1</c:v>
                </c:pt>
                <c:pt idx="6">
                  <c:v>24.4</c:v>
                </c:pt>
                <c:pt idx="7">
                  <c:v>24.6</c:v>
                </c:pt>
                <c:pt idx="8">
                  <c:v>24.7</c:v>
                </c:pt>
                <c:pt idx="9">
                  <c:v>24.8</c:v>
                </c:pt>
                <c:pt idx="10">
                  <c:v>24.9</c:v>
                </c:pt>
                <c:pt idx="11">
                  <c:v>25</c:v>
                </c:pt>
                <c:pt idx="12">
                  <c:v>25</c:v>
                </c:pt>
                <c:pt idx="13">
                  <c:v>25.1</c:v>
                </c:pt>
                <c:pt idx="14">
                  <c:v>25.1</c:v>
                </c:pt>
                <c:pt idx="15">
                  <c:v>25.1</c:v>
                </c:pt>
              </c:numCache>
            </c:numRef>
          </c:yVal>
          <c:smooth val="0"/>
          <c:extLst>
            <c:ext xmlns:c16="http://schemas.microsoft.com/office/drawing/2014/chart" uri="{C3380CC4-5D6E-409C-BE32-E72D297353CC}">
              <c16:uniqueId val="{00000000-0329-42F4-B253-E2BBCC6FC8B7}"/>
            </c:ext>
          </c:extLst>
        </c:ser>
        <c:dLbls>
          <c:showLegendKey val="0"/>
          <c:showVal val="0"/>
          <c:showCatName val="0"/>
          <c:showSerName val="0"/>
          <c:showPercent val="0"/>
          <c:showBubbleSize val="0"/>
        </c:dLbls>
        <c:axId val="470500240"/>
        <c:axId val="470494664"/>
      </c:scatterChart>
      <c:valAx>
        <c:axId val="470500240"/>
        <c:scaling>
          <c:orientation val="minMax"/>
          <c:max val="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ctr" rtl="0">
                  <a:defRPr lang="de-DE" sz="1600" b="0" i="0" u="none" strike="noStrike" kern="1200" baseline="0" dirty="0" smtClean="0">
                    <a:solidFill>
                      <a:prstClr val="black">
                        <a:lumMod val="65000"/>
                        <a:lumOff val="35000"/>
                      </a:prstClr>
                    </a:solidFill>
                    <a:latin typeface="+mn-lt"/>
                    <a:ea typeface="+mn-ea"/>
                    <a:cs typeface="+mn-cs"/>
                  </a:defRPr>
                </a:pPr>
                <a:r>
                  <a:rPr lang="de-DE" sz="1600" b="0" i="0" u="none" strike="noStrike" kern="1200" baseline="0" dirty="0">
                    <a:solidFill>
                      <a:prstClr val="black">
                        <a:lumMod val="65000"/>
                        <a:lumOff val="35000"/>
                      </a:prstClr>
                    </a:solidFill>
                    <a:latin typeface="+mn-lt"/>
                    <a:ea typeface="+mn-ea"/>
                    <a:cs typeface="+mn-cs"/>
                  </a:rPr>
                  <a:t>Zeit in Minuten</a:t>
                </a:r>
              </a:p>
            </c:rich>
          </c:tx>
          <c:overlay val="0"/>
          <c:spPr>
            <a:noFill/>
            <a:ln>
              <a:noFill/>
            </a:ln>
            <a:effectLst/>
          </c:spPr>
          <c:txPr>
            <a:bodyPr rot="0" spcFirstLastPara="1" vertOverflow="ellipsis" vert="horz" wrap="square" anchor="ctr" anchorCtr="1"/>
            <a:lstStyle/>
            <a:p>
              <a:pPr algn="ctr" rtl="0">
                <a:defRPr lang="de-DE" sz="1600" b="0" i="0" u="none" strike="noStrike" kern="1200" baseline="0" dirty="0" smtClean="0">
                  <a:solidFill>
                    <a:prstClr val="black">
                      <a:lumMod val="65000"/>
                      <a:lumOff val="35000"/>
                    </a:prstClr>
                  </a:solidFill>
                  <a:latin typeface="+mn-lt"/>
                  <a:ea typeface="+mn-ea"/>
                  <a:cs typeface="+mn-cs"/>
                </a:defRPr>
              </a:pPr>
              <a:endParaRPr lang="de-DE"/>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70494664"/>
        <c:crosses val="autoZero"/>
        <c:crossBetween val="midCat"/>
        <c:majorUnit val="1"/>
      </c:valAx>
      <c:valAx>
        <c:axId val="470494664"/>
        <c:scaling>
          <c:orientation val="minMax"/>
          <c:max val="26"/>
          <c:min val="2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de-DE" sz="1600" dirty="0"/>
                  <a:t>Temperatur in °C</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70500240"/>
        <c:crosses val="autoZero"/>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dirty="0"/>
              <a:t>Absorption von Wärmestrahlung</a:t>
            </a:r>
            <a:r>
              <a:rPr lang="de-DE" baseline="0" dirty="0"/>
              <a:t> durch CO2</a:t>
            </a:r>
            <a:endParaRPr lang="de-DE"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lineMarker"/>
        <c:varyColors val="0"/>
        <c:ser>
          <c:idx val="0"/>
          <c:order val="0"/>
          <c:tx>
            <c:strRef>
              <c:f>'Papprohr CO2'!$E$1</c:f>
              <c:strCache>
                <c:ptCount val="1"/>
                <c:pt idx="0">
                  <c:v>Temperature (Â°C) Run 2</c:v>
                </c:pt>
              </c:strCache>
            </c:strRef>
          </c:tx>
          <c:spPr>
            <a:ln w="19050" cap="rnd">
              <a:noFill/>
              <a:round/>
            </a:ln>
            <a:effectLst/>
          </c:spPr>
          <c:marker>
            <c:symbol val="circle"/>
            <c:size val="3"/>
            <c:spPr>
              <a:noFill/>
              <a:ln w="9525">
                <a:solidFill>
                  <a:schemeClr val="accent1"/>
                </a:solidFill>
              </a:ln>
              <a:effectLst/>
            </c:spPr>
          </c:marker>
          <c:xVal>
            <c:numRef>
              <c:f>'Papprohr CO2'!$C$2:$C$462</c:f>
              <c:numCache>
                <c:formatCode>General</c:formatCode>
                <c:ptCount val="461"/>
                <c:pt idx="0">
                  <c:v>0</c:v>
                </c:pt>
                <c:pt idx="1">
                  <c:v>8.3333333333333329E-2</c:v>
                </c:pt>
                <c:pt idx="2">
                  <c:v>0.16666666666666666</c:v>
                </c:pt>
                <c:pt idx="3">
                  <c:v>0.25</c:v>
                </c:pt>
                <c:pt idx="4">
                  <c:v>0.33333333333333331</c:v>
                </c:pt>
                <c:pt idx="5">
                  <c:v>0.41666666666666669</c:v>
                </c:pt>
                <c:pt idx="6">
                  <c:v>0.5</c:v>
                </c:pt>
                <c:pt idx="7">
                  <c:v>0.58333333333333337</c:v>
                </c:pt>
                <c:pt idx="8">
                  <c:v>0.66666666666666663</c:v>
                </c:pt>
                <c:pt idx="9">
                  <c:v>0.75</c:v>
                </c:pt>
                <c:pt idx="10">
                  <c:v>0.83333333333333337</c:v>
                </c:pt>
                <c:pt idx="11">
                  <c:v>0.91666666666666663</c:v>
                </c:pt>
                <c:pt idx="12">
                  <c:v>1</c:v>
                </c:pt>
                <c:pt idx="13">
                  <c:v>1.0833333333333333</c:v>
                </c:pt>
                <c:pt idx="14">
                  <c:v>1.1666666666666667</c:v>
                </c:pt>
                <c:pt idx="15">
                  <c:v>1.25</c:v>
                </c:pt>
                <c:pt idx="16">
                  <c:v>1.3333333333333333</c:v>
                </c:pt>
                <c:pt idx="17">
                  <c:v>1.4166666666666667</c:v>
                </c:pt>
                <c:pt idx="18">
                  <c:v>1.5</c:v>
                </c:pt>
                <c:pt idx="19">
                  <c:v>1.5833333333333333</c:v>
                </c:pt>
                <c:pt idx="20">
                  <c:v>1.6666666666666667</c:v>
                </c:pt>
                <c:pt idx="21">
                  <c:v>1.75</c:v>
                </c:pt>
                <c:pt idx="22">
                  <c:v>1.8333333333333333</c:v>
                </c:pt>
                <c:pt idx="23">
                  <c:v>1.9166666666666667</c:v>
                </c:pt>
                <c:pt idx="24">
                  <c:v>2</c:v>
                </c:pt>
                <c:pt idx="25">
                  <c:v>2.0833333333333335</c:v>
                </c:pt>
                <c:pt idx="26">
                  <c:v>2.1666666666666665</c:v>
                </c:pt>
                <c:pt idx="27">
                  <c:v>2.25</c:v>
                </c:pt>
                <c:pt idx="28">
                  <c:v>2.3333333333333335</c:v>
                </c:pt>
                <c:pt idx="29">
                  <c:v>2.4166666666666665</c:v>
                </c:pt>
                <c:pt idx="30">
                  <c:v>2.5</c:v>
                </c:pt>
                <c:pt idx="31">
                  <c:v>2.5833333333333335</c:v>
                </c:pt>
                <c:pt idx="32">
                  <c:v>2.6666666666666665</c:v>
                </c:pt>
                <c:pt idx="33">
                  <c:v>2.75</c:v>
                </c:pt>
                <c:pt idx="34">
                  <c:v>2.8333333333333335</c:v>
                </c:pt>
                <c:pt idx="35">
                  <c:v>2.9166666666666665</c:v>
                </c:pt>
                <c:pt idx="36">
                  <c:v>3</c:v>
                </c:pt>
                <c:pt idx="37">
                  <c:v>3.0833333333333335</c:v>
                </c:pt>
                <c:pt idx="38">
                  <c:v>3.1666666666666665</c:v>
                </c:pt>
                <c:pt idx="39">
                  <c:v>3.25</c:v>
                </c:pt>
                <c:pt idx="40">
                  <c:v>3.3333333333333335</c:v>
                </c:pt>
                <c:pt idx="41">
                  <c:v>3.4166666666666665</c:v>
                </c:pt>
                <c:pt idx="42">
                  <c:v>3.5</c:v>
                </c:pt>
                <c:pt idx="43">
                  <c:v>3.5833333333333335</c:v>
                </c:pt>
                <c:pt idx="44">
                  <c:v>3.6666666666666665</c:v>
                </c:pt>
                <c:pt idx="45">
                  <c:v>3.75</c:v>
                </c:pt>
                <c:pt idx="46">
                  <c:v>3.8333333333333335</c:v>
                </c:pt>
                <c:pt idx="47">
                  <c:v>3.9166666666666665</c:v>
                </c:pt>
                <c:pt idx="48">
                  <c:v>4</c:v>
                </c:pt>
                <c:pt idx="49">
                  <c:v>4.083333333333333</c:v>
                </c:pt>
                <c:pt idx="50">
                  <c:v>4.166666666666667</c:v>
                </c:pt>
                <c:pt idx="51">
                  <c:v>4.25</c:v>
                </c:pt>
                <c:pt idx="52">
                  <c:v>4.333333333333333</c:v>
                </c:pt>
                <c:pt idx="53">
                  <c:v>4.416666666666667</c:v>
                </c:pt>
                <c:pt idx="54">
                  <c:v>4.5</c:v>
                </c:pt>
                <c:pt idx="55">
                  <c:v>4.583333333333333</c:v>
                </c:pt>
                <c:pt idx="56">
                  <c:v>4.666666666666667</c:v>
                </c:pt>
                <c:pt idx="57">
                  <c:v>4.75</c:v>
                </c:pt>
                <c:pt idx="58">
                  <c:v>4.833333333333333</c:v>
                </c:pt>
                <c:pt idx="59">
                  <c:v>4.916666666666667</c:v>
                </c:pt>
                <c:pt idx="60">
                  <c:v>5</c:v>
                </c:pt>
                <c:pt idx="61">
                  <c:v>5.083333333333333</c:v>
                </c:pt>
                <c:pt idx="62">
                  <c:v>5.166666666666667</c:v>
                </c:pt>
                <c:pt idx="63">
                  <c:v>5.25</c:v>
                </c:pt>
                <c:pt idx="64">
                  <c:v>5.333333333333333</c:v>
                </c:pt>
                <c:pt idx="65">
                  <c:v>5.416666666666667</c:v>
                </c:pt>
                <c:pt idx="66">
                  <c:v>5.5</c:v>
                </c:pt>
                <c:pt idx="67">
                  <c:v>5.583333333333333</c:v>
                </c:pt>
                <c:pt idx="68">
                  <c:v>5.666666666666667</c:v>
                </c:pt>
                <c:pt idx="69">
                  <c:v>5.75</c:v>
                </c:pt>
                <c:pt idx="70">
                  <c:v>5.833333333333333</c:v>
                </c:pt>
                <c:pt idx="71">
                  <c:v>5.916666666666667</c:v>
                </c:pt>
                <c:pt idx="72">
                  <c:v>6</c:v>
                </c:pt>
                <c:pt idx="73">
                  <c:v>6.083333333333333</c:v>
                </c:pt>
                <c:pt idx="74">
                  <c:v>6.166666666666667</c:v>
                </c:pt>
                <c:pt idx="75">
                  <c:v>6.25</c:v>
                </c:pt>
                <c:pt idx="76">
                  <c:v>6.333333333333333</c:v>
                </c:pt>
                <c:pt idx="77">
                  <c:v>6.416666666666667</c:v>
                </c:pt>
                <c:pt idx="78">
                  <c:v>6.5</c:v>
                </c:pt>
                <c:pt idx="79">
                  <c:v>6.583333333333333</c:v>
                </c:pt>
                <c:pt idx="80">
                  <c:v>6.666666666666667</c:v>
                </c:pt>
                <c:pt idx="81">
                  <c:v>6.75</c:v>
                </c:pt>
                <c:pt idx="82">
                  <c:v>6.833333333333333</c:v>
                </c:pt>
                <c:pt idx="83">
                  <c:v>6.916666666666667</c:v>
                </c:pt>
                <c:pt idx="84">
                  <c:v>7</c:v>
                </c:pt>
                <c:pt idx="85">
                  <c:v>7.083333333333333</c:v>
                </c:pt>
                <c:pt idx="86">
                  <c:v>7.166666666666667</c:v>
                </c:pt>
                <c:pt idx="87">
                  <c:v>7.25</c:v>
                </c:pt>
                <c:pt idx="88">
                  <c:v>7.333333333333333</c:v>
                </c:pt>
                <c:pt idx="89">
                  <c:v>7.416666666666667</c:v>
                </c:pt>
                <c:pt idx="90">
                  <c:v>7.5</c:v>
                </c:pt>
                <c:pt idx="91">
                  <c:v>7.583333333333333</c:v>
                </c:pt>
                <c:pt idx="92">
                  <c:v>7.666666666666667</c:v>
                </c:pt>
                <c:pt idx="93">
                  <c:v>7.75</c:v>
                </c:pt>
                <c:pt idx="94">
                  <c:v>7.833333333333333</c:v>
                </c:pt>
                <c:pt idx="95">
                  <c:v>7.916666666666667</c:v>
                </c:pt>
                <c:pt idx="96">
                  <c:v>8</c:v>
                </c:pt>
                <c:pt idx="97">
                  <c:v>8.0833333333333339</c:v>
                </c:pt>
                <c:pt idx="98">
                  <c:v>8.1666666666666661</c:v>
                </c:pt>
                <c:pt idx="99">
                  <c:v>8.25</c:v>
                </c:pt>
                <c:pt idx="100">
                  <c:v>8.3333333333333339</c:v>
                </c:pt>
                <c:pt idx="101">
                  <c:v>8.4166666666666661</c:v>
                </c:pt>
                <c:pt idx="102">
                  <c:v>8.5</c:v>
                </c:pt>
                <c:pt idx="103">
                  <c:v>8.5833333333333339</c:v>
                </c:pt>
                <c:pt idx="104">
                  <c:v>8.6666666666666661</c:v>
                </c:pt>
                <c:pt idx="105">
                  <c:v>8.75</c:v>
                </c:pt>
                <c:pt idx="106">
                  <c:v>8.8333333333333339</c:v>
                </c:pt>
                <c:pt idx="107">
                  <c:v>8.9166666666666661</c:v>
                </c:pt>
                <c:pt idx="108">
                  <c:v>9</c:v>
                </c:pt>
                <c:pt idx="109">
                  <c:v>9.0833333333333339</c:v>
                </c:pt>
                <c:pt idx="110">
                  <c:v>9.1666666666666661</c:v>
                </c:pt>
                <c:pt idx="111">
                  <c:v>9.25</c:v>
                </c:pt>
                <c:pt idx="112">
                  <c:v>9.3333333333333339</c:v>
                </c:pt>
                <c:pt idx="113">
                  <c:v>9.4166666666666661</c:v>
                </c:pt>
                <c:pt idx="114">
                  <c:v>9.5</c:v>
                </c:pt>
                <c:pt idx="115">
                  <c:v>9.5833333333333339</c:v>
                </c:pt>
                <c:pt idx="116">
                  <c:v>9.6666666666666661</c:v>
                </c:pt>
                <c:pt idx="117">
                  <c:v>9.75</c:v>
                </c:pt>
                <c:pt idx="118">
                  <c:v>9.8333333333333339</c:v>
                </c:pt>
                <c:pt idx="119">
                  <c:v>9.9166666666666661</c:v>
                </c:pt>
                <c:pt idx="120">
                  <c:v>10</c:v>
                </c:pt>
                <c:pt idx="121">
                  <c:v>10.083333333333334</c:v>
                </c:pt>
                <c:pt idx="122">
                  <c:v>10.166666666666666</c:v>
                </c:pt>
                <c:pt idx="123">
                  <c:v>10.25</c:v>
                </c:pt>
                <c:pt idx="124">
                  <c:v>10.333333333333334</c:v>
                </c:pt>
                <c:pt idx="125">
                  <c:v>10.416666666666666</c:v>
                </c:pt>
                <c:pt idx="126">
                  <c:v>10.5</c:v>
                </c:pt>
                <c:pt idx="127">
                  <c:v>10.583333333333334</c:v>
                </c:pt>
                <c:pt idx="128">
                  <c:v>10.666666666666666</c:v>
                </c:pt>
                <c:pt idx="129">
                  <c:v>10.75</c:v>
                </c:pt>
                <c:pt idx="130">
                  <c:v>10.833333333333334</c:v>
                </c:pt>
                <c:pt idx="131">
                  <c:v>10.916666666666666</c:v>
                </c:pt>
                <c:pt idx="132">
                  <c:v>11</c:v>
                </c:pt>
                <c:pt idx="133">
                  <c:v>11.083333333333334</c:v>
                </c:pt>
                <c:pt idx="134">
                  <c:v>11.166666666666666</c:v>
                </c:pt>
                <c:pt idx="135">
                  <c:v>11.25</c:v>
                </c:pt>
                <c:pt idx="136">
                  <c:v>11.333333333333334</c:v>
                </c:pt>
                <c:pt idx="137">
                  <c:v>11.416666666666666</c:v>
                </c:pt>
                <c:pt idx="138">
                  <c:v>11.5</c:v>
                </c:pt>
                <c:pt idx="139">
                  <c:v>11.583333333333334</c:v>
                </c:pt>
                <c:pt idx="140">
                  <c:v>11.666666666666666</c:v>
                </c:pt>
                <c:pt idx="141">
                  <c:v>11.75</c:v>
                </c:pt>
                <c:pt idx="142">
                  <c:v>11.833333333333334</c:v>
                </c:pt>
                <c:pt idx="143">
                  <c:v>11.916666666666666</c:v>
                </c:pt>
                <c:pt idx="144">
                  <c:v>12</c:v>
                </c:pt>
                <c:pt idx="145">
                  <c:v>12.083333333333334</c:v>
                </c:pt>
                <c:pt idx="146">
                  <c:v>12.166666666666666</c:v>
                </c:pt>
                <c:pt idx="147">
                  <c:v>12.25</c:v>
                </c:pt>
                <c:pt idx="148">
                  <c:v>12.333333333333334</c:v>
                </c:pt>
                <c:pt idx="149">
                  <c:v>12.416666666666666</c:v>
                </c:pt>
                <c:pt idx="150">
                  <c:v>12.5</c:v>
                </c:pt>
                <c:pt idx="151">
                  <c:v>12.583333333333334</c:v>
                </c:pt>
                <c:pt idx="152">
                  <c:v>12.666666666666666</c:v>
                </c:pt>
                <c:pt idx="153">
                  <c:v>12.75</c:v>
                </c:pt>
                <c:pt idx="154">
                  <c:v>12.833333333333334</c:v>
                </c:pt>
                <c:pt idx="155">
                  <c:v>12.916666666666666</c:v>
                </c:pt>
                <c:pt idx="156">
                  <c:v>13</c:v>
                </c:pt>
                <c:pt idx="157">
                  <c:v>13.083333333333334</c:v>
                </c:pt>
                <c:pt idx="158">
                  <c:v>13.166666666666666</c:v>
                </c:pt>
                <c:pt idx="159">
                  <c:v>13.25</c:v>
                </c:pt>
                <c:pt idx="160">
                  <c:v>13.333333333333334</c:v>
                </c:pt>
                <c:pt idx="161">
                  <c:v>13.416666666666666</c:v>
                </c:pt>
                <c:pt idx="162">
                  <c:v>13.5</c:v>
                </c:pt>
                <c:pt idx="163">
                  <c:v>13.583333333333334</c:v>
                </c:pt>
                <c:pt idx="164">
                  <c:v>13.666666666666666</c:v>
                </c:pt>
                <c:pt idx="165">
                  <c:v>13.75</c:v>
                </c:pt>
                <c:pt idx="166">
                  <c:v>13.833333333333334</c:v>
                </c:pt>
                <c:pt idx="167">
                  <c:v>13.916666666666666</c:v>
                </c:pt>
                <c:pt idx="168">
                  <c:v>14</c:v>
                </c:pt>
                <c:pt idx="169">
                  <c:v>14.083333333333334</c:v>
                </c:pt>
                <c:pt idx="170">
                  <c:v>14.166666666666666</c:v>
                </c:pt>
                <c:pt idx="171">
                  <c:v>14.25</c:v>
                </c:pt>
                <c:pt idx="172">
                  <c:v>14.333333333333334</c:v>
                </c:pt>
                <c:pt idx="173">
                  <c:v>14.416666666666666</c:v>
                </c:pt>
                <c:pt idx="174">
                  <c:v>14.5</c:v>
                </c:pt>
                <c:pt idx="175">
                  <c:v>14.583333333333334</c:v>
                </c:pt>
                <c:pt idx="176">
                  <c:v>14.666666666666666</c:v>
                </c:pt>
                <c:pt idx="177">
                  <c:v>14.75</c:v>
                </c:pt>
                <c:pt idx="178">
                  <c:v>14.833333333333334</c:v>
                </c:pt>
                <c:pt idx="179">
                  <c:v>14.916666666666666</c:v>
                </c:pt>
                <c:pt idx="180">
                  <c:v>15</c:v>
                </c:pt>
                <c:pt idx="181">
                  <c:v>15.083333333333334</c:v>
                </c:pt>
                <c:pt idx="182">
                  <c:v>15.166666666666666</c:v>
                </c:pt>
                <c:pt idx="183">
                  <c:v>15.25</c:v>
                </c:pt>
                <c:pt idx="184">
                  <c:v>15.333333333333334</c:v>
                </c:pt>
                <c:pt idx="185">
                  <c:v>15.416666666666666</c:v>
                </c:pt>
                <c:pt idx="186">
                  <c:v>15.5</c:v>
                </c:pt>
                <c:pt idx="187">
                  <c:v>15.583333333333334</c:v>
                </c:pt>
                <c:pt idx="188">
                  <c:v>15.666666666666666</c:v>
                </c:pt>
                <c:pt idx="189">
                  <c:v>15.75</c:v>
                </c:pt>
                <c:pt idx="190">
                  <c:v>15.833333333333334</c:v>
                </c:pt>
                <c:pt idx="191">
                  <c:v>15.916666666666666</c:v>
                </c:pt>
                <c:pt idx="192">
                  <c:v>16</c:v>
                </c:pt>
                <c:pt idx="193">
                  <c:v>16.083333333333332</c:v>
                </c:pt>
                <c:pt idx="194">
                  <c:v>16.166666666666668</c:v>
                </c:pt>
                <c:pt idx="195">
                  <c:v>16.25</c:v>
                </c:pt>
                <c:pt idx="196">
                  <c:v>16.333333333333332</c:v>
                </c:pt>
                <c:pt idx="197">
                  <c:v>16.416666666666668</c:v>
                </c:pt>
                <c:pt idx="198">
                  <c:v>16.5</c:v>
                </c:pt>
                <c:pt idx="199">
                  <c:v>16.583333333333332</c:v>
                </c:pt>
                <c:pt idx="200">
                  <c:v>16.666666666666668</c:v>
                </c:pt>
                <c:pt idx="201">
                  <c:v>16.75</c:v>
                </c:pt>
                <c:pt idx="202">
                  <c:v>16.833333333333332</c:v>
                </c:pt>
                <c:pt idx="203">
                  <c:v>16.916666666666668</c:v>
                </c:pt>
                <c:pt idx="204">
                  <c:v>17</c:v>
                </c:pt>
                <c:pt idx="205">
                  <c:v>17.083333333333332</c:v>
                </c:pt>
                <c:pt idx="206">
                  <c:v>17.166666666666668</c:v>
                </c:pt>
                <c:pt idx="207">
                  <c:v>17.25</c:v>
                </c:pt>
                <c:pt idx="208">
                  <c:v>17.333333333333332</c:v>
                </c:pt>
                <c:pt idx="209">
                  <c:v>17.416666666666668</c:v>
                </c:pt>
                <c:pt idx="210">
                  <c:v>17.5</c:v>
                </c:pt>
                <c:pt idx="211">
                  <c:v>17.583333333333332</c:v>
                </c:pt>
                <c:pt idx="212">
                  <c:v>17.666666666666668</c:v>
                </c:pt>
                <c:pt idx="213">
                  <c:v>17.75</c:v>
                </c:pt>
                <c:pt idx="214">
                  <c:v>17.833333333333332</c:v>
                </c:pt>
                <c:pt idx="215">
                  <c:v>17.916666666666668</c:v>
                </c:pt>
                <c:pt idx="216">
                  <c:v>18</c:v>
                </c:pt>
                <c:pt idx="217">
                  <c:v>18.083333333333332</c:v>
                </c:pt>
                <c:pt idx="218">
                  <c:v>18.166666666666668</c:v>
                </c:pt>
                <c:pt idx="219">
                  <c:v>18.25</c:v>
                </c:pt>
                <c:pt idx="220">
                  <c:v>18.333333333333332</c:v>
                </c:pt>
                <c:pt idx="221">
                  <c:v>18.416666666666668</c:v>
                </c:pt>
                <c:pt idx="222">
                  <c:v>18.5</c:v>
                </c:pt>
                <c:pt idx="223">
                  <c:v>18.583333333333332</c:v>
                </c:pt>
                <c:pt idx="224">
                  <c:v>18.666666666666668</c:v>
                </c:pt>
                <c:pt idx="225">
                  <c:v>18.75</c:v>
                </c:pt>
                <c:pt idx="226">
                  <c:v>18.833333333333332</c:v>
                </c:pt>
                <c:pt idx="227">
                  <c:v>18.916666666666668</c:v>
                </c:pt>
                <c:pt idx="228">
                  <c:v>19</c:v>
                </c:pt>
                <c:pt idx="229">
                  <c:v>19.083333333333332</c:v>
                </c:pt>
                <c:pt idx="230">
                  <c:v>19.166666666666668</c:v>
                </c:pt>
                <c:pt idx="231">
                  <c:v>19.25</c:v>
                </c:pt>
                <c:pt idx="232">
                  <c:v>19.333333333333332</c:v>
                </c:pt>
                <c:pt idx="233">
                  <c:v>19.416666666666668</c:v>
                </c:pt>
                <c:pt idx="234">
                  <c:v>19.5</c:v>
                </c:pt>
                <c:pt idx="235">
                  <c:v>19.583333333333332</c:v>
                </c:pt>
                <c:pt idx="236">
                  <c:v>19.666666666666668</c:v>
                </c:pt>
                <c:pt idx="237">
                  <c:v>19.75</c:v>
                </c:pt>
                <c:pt idx="238">
                  <c:v>19.833333333333332</c:v>
                </c:pt>
                <c:pt idx="239">
                  <c:v>19.916666666666668</c:v>
                </c:pt>
                <c:pt idx="240">
                  <c:v>20</c:v>
                </c:pt>
                <c:pt idx="241">
                  <c:v>20.083333333333332</c:v>
                </c:pt>
                <c:pt idx="242">
                  <c:v>20.166666666666668</c:v>
                </c:pt>
                <c:pt idx="243">
                  <c:v>20.25</c:v>
                </c:pt>
                <c:pt idx="244">
                  <c:v>20.333333333333332</c:v>
                </c:pt>
                <c:pt idx="245">
                  <c:v>20.416666666666668</c:v>
                </c:pt>
                <c:pt idx="246">
                  <c:v>20.5</c:v>
                </c:pt>
                <c:pt idx="247">
                  <c:v>20.583333333333332</c:v>
                </c:pt>
                <c:pt idx="248">
                  <c:v>20.666666666666668</c:v>
                </c:pt>
                <c:pt idx="249">
                  <c:v>20.75</c:v>
                </c:pt>
                <c:pt idx="250">
                  <c:v>20.833333333333332</c:v>
                </c:pt>
                <c:pt idx="251">
                  <c:v>20.916666666666668</c:v>
                </c:pt>
                <c:pt idx="252">
                  <c:v>21</c:v>
                </c:pt>
                <c:pt idx="253">
                  <c:v>21.083333333333332</c:v>
                </c:pt>
                <c:pt idx="254">
                  <c:v>21.166666666666668</c:v>
                </c:pt>
                <c:pt idx="255">
                  <c:v>21.25</c:v>
                </c:pt>
                <c:pt idx="256">
                  <c:v>21.333333333333332</c:v>
                </c:pt>
                <c:pt idx="257">
                  <c:v>21.416666666666668</c:v>
                </c:pt>
                <c:pt idx="258">
                  <c:v>21.5</c:v>
                </c:pt>
                <c:pt idx="259">
                  <c:v>21.583333333333332</c:v>
                </c:pt>
                <c:pt idx="260">
                  <c:v>21.666666666666668</c:v>
                </c:pt>
                <c:pt idx="261">
                  <c:v>21.75</c:v>
                </c:pt>
                <c:pt idx="262">
                  <c:v>21.833333333333332</c:v>
                </c:pt>
                <c:pt idx="263">
                  <c:v>21.916666666666668</c:v>
                </c:pt>
                <c:pt idx="264">
                  <c:v>22</c:v>
                </c:pt>
                <c:pt idx="265">
                  <c:v>22.083333333333332</c:v>
                </c:pt>
                <c:pt idx="266">
                  <c:v>22.166666666666668</c:v>
                </c:pt>
                <c:pt idx="267">
                  <c:v>22.25</c:v>
                </c:pt>
                <c:pt idx="268">
                  <c:v>22.333333333333332</c:v>
                </c:pt>
                <c:pt idx="269">
                  <c:v>22.416666666666668</c:v>
                </c:pt>
                <c:pt idx="270">
                  <c:v>22.5</c:v>
                </c:pt>
                <c:pt idx="271">
                  <c:v>22.583333333333332</c:v>
                </c:pt>
                <c:pt idx="272">
                  <c:v>22.666666666666668</c:v>
                </c:pt>
                <c:pt idx="273">
                  <c:v>22.75</c:v>
                </c:pt>
                <c:pt idx="274">
                  <c:v>22.833333333333332</c:v>
                </c:pt>
                <c:pt idx="275">
                  <c:v>22.916666666666668</c:v>
                </c:pt>
                <c:pt idx="276">
                  <c:v>23</c:v>
                </c:pt>
                <c:pt idx="277">
                  <c:v>23.083333333333332</c:v>
                </c:pt>
                <c:pt idx="278">
                  <c:v>23.166666666666668</c:v>
                </c:pt>
                <c:pt idx="279">
                  <c:v>23.25</c:v>
                </c:pt>
                <c:pt idx="280">
                  <c:v>23.333333333333332</c:v>
                </c:pt>
                <c:pt idx="281">
                  <c:v>23.416666666666668</c:v>
                </c:pt>
                <c:pt idx="282">
                  <c:v>23.5</c:v>
                </c:pt>
                <c:pt idx="283">
                  <c:v>23.583333333333332</c:v>
                </c:pt>
                <c:pt idx="284">
                  <c:v>23.666666666666668</c:v>
                </c:pt>
                <c:pt idx="285">
                  <c:v>23.75</c:v>
                </c:pt>
                <c:pt idx="286">
                  <c:v>23.833333333333332</c:v>
                </c:pt>
                <c:pt idx="287">
                  <c:v>23.916666666666668</c:v>
                </c:pt>
                <c:pt idx="288">
                  <c:v>24</c:v>
                </c:pt>
                <c:pt idx="289">
                  <c:v>24.083333333333332</c:v>
                </c:pt>
                <c:pt idx="290">
                  <c:v>24.166666666666668</c:v>
                </c:pt>
                <c:pt idx="291">
                  <c:v>24.25</c:v>
                </c:pt>
                <c:pt idx="292">
                  <c:v>24.333333333333332</c:v>
                </c:pt>
                <c:pt idx="293">
                  <c:v>24.416666666666668</c:v>
                </c:pt>
                <c:pt idx="294">
                  <c:v>24.5</c:v>
                </c:pt>
                <c:pt idx="295">
                  <c:v>24.583333333333332</c:v>
                </c:pt>
                <c:pt idx="296">
                  <c:v>24.666666666666668</c:v>
                </c:pt>
                <c:pt idx="297">
                  <c:v>24.75</c:v>
                </c:pt>
                <c:pt idx="298">
                  <c:v>24.833333333333332</c:v>
                </c:pt>
                <c:pt idx="299">
                  <c:v>24.916666666666668</c:v>
                </c:pt>
                <c:pt idx="300">
                  <c:v>25</c:v>
                </c:pt>
                <c:pt idx="301">
                  <c:v>25.083333333333332</c:v>
                </c:pt>
                <c:pt idx="302">
                  <c:v>25.166666666666668</c:v>
                </c:pt>
                <c:pt idx="303">
                  <c:v>25.25</c:v>
                </c:pt>
                <c:pt idx="304">
                  <c:v>25.333333333333332</c:v>
                </c:pt>
                <c:pt idx="305">
                  <c:v>25.416666666666668</c:v>
                </c:pt>
                <c:pt idx="306">
                  <c:v>25.5</c:v>
                </c:pt>
                <c:pt idx="307">
                  <c:v>25.583333333333332</c:v>
                </c:pt>
                <c:pt idx="308">
                  <c:v>25.666666666666668</c:v>
                </c:pt>
                <c:pt idx="309">
                  <c:v>25.75</c:v>
                </c:pt>
                <c:pt idx="310">
                  <c:v>25.833333333333332</c:v>
                </c:pt>
                <c:pt idx="311">
                  <c:v>25.916666666666668</c:v>
                </c:pt>
                <c:pt idx="312">
                  <c:v>26</c:v>
                </c:pt>
                <c:pt idx="313">
                  <c:v>26.083333333333332</c:v>
                </c:pt>
                <c:pt idx="314">
                  <c:v>26.166666666666668</c:v>
                </c:pt>
                <c:pt idx="315">
                  <c:v>26.25</c:v>
                </c:pt>
                <c:pt idx="316">
                  <c:v>26.333333333333332</c:v>
                </c:pt>
                <c:pt idx="317">
                  <c:v>26.416666666666668</c:v>
                </c:pt>
                <c:pt idx="318">
                  <c:v>26.5</c:v>
                </c:pt>
                <c:pt idx="319">
                  <c:v>26.583333333333332</c:v>
                </c:pt>
                <c:pt idx="320">
                  <c:v>26.666666666666668</c:v>
                </c:pt>
                <c:pt idx="321">
                  <c:v>26.75</c:v>
                </c:pt>
                <c:pt idx="322">
                  <c:v>26.833333333333332</c:v>
                </c:pt>
                <c:pt idx="323">
                  <c:v>26.916666666666668</c:v>
                </c:pt>
                <c:pt idx="324">
                  <c:v>27</c:v>
                </c:pt>
                <c:pt idx="325">
                  <c:v>27.083333333333332</c:v>
                </c:pt>
                <c:pt idx="326">
                  <c:v>27.166666666666668</c:v>
                </c:pt>
                <c:pt idx="327">
                  <c:v>27.25</c:v>
                </c:pt>
                <c:pt idx="328">
                  <c:v>27.333333333333332</c:v>
                </c:pt>
                <c:pt idx="329">
                  <c:v>27.416666666666668</c:v>
                </c:pt>
                <c:pt idx="330">
                  <c:v>27.5</c:v>
                </c:pt>
                <c:pt idx="331">
                  <c:v>27.583333333333332</c:v>
                </c:pt>
                <c:pt idx="332">
                  <c:v>27.666666666666668</c:v>
                </c:pt>
                <c:pt idx="333">
                  <c:v>27.75</c:v>
                </c:pt>
                <c:pt idx="334">
                  <c:v>27.833333333333332</c:v>
                </c:pt>
                <c:pt idx="335">
                  <c:v>27.916666666666668</c:v>
                </c:pt>
                <c:pt idx="336">
                  <c:v>28</c:v>
                </c:pt>
                <c:pt idx="337">
                  <c:v>28.083333333333332</c:v>
                </c:pt>
                <c:pt idx="338">
                  <c:v>28.166666666666668</c:v>
                </c:pt>
                <c:pt idx="339">
                  <c:v>28.25</c:v>
                </c:pt>
                <c:pt idx="340">
                  <c:v>28.333333333333332</c:v>
                </c:pt>
                <c:pt idx="341">
                  <c:v>28.416666666666668</c:v>
                </c:pt>
                <c:pt idx="342">
                  <c:v>28.5</c:v>
                </c:pt>
                <c:pt idx="343">
                  <c:v>28.583333333333332</c:v>
                </c:pt>
                <c:pt idx="344">
                  <c:v>28.666666666666668</c:v>
                </c:pt>
                <c:pt idx="345">
                  <c:v>28.75</c:v>
                </c:pt>
                <c:pt idx="346">
                  <c:v>28.833333333333332</c:v>
                </c:pt>
                <c:pt idx="347">
                  <c:v>28.916666666666668</c:v>
                </c:pt>
                <c:pt idx="348">
                  <c:v>29</c:v>
                </c:pt>
                <c:pt idx="349">
                  <c:v>29.083333333333332</c:v>
                </c:pt>
                <c:pt idx="350">
                  <c:v>29.166666666666668</c:v>
                </c:pt>
                <c:pt idx="351">
                  <c:v>29.25</c:v>
                </c:pt>
                <c:pt idx="352">
                  <c:v>29.333333333333332</c:v>
                </c:pt>
                <c:pt idx="353">
                  <c:v>29.416666666666668</c:v>
                </c:pt>
                <c:pt idx="354">
                  <c:v>29.5</c:v>
                </c:pt>
                <c:pt idx="355">
                  <c:v>29.583333333333332</c:v>
                </c:pt>
                <c:pt idx="356">
                  <c:v>29.666666666666668</c:v>
                </c:pt>
                <c:pt idx="357">
                  <c:v>29.75</c:v>
                </c:pt>
                <c:pt idx="358">
                  <c:v>29.833333333333332</c:v>
                </c:pt>
                <c:pt idx="359">
                  <c:v>29.916666666666668</c:v>
                </c:pt>
                <c:pt idx="360">
                  <c:v>30</c:v>
                </c:pt>
                <c:pt idx="361">
                  <c:v>30.083333333333332</c:v>
                </c:pt>
                <c:pt idx="362">
                  <c:v>30.166666666666668</c:v>
                </c:pt>
                <c:pt idx="363">
                  <c:v>30.25</c:v>
                </c:pt>
                <c:pt idx="364">
                  <c:v>30.333333333333332</c:v>
                </c:pt>
                <c:pt idx="365">
                  <c:v>30.416666666666668</c:v>
                </c:pt>
                <c:pt idx="366">
                  <c:v>30.5</c:v>
                </c:pt>
                <c:pt idx="367">
                  <c:v>30.583333333333332</c:v>
                </c:pt>
                <c:pt idx="368">
                  <c:v>30.666666666666668</c:v>
                </c:pt>
                <c:pt idx="369">
                  <c:v>30.75</c:v>
                </c:pt>
                <c:pt idx="370">
                  <c:v>30.833333333333332</c:v>
                </c:pt>
                <c:pt idx="371">
                  <c:v>30.916666666666668</c:v>
                </c:pt>
                <c:pt idx="372">
                  <c:v>31</c:v>
                </c:pt>
                <c:pt idx="373">
                  <c:v>31.083333333333332</c:v>
                </c:pt>
                <c:pt idx="374">
                  <c:v>31.166666666666668</c:v>
                </c:pt>
                <c:pt idx="375">
                  <c:v>31.25</c:v>
                </c:pt>
                <c:pt idx="376">
                  <c:v>31.333333333333332</c:v>
                </c:pt>
                <c:pt idx="377">
                  <c:v>31.416666666666668</c:v>
                </c:pt>
                <c:pt idx="378">
                  <c:v>31.5</c:v>
                </c:pt>
                <c:pt idx="379">
                  <c:v>31.583333333333332</c:v>
                </c:pt>
                <c:pt idx="380">
                  <c:v>31.666666666666668</c:v>
                </c:pt>
                <c:pt idx="381">
                  <c:v>31.75</c:v>
                </c:pt>
                <c:pt idx="382">
                  <c:v>31.833333333333332</c:v>
                </c:pt>
                <c:pt idx="383">
                  <c:v>31.916666666666668</c:v>
                </c:pt>
                <c:pt idx="384">
                  <c:v>32</c:v>
                </c:pt>
                <c:pt idx="385">
                  <c:v>32.083333333333336</c:v>
                </c:pt>
                <c:pt idx="386">
                  <c:v>32.166666666666664</c:v>
                </c:pt>
                <c:pt idx="387">
                  <c:v>32.25</c:v>
                </c:pt>
                <c:pt idx="388">
                  <c:v>32.333333333333336</c:v>
                </c:pt>
                <c:pt idx="389">
                  <c:v>32.416666666666664</c:v>
                </c:pt>
                <c:pt idx="390">
                  <c:v>32.5</c:v>
                </c:pt>
                <c:pt idx="391">
                  <c:v>32.583333333333336</c:v>
                </c:pt>
                <c:pt idx="392">
                  <c:v>32.666666666666664</c:v>
                </c:pt>
                <c:pt idx="393">
                  <c:v>32.75</c:v>
                </c:pt>
                <c:pt idx="394">
                  <c:v>32.833333333333336</c:v>
                </c:pt>
                <c:pt idx="395">
                  <c:v>32.916666666666664</c:v>
                </c:pt>
                <c:pt idx="396">
                  <c:v>33</c:v>
                </c:pt>
                <c:pt idx="397">
                  <c:v>33.083333333333336</c:v>
                </c:pt>
                <c:pt idx="398">
                  <c:v>33.166666666666664</c:v>
                </c:pt>
                <c:pt idx="399">
                  <c:v>33.25</c:v>
                </c:pt>
                <c:pt idx="400">
                  <c:v>33.333333333333336</c:v>
                </c:pt>
                <c:pt idx="401">
                  <c:v>33.416666666666664</c:v>
                </c:pt>
                <c:pt idx="402">
                  <c:v>33.5</c:v>
                </c:pt>
                <c:pt idx="403">
                  <c:v>33.583333333333336</c:v>
                </c:pt>
                <c:pt idx="404">
                  <c:v>33.666666666666664</c:v>
                </c:pt>
                <c:pt idx="405">
                  <c:v>33.75</c:v>
                </c:pt>
                <c:pt idx="406">
                  <c:v>33.833333333333336</c:v>
                </c:pt>
                <c:pt idx="407">
                  <c:v>33.916666666666664</c:v>
                </c:pt>
                <c:pt idx="408">
                  <c:v>34</c:v>
                </c:pt>
                <c:pt idx="409">
                  <c:v>34.083333333333336</c:v>
                </c:pt>
                <c:pt idx="410">
                  <c:v>34.166666666666664</c:v>
                </c:pt>
                <c:pt idx="411">
                  <c:v>34.25</c:v>
                </c:pt>
                <c:pt idx="412">
                  <c:v>34.333333333333336</c:v>
                </c:pt>
                <c:pt idx="413">
                  <c:v>34.416666666666664</c:v>
                </c:pt>
                <c:pt idx="414">
                  <c:v>34.5</c:v>
                </c:pt>
                <c:pt idx="415">
                  <c:v>34.583333333333336</c:v>
                </c:pt>
                <c:pt idx="416">
                  <c:v>34.666666666666664</c:v>
                </c:pt>
                <c:pt idx="417">
                  <c:v>34.75</c:v>
                </c:pt>
                <c:pt idx="418">
                  <c:v>34.833333333333336</c:v>
                </c:pt>
                <c:pt idx="419">
                  <c:v>34.916666666666664</c:v>
                </c:pt>
                <c:pt idx="420">
                  <c:v>35</c:v>
                </c:pt>
                <c:pt idx="421">
                  <c:v>35.083333333333336</c:v>
                </c:pt>
                <c:pt idx="422">
                  <c:v>35.166666666666664</c:v>
                </c:pt>
                <c:pt idx="423">
                  <c:v>35.25</c:v>
                </c:pt>
                <c:pt idx="424">
                  <c:v>35.333333333333336</c:v>
                </c:pt>
                <c:pt idx="425">
                  <c:v>35.416666666666664</c:v>
                </c:pt>
                <c:pt idx="426">
                  <c:v>35.5</c:v>
                </c:pt>
                <c:pt idx="427">
                  <c:v>35.583333333333336</c:v>
                </c:pt>
                <c:pt idx="428">
                  <c:v>35.666666666666664</c:v>
                </c:pt>
                <c:pt idx="429">
                  <c:v>35.75</c:v>
                </c:pt>
                <c:pt idx="430">
                  <c:v>35.833333333333336</c:v>
                </c:pt>
                <c:pt idx="431">
                  <c:v>35.916666666666664</c:v>
                </c:pt>
                <c:pt idx="432">
                  <c:v>36</c:v>
                </c:pt>
                <c:pt idx="433">
                  <c:v>36.083333333333336</c:v>
                </c:pt>
                <c:pt idx="434">
                  <c:v>36.166666666666664</c:v>
                </c:pt>
                <c:pt idx="435">
                  <c:v>36.25</c:v>
                </c:pt>
                <c:pt idx="436">
                  <c:v>36.333333333333336</c:v>
                </c:pt>
                <c:pt idx="437">
                  <c:v>36.416666666666664</c:v>
                </c:pt>
                <c:pt idx="438">
                  <c:v>36.5</c:v>
                </c:pt>
                <c:pt idx="439">
                  <c:v>36.583333333333336</c:v>
                </c:pt>
                <c:pt idx="440">
                  <c:v>36.666666666666664</c:v>
                </c:pt>
                <c:pt idx="441">
                  <c:v>36.75</c:v>
                </c:pt>
                <c:pt idx="442">
                  <c:v>36.833333333333336</c:v>
                </c:pt>
                <c:pt idx="443">
                  <c:v>36.916666666666664</c:v>
                </c:pt>
                <c:pt idx="444">
                  <c:v>37</c:v>
                </c:pt>
                <c:pt idx="445">
                  <c:v>37.083333333333336</c:v>
                </c:pt>
                <c:pt idx="446">
                  <c:v>37.166666666666664</c:v>
                </c:pt>
                <c:pt idx="447">
                  <c:v>37.25</c:v>
                </c:pt>
                <c:pt idx="448">
                  <c:v>37.333333333333336</c:v>
                </c:pt>
                <c:pt idx="449">
                  <c:v>37.416666666666664</c:v>
                </c:pt>
                <c:pt idx="450">
                  <c:v>37.5</c:v>
                </c:pt>
                <c:pt idx="451">
                  <c:v>37.583333333333336</c:v>
                </c:pt>
                <c:pt idx="452">
                  <c:v>37.666666666666664</c:v>
                </c:pt>
                <c:pt idx="453">
                  <c:v>37.75</c:v>
                </c:pt>
                <c:pt idx="454">
                  <c:v>37.833333333333336</c:v>
                </c:pt>
                <c:pt idx="455">
                  <c:v>37.916666666666664</c:v>
                </c:pt>
                <c:pt idx="456">
                  <c:v>38</c:v>
                </c:pt>
                <c:pt idx="457">
                  <c:v>38.083333333333336</c:v>
                </c:pt>
                <c:pt idx="458">
                  <c:v>38.166666666666664</c:v>
                </c:pt>
                <c:pt idx="459">
                  <c:v>38.25</c:v>
                </c:pt>
                <c:pt idx="460">
                  <c:v>38.333333333333336</c:v>
                </c:pt>
              </c:numCache>
            </c:numRef>
          </c:xVal>
          <c:yVal>
            <c:numRef>
              <c:f>'Papprohr CO2'!$E$2:$E$462</c:f>
              <c:numCache>
                <c:formatCode>General</c:formatCode>
                <c:ptCount val="461"/>
                <c:pt idx="0">
                  <c:v>20.100000000000001</c:v>
                </c:pt>
                <c:pt idx="1">
                  <c:v>20.100000000000001</c:v>
                </c:pt>
                <c:pt idx="2">
                  <c:v>20.100000000000001</c:v>
                </c:pt>
                <c:pt idx="3">
                  <c:v>20.100000000000001</c:v>
                </c:pt>
                <c:pt idx="4">
                  <c:v>20.100000000000001</c:v>
                </c:pt>
                <c:pt idx="5">
                  <c:v>20.100000000000001</c:v>
                </c:pt>
                <c:pt idx="6">
                  <c:v>20.100000000000001</c:v>
                </c:pt>
                <c:pt idx="7">
                  <c:v>20.100000000000001</c:v>
                </c:pt>
                <c:pt idx="8">
                  <c:v>20.100000000000001</c:v>
                </c:pt>
                <c:pt idx="9">
                  <c:v>20.100000000000001</c:v>
                </c:pt>
                <c:pt idx="10">
                  <c:v>20.100000000000001</c:v>
                </c:pt>
                <c:pt idx="11">
                  <c:v>20.2</c:v>
                </c:pt>
                <c:pt idx="12">
                  <c:v>20.2</c:v>
                </c:pt>
                <c:pt idx="13">
                  <c:v>20.2</c:v>
                </c:pt>
                <c:pt idx="14">
                  <c:v>20.3</c:v>
                </c:pt>
                <c:pt idx="15">
                  <c:v>20.3</c:v>
                </c:pt>
                <c:pt idx="16">
                  <c:v>20.399999999999999</c:v>
                </c:pt>
                <c:pt idx="17">
                  <c:v>20.399999999999999</c:v>
                </c:pt>
                <c:pt idx="18">
                  <c:v>20.5</c:v>
                </c:pt>
                <c:pt idx="19">
                  <c:v>20.6</c:v>
                </c:pt>
                <c:pt idx="20">
                  <c:v>20.6</c:v>
                </c:pt>
                <c:pt idx="21">
                  <c:v>20.7</c:v>
                </c:pt>
                <c:pt idx="22">
                  <c:v>20.8</c:v>
                </c:pt>
                <c:pt idx="23">
                  <c:v>20.9</c:v>
                </c:pt>
                <c:pt idx="24">
                  <c:v>20.9</c:v>
                </c:pt>
                <c:pt idx="25">
                  <c:v>21</c:v>
                </c:pt>
                <c:pt idx="26">
                  <c:v>21.1</c:v>
                </c:pt>
                <c:pt idx="27">
                  <c:v>21.2</c:v>
                </c:pt>
                <c:pt idx="28">
                  <c:v>21.3</c:v>
                </c:pt>
                <c:pt idx="29">
                  <c:v>21.4</c:v>
                </c:pt>
                <c:pt idx="30">
                  <c:v>21.4</c:v>
                </c:pt>
                <c:pt idx="31">
                  <c:v>21.5</c:v>
                </c:pt>
                <c:pt idx="32">
                  <c:v>21.6</c:v>
                </c:pt>
                <c:pt idx="33">
                  <c:v>21.7</c:v>
                </c:pt>
                <c:pt idx="34">
                  <c:v>21.8</c:v>
                </c:pt>
                <c:pt idx="35">
                  <c:v>21.9</c:v>
                </c:pt>
                <c:pt idx="36">
                  <c:v>22</c:v>
                </c:pt>
                <c:pt idx="37">
                  <c:v>22.1</c:v>
                </c:pt>
                <c:pt idx="38">
                  <c:v>22.1</c:v>
                </c:pt>
                <c:pt idx="39">
                  <c:v>22.3</c:v>
                </c:pt>
                <c:pt idx="40">
                  <c:v>22.4</c:v>
                </c:pt>
                <c:pt idx="41">
                  <c:v>22.4</c:v>
                </c:pt>
                <c:pt idx="42">
                  <c:v>22.5</c:v>
                </c:pt>
                <c:pt idx="43">
                  <c:v>22.6</c:v>
                </c:pt>
                <c:pt idx="44">
                  <c:v>22.7</c:v>
                </c:pt>
                <c:pt idx="45">
                  <c:v>22.8</c:v>
                </c:pt>
                <c:pt idx="46">
                  <c:v>22.9</c:v>
                </c:pt>
                <c:pt idx="47">
                  <c:v>23</c:v>
                </c:pt>
                <c:pt idx="48">
                  <c:v>23.1</c:v>
                </c:pt>
                <c:pt idx="49">
                  <c:v>23.1</c:v>
                </c:pt>
                <c:pt idx="50">
                  <c:v>23.2</c:v>
                </c:pt>
                <c:pt idx="51">
                  <c:v>23.3</c:v>
                </c:pt>
                <c:pt idx="52">
                  <c:v>23.4</c:v>
                </c:pt>
                <c:pt idx="53">
                  <c:v>23.5</c:v>
                </c:pt>
                <c:pt idx="54">
                  <c:v>23.6</c:v>
                </c:pt>
                <c:pt idx="55">
                  <c:v>23.7</c:v>
                </c:pt>
                <c:pt idx="56">
                  <c:v>23.8</c:v>
                </c:pt>
                <c:pt idx="57">
                  <c:v>23.9</c:v>
                </c:pt>
                <c:pt idx="58">
                  <c:v>23.9</c:v>
                </c:pt>
                <c:pt idx="59">
                  <c:v>24</c:v>
                </c:pt>
                <c:pt idx="60">
                  <c:v>24.1</c:v>
                </c:pt>
                <c:pt idx="61">
                  <c:v>24.2</c:v>
                </c:pt>
                <c:pt idx="62">
                  <c:v>24.3</c:v>
                </c:pt>
                <c:pt idx="63">
                  <c:v>24.3</c:v>
                </c:pt>
                <c:pt idx="64">
                  <c:v>24.4</c:v>
                </c:pt>
                <c:pt idx="65">
                  <c:v>24.5</c:v>
                </c:pt>
                <c:pt idx="66">
                  <c:v>24.5</c:v>
                </c:pt>
                <c:pt idx="67">
                  <c:v>24.6</c:v>
                </c:pt>
                <c:pt idx="68">
                  <c:v>24.7</c:v>
                </c:pt>
                <c:pt idx="69">
                  <c:v>24.8</c:v>
                </c:pt>
                <c:pt idx="70">
                  <c:v>24.8</c:v>
                </c:pt>
                <c:pt idx="71">
                  <c:v>24.9</c:v>
                </c:pt>
                <c:pt idx="72">
                  <c:v>25</c:v>
                </c:pt>
                <c:pt idx="73">
                  <c:v>25.1</c:v>
                </c:pt>
                <c:pt idx="74">
                  <c:v>25.1</c:v>
                </c:pt>
                <c:pt idx="75">
                  <c:v>25.2</c:v>
                </c:pt>
                <c:pt idx="76">
                  <c:v>25.3</c:v>
                </c:pt>
                <c:pt idx="77">
                  <c:v>25.3</c:v>
                </c:pt>
                <c:pt idx="78">
                  <c:v>25.4</c:v>
                </c:pt>
                <c:pt idx="79">
                  <c:v>25.5</c:v>
                </c:pt>
                <c:pt idx="80">
                  <c:v>25.5</c:v>
                </c:pt>
                <c:pt idx="81">
                  <c:v>25.6</c:v>
                </c:pt>
                <c:pt idx="82">
                  <c:v>25.6</c:v>
                </c:pt>
                <c:pt idx="83">
                  <c:v>25.7</c:v>
                </c:pt>
                <c:pt idx="84">
                  <c:v>25.8</c:v>
                </c:pt>
                <c:pt idx="85">
                  <c:v>25.8</c:v>
                </c:pt>
                <c:pt idx="86">
                  <c:v>25.9</c:v>
                </c:pt>
                <c:pt idx="87">
                  <c:v>25.9</c:v>
                </c:pt>
                <c:pt idx="88">
                  <c:v>26</c:v>
                </c:pt>
                <c:pt idx="89">
                  <c:v>26</c:v>
                </c:pt>
                <c:pt idx="90">
                  <c:v>26</c:v>
                </c:pt>
                <c:pt idx="91">
                  <c:v>26.1</c:v>
                </c:pt>
                <c:pt idx="92">
                  <c:v>26.2</c:v>
                </c:pt>
                <c:pt idx="93">
                  <c:v>26.2</c:v>
                </c:pt>
                <c:pt idx="94">
                  <c:v>26.3</c:v>
                </c:pt>
                <c:pt idx="95">
                  <c:v>26.3</c:v>
                </c:pt>
                <c:pt idx="96">
                  <c:v>26.3</c:v>
                </c:pt>
                <c:pt idx="97">
                  <c:v>26.4</c:v>
                </c:pt>
                <c:pt idx="98">
                  <c:v>26.4</c:v>
                </c:pt>
                <c:pt idx="99">
                  <c:v>26.5</c:v>
                </c:pt>
                <c:pt idx="100">
                  <c:v>26.5</c:v>
                </c:pt>
                <c:pt idx="101">
                  <c:v>26.6</c:v>
                </c:pt>
                <c:pt idx="102">
                  <c:v>26.6</c:v>
                </c:pt>
                <c:pt idx="103">
                  <c:v>26.7</c:v>
                </c:pt>
                <c:pt idx="104">
                  <c:v>26.7</c:v>
                </c:pt>
                <c:pt idx="105">
                  <c:v>26.7</c:v>
                </c:pt>
                <c:pt idx="106">
                  <c:v>26.8</c:v>
                </c:pt>
                <c:pt idx="107">
                  <c:v>26.8</c:v>
                </c:pt>
                <c:pt idx="108">
                  <c:v>26.9</c:v>
                </c:pt>
                <c:pt idx="109">
                  <c:v>26.9</c:v>
                </c:pt>
                <c:pt idx="110">
                  <c:v>26.9</c:v>
                </c:pt>
                <c:pt idx="111">
                  <c:v>26.9</c:v>
                </c:pt>
                <c:pt idx="112">
                  <c:v>27</c:v>
                </c:pt>
                <c:pt idx="113">
                  <c:v>27</c:v>
                </c:pt>
                <c:pt idx="114">
                  <c:v>27</c:v>
                </c:pt>
                <c:pt idx="115">
                  <c:v>27</c:v>
                </c:pt>
                <c:pt idx="116">
                  <c:v>27</c:v>
                </c:pt>
                <c:pt idx="117">
                  <c:v>27</c:v>
                </c:pt>
                <c:pt idx="118">
                  <c:v>27.1</c:v>
                </c:pt>
                <c:pt idx="119">
                  <c:v>27.1</c:v>
                </c:pt>
                <c:pt idx="120">
                  <c:v>27.1</c:v>
                </c:pt>
                <c:pt idx="121">
                  <c:v>27.2</c:v>
                </c:pt>
                <c:pt idx="122">
                  <c:v>27.2</c:v>
                </c:pt>
                <c:pt idx="123">
                  <c:v>27.2</c:v>
                </c:pt>
                <c:pt idx="124">
                  <c:v>27.3</c:v>
                </c:pt>
                <c:pt idx="125">
                  <c:v>27.3</c:v>
                </c:pt>
                <c:pt idx="126">
                  <c:v>27.3</c:v>
                </c:pt>
                <c:pt idx="127">
                  <c:v>27.4</c:v>
                </c:pt>
                <c:pt idx="128">
                  <c:v>27.4</c:v>
                </c:pt>
                <c:pt idx="129">
                  <c:v>27.4</c:v>
                </c:pt>
                <c:pt idx="130">
                  <c:v>27.4</c:v>
                </c:pt>
                <c:pt idx="131">
                  <c:v>27.5</c:v>
                </c:pt>
                <c:pt idx="132">
                  <c:v>27.5</c:v>
                </c:pt>
                <c:pt idx="133">
                  <c:v>27.5</c:v>
                </c:pt>
                <c:pt idx="134">
                  <c:v>27.5</c:v>
                </c:pt>
                <c:pt idx="135">
                  <c:v>27.6</c:v>
                </c:pt>
                <c:pt idx="136">
                  <c:v>27.6</c:v>
                </c:pt>
                <c:pt idx="137">
                  <c:v>27.6</c:v>
                </c:pt>
                <c:pt idx="138">
                  <c:v>27.6</c:v>
                </c:pt>
                <c:pt idx="139">
                  <c:v>27.7</c:v>
                </c:pt>
                <c:pt idx="140">
                  <c:v>27.7</c:v>
                </c:pt>
                <c:pt idx="141">
                  <c:v>27.7</c:v>
                </c:pt>
                <c:pt idx="142">
                  <c:v>27.7</c:v>
                </c:pt>
                <c:pt idx="143">
                  <c:v>27.7</c:v>
                </c:pt>
                <c:pt idx="144">
                  <c:v>27.7</c:v>
                </c:pt>
                <c:pt idx="145">
                  <c:v>27.8</c:v>
                </c:pt>
                <c:pt idx="146">
                  <c:v>27.8</c:v>
                </c:pt>
                <c:pt idx="147">
                  <c:v>27.8</c:v>
                </c:pt>
                <c:pt idx="148">
                  <c:v>27.8</c:v>
                </c:pt>
                <c:pt idx="149">
                  <c:v>27.8</c:v>
                </c:pt>
                <c:pt idx="150">
                  <c:v>27.9</c:v>
                </c:pt>
                <c:pt idx="151">
                  <c:v>27.9</c:v>
                </c:pt>
                <c:pt idx="152">
                  <c:v>27.9</c:v>
                </c:pt>
                <c:pt idx="153">
                  <c:v>27.9</c:v>
                </c:pt>
                <c:pt idx="154">
                  <c:v>27.9</c:v>
                </c:pt>
                <c:pt idx="155">
                  <c:v>27.9</c:v>
                </c:pt>
                <c:pt idx="156">
                  <c:v>27.9</c:v>
                </c:pt>
                <c:pt idx="157">
                  <c:v>28</c:v>
                </c:pt>
                <c:pt idx="158">
                  <c:v>28</c:v>
                </c:pt>
                <c:pt idx="159">
                  <c:v>28</c:v>
                </c:pt>
                <c:pt idx="160">
                  <c:v>28</c:v>
                </c:pt>
                <c:pt idx="161">
                  <c:v>28</c:v>
                </c:pt>
                <c:pt idx="162">
                  <c:v>28</c:v>
                </c:pt>
                <c:pt idx="163">
                  <c:v>28.1</c:v>
                </c:pt>
                <c:pt idx="164">
                  <c:v>28.1</c:v>
                </c:pt>
                <c:pt idx="165">
                  <c:v>28.1</c:v>
                </c:pt>
                <c:pt idx="166">
                  <c:v>28.1</c:v>
                </c:pt>
                <c:pt idx="167">
                  <c:v>28.1</c:v>
                </c:pt>
                <c:pt idx="168">
                  <c:v>28.1</c:v>
                </c:pt>
                <c:pt idx="169">
                  <c:v>28.1</c:v>
                </c:pt>
                <c:pt idx="170">
                  <c:v>28.1</c:v>
                </c:pt>
                <c:pt idx="171">
                  <c:v>28.1</c:v>
                </c:pt>
                <c:pt idx="172">
                  <c:v>28.2</c:v>
                </c:pt>
                <c:pt idx="173">
                  <c:v>28.2</c:v>
                </c:pt>
                <c:pt idx="174">
                  <c:v>28.2</c:v>
                </c:pt>
                <c:pt idx="175">
                  <c:v>28.2</c:v>
                </c:pt>
                <c:pt idx="176">
                  <c:v>28.2</c:v>
                </c:pt>
                <c:pt idx="177">
                  <c:v>28.2</c:v>
                </c:pt>
                <c:pt idx="178">
                  <c:v>28.2</c:v>
                </c:pt>
                <c:pt idx="179">
                  <c:v>28.2</c:v>
                </c:pt>
                <c:pt idx="180">
                  <c:v>28.2</c:v>
                </c:pt>
                <c:pt idx="181">
                  <c:v>28.2</c:v>
                </c:pt>
                <c:pt idx="182">
                  <c:v>28.2</c:v>
                </c:pt>
                <c:pt idx="183">
                  <c:v>28.2</c:v>
                </c:pt>
                <c:pt idx="184">
                  <c:v>28.2</c:v>
                </c:pt>
                <c:pt idx="185">
                  <c:v>28.2</c:v>
                </c:pt>
                <c:pt idx="186">
                  <c:v>28.3</c:v>
                </c:pt>
                <c:pt idx="187">
                  <c:v>28.3</c:v>
                </c:pt>
                <c:pt idx="188">
                  <c:v>28.3</c:v>
                </c:pt>
                <c:pt idx="189">
                  <c:v>28.3</c:v>
                </c:pt>
                <c:pt idx="190">
                  <c:v>28.3</c:v>
                </c:pt>
                <c:pt idx="191">
                  <c:v>28.3</c:v>
                </c:pt>
                <c:pt idx="192">
                  <c:v>28.3</c:v>
                </c:pt>
                <c:pt idx="193">
                  <c:v>28.3</c:v>
                </c:pt>
                <c:pt idx="194">
                  <c:v>28.3</c:v>
                </c:pt>
                <c:pt idx="195">
                  <c:v>28.3</c:v>
                </c:pt>
                <c:pt idx="196">
                  <c:v>28.3</c:v>
                </c:pt>
                <c:pt idx="197">
                  <c:v>28.4</c:v>
                </c:pt>
                <c:pt idx="198">
                  <c:v>28.4</c:v>
                </c:pt>
                <c:pt idx="199">
                  <c:v>28.4</c:v>
                </c:pt>
                <c:pt idx="200">
                  <c:v>28.4</c:v>
                </c:pt>
                <c:pt idx="201">
                  <c:v>28.4</c:v>
                </c:pt>
                <c:pt idx="202">
                  <c:v>28.4</c:v>
                </c:pt>
                <c:pt idx="203">
                  <c:v>28.4</c:v>
                </c:pt>
                <c:pt idx="204">
                  <c:v>28.4</c:v>
                </c:pt>
                <c:pt idx="205">
                  <c:v>28.4</c:v>
                </c:pt>
                <c:pt idx="206">
                  <c:v>28.4</c:v>
                </c:pt>
                <c:pt idx="207">
                  <c:v>28.5</c:v>
                </c:pt>
                <c:pt idx="208">
                  <c:v>28.5</c:v>
                </c:pt>
                <c:pt idx="209">
                  <c:v>28.5</c:v>
                </c:pt>
                <c:pt idx="210">
                  <c:v>28.5</c:v>
                </c:pt>
                <c:pt idx="211">
                  <c:v>28.5</c:v>
                </c:pt>
                <c:pt idx="212">
                  <c:v>28.5</c:v>
                </c:pt>
                <c:pt idx="213">
                  <c:v>28.5</c:v>
                </c:pt>
                <c:pt idx="214">
                  <c:v>28.5</c:v>
                </c:pt>
                <c:pt idx="215">
                  <c:v>28.5</c:v>
                </c:pt>
                <c:pt idx="216">
                  <c:v>28.5</c:v>
                </c:pt>
                <c:pt idx="217">
                  <c:v>28.5</c:v>
                </c:pt>
                <c:pt idx="218">
                  <c:v>28.5</c:v>
                </c:pt>
                <c:pt idx="219">
                  <c:v>28.5</c:v>
                </c:pt>
                <c:pt idx="220">
                  <c:v>28.5</c:v>
                </c:pt>
                <c:pt idx="221">
                  <c:v>28.6</c:v>
                </c:pt>
                <c:pt idx="222">
                  <c:v>28.6</c:v>
                </c:pt>
                <c:pt idx="223">
                  <c:v>28.6</c:v>
                </c:pt>
                <c:pt idx="224">
                  <c:v>28.5</c:v>
                </c:pt>
                <c:pt idx="225">
                  <c:v>28.5</c:v>
                </c:pt>
                <c:pt idx="226">
                  <c:v>28.5</c:v>
                </c:pt>
                <c:pt idx="227">
                  <c:v>28.5</c:v>
                </c:pt>
                <c:pt idx="228">
                  <c:v>28.6</c:v>
                </c:pt>
                <c:pt idx="229">
                  <c:v>28.6</c:v>
                </c:pt>
                <c:pt idx="230">
                  <c:v>28.6</c:v>
                </c:pt>
                <c:pt idx="231">
                  <c:v>28.6</c:v>
                </c:pt>
                <c:pt idx="232">
                  <c:v>28.6</c:v>
                </c:pt>
                <c:pt idx="233">
                  <c:v>28.6</c:v>
                </c:pt>
                <c:pt idx="234">
                  <c:v>28.6</c:v>
                </c:pt>
                <c:pt idx="235">
                  <c:v>28.6</c:v>
                </c:pt>
                <c:pt idx="236">
                  <c:v>28.6</c:v>
                </c:pt>
                <c:pt idx="237">
                  <c:v>28.6</c:v>
                </c:pt>
                <c:pt idx="238">
                  <c:v>28.6</c:v>
                </c:pt>
                <c:pt idx="239">
                  <c:v>28.6</c:v>
                </c:pt>
                <c:pt idx="240">
                  <c:v>28.6</c:v>
                </c:pt>
                <c:pt idx="241">
                  <c:v>28.6</c:v>
                </c:pt>
                <c:pt idx="242">
                  <c:v>28.6</c:v>
                </c:pt>
                <c:pt idx="243">
                  <c:v>28.6</c:v>
                </c:pt>
                <c:pt idx="244">
                  <c:v>28.6</c:v>
                </c:pt>
                <c:pt idx="245">
                  <c:v>28.6</c:v>
                </c:pt>
                <c:pt idx="246">
                  <c:v>28.6</c:v>
                </c:pt>
                <c:pt idx="247">
                  <c:v>28.6</c:v>
                </c:pt>
                <c:pt idx="248">
                  <c:v>28.6</c:v>
                </c:pt>
                <c:pt idx="249">
                  <c:v>28.6</c:v>
                </c:pt>
                <c:pt idx="250">
                  <c:v>28.6</c:v>
                </c:pt>
                <c:pt idx="251">
                  <c:v>28.6</c:v>
                </c:pt>
                <c:pt idx="252">
                  <c:v>28.6</c:v>
                </c:pt>
                <c:pt idx="253">
                  <c:v>28.6</c:v>
                </c:pt>
                <c:pt idx="254">
                  <c:v>28.6</c:v>
                </c:pt>
                <c:pt idx="255">
                  <c:v>28.6</c:v>
                </c:pt>
                <c:pt idx="256">
                  <c:v>28.6</c:v>
                </c:pt>
                <c:pt idx="257">
                  <c:v>28.7</c:v>
                </c:pt>
                <c:pt idx="258">
                  <c:v>28.7</c:v>
                </c:pt>
                <c:pt idx="259">
                  <c:v>28.7</c:v>
                </c:pt>
                <c:pt idx="260">
                  <c:v>28.7</c:v>
                </c:pt>
                <c:pt idx="261">
                  <c:v>28.7</c:v>
                </c:pt>
                <c:pt idx="262">
                  <c:v>28.7</c:v>
                </c:pt>
                <c:pt idx="263">
                  <c:v>28.7</c:v>
                </c:pt>
                <c:pt idx="264">
                  <c:v>28.7</c:v>
                </c:pt>
                <c:pt idx="265">
                  <c:v>28.7</c:v>
                </c:pt>
                <c:pt idx="266">
                  <c:v>28.7</c:v>
                </c:pt>
                <c:pt idx="267">
                  <c:v>28.7</c:v>
                </c:pt>
                <c:pt idx="268">
                  <c:v>28.7</c:v>
                </c:pt>
                <c:pt idx="269">
                  <c:v>28.7</c:v>
                </c:pt>
                <c:pt idx="270">
                  <c:v>28.7</c:v>
                </c:pt>
                <c:pt idx="271">
                  <c:v>28.7</c:v>
                </c:pt>
                <c:pt idx="272">
                  <c:v>28.7</c:v>
                </c:pt>
                <c:pt idx="273">
                  <c:v>28.7</c:v>
                </c:pt>
                <c:pt idx="274">
                  <c:v>28.7</c:v>
                </c:pt>
                <c:pt idx="275">
                  <c:v>28.7</c:v>
                </c:pt>
                <c:pt idx="276">
                  <c:v>28.7</c:v>
                </c:pt>
                <c:pt idx="277">
                  <c:v>28.7</c:v>
                </c:pt>
                <c:pt idx="278">
                  <c:v>28.7</c:v>
                </c:pt>
                <c:pt idx="279">
                  <c:v>28.7</c:v>
                </c:pt>
                <c:pt idx="280">
                  <c:v>28.7</c:v>
                </c:pt>
                <c:pt idx="281">
                  <c:v>28.7</c:v>
                </c:pt>
                <c:pt idx="282">
                  <c:v>28.7</c:v>
                </c:pt>
                <c:pt idx="283">
                  <c:v>28.7</c:v>
                </c:pt>
                <c:pt idx="284">
                  <c:v>28.7</c:v>
                </c:pt>
                <c:pt idx="285">
                  <c:v>28.7</c:v>
                </c:pt>
                <c:pt idx="286">
                  <c:v>28.7</c:v>
                </c:pt>
                <c:pt idx="287">
                  <c:v>28.7</c:v>
                </c:pt>
                <c:pt idx="288">
                  <c:v>28.7</c:v>
                </c:pt>
                <c:pt idx="289">
                  <c:v>28.7</c:v>
                </c:pt>
                <c:pt idx="290">
                  <c:v>28.7</c:v>
                </c:pt>
                <c:pt idx="291">
                  <c:v>28.7</c:v>
                </c:pt>
                <c:pt idx="292">
                  <c:v>28.7</c:v>
                </c:pt>
                <c:pt idx="293">
                  <c:v>28.7</c:v>
                </c:pt>
                <c:pt idx="294">
                  <c:v>28.7</c:v>
                </c:pt>
                <c:pt idx="295">
                  <c:v>28.7</c:v>
                </c:pt>
                <c:pt idx="296">
                  <c:v>28.7</c:v>
                </c:pt>
                <c:pt idx="297">
                  <c:v>28.7</c:v>
                </c:pt>
                <c:pt idx="298">
                  <c:v>28.7</c:v>
                </c:pt>
                <c:pt idx="299">
                  <c:v>28.6</c:v>
                </c:pt>
                <c:pt idx="300">
                  <c:v>28.6</c:v>
                </c:pt>
                <c:pt idx="301">
                  <c:v>28.6</c:v>
                </c:pt>
                <c:pt idx="302">
                  <c:v>28.6</c:v>
                </c:pt>
                <c:pt idx="303">
                  <c:v>28.5</c:v>
                </c:pt>
                <c:pt idx="304">
                  <c:v>28.5</c:v>
                </c:pt>
                <c:pt idx="305">
                  <c:v>28.5</c:v>
                </c:pt>
                <c:pt idx="306">
                  <c:v>28.5</c:v>
                </c:pt>
                <c:pt idx="307">
                  <c:v>28.5</c:v>
                </c:pt>
                <c:pt idx="308">
                  <c:v>28.5</c:v>
                </c:pt>
                <c:pt idx="309">
                  <c:v>28.6</c:v>
                </c:pt>
                <c:pt idx="310">
                  <c:v>28.6</c:v>
                </c:pt>
                <c:pt idx="311">
                  <c:v>28.6</c:v>
                </c:pt>
                <c:pt idx="312">
                  <c:v>28.6</c:v>
                </c:pt>
                <c:pt idx="313">
                  <c:v>28.6</c:v>
                </c:pt>
                <c:pt idx="314">
                  <c:v>28.6</c:v>
                </c:pt>
                <c:pt idx="315">
                  <c:v>28.6</c:v>
                </c:pt>
                <c:pt idx="316">
                  <c:v>28.6</c:v>
                </c:pt>
                <c:pt idx="317">
                  <c:v>28.6</c:v>
                </c:pt>
                <c:pt idx="318">
                  <c:v>28.6</c:v>
                </c:pt>
                <c:pt idx="319">
                  <c:v>28.6</c:v>
                </c:pt>
                <c:pt idx="320">
                  <c:v>28.6</c:v>
                </c:pt>
                <c:pt idx="321">
                  <c:v>28.3</c:v>
                </c:pt>
                <c:pt idx="322">
                  <c:v>28.1</c:v>
                </c:pt>
                <c:pt idx="323">
                  <c:v>28.1</c:v>
                </c:pt>
                <c:pt idx="324">
                  <c:v>27.9</c:v>
                </c:pt>
                <c:pt idx="325">
                  <c:v>27.9</c:v>
                </c:pt>
                <c:pt idx="326">
                  <c:v>28</c:v>
                </c:pt>
                <c:pt idx="327">
                  <c:v>28.2</c:v>
                </c:pt>
                <c:pt idx="328">
                  <c:v>28.4</c:v>
                </c:pt>
                <c:pt idx="329">
                  <c:v>28.5</c:v>
                </c:pt>
                <c:pt idx="330">
                  <c:v>28.7</c:v>
                </c:pt>
                <c:pt idx="331">
                  <c:v>28.9</c:v>
                </c:pt>
                <c:pt idx="332">
                  <c:v>29.1</c:v>
                </c:pt>
                <c:pt idx="333">
                  <c:v>29.3</c:v>
                </c:pt>
                <c:pt idx="334">
                  <c:v>29.5</c:v>
                </c:pt>
                <c:pt idx="335">
                  <c:v>29.6</c:v>
                </c:pt>
                <c:pt idx="336">
                  <c:v>29.8</c:v>
                </c:pt>
                <c:pt idx="337">
                  <c:v>29.9</c:v>
                </c:pt>
                <c:pt idx="338">
                  <c:v>30</c:v>
                </c:pt>
                <c:pt idx="339">
                  <c:v>30</c:v>
                </c:pt>
                <c:pt idx="340">
                  <c:v>29.9</c:v>
                </c:pt>
                <c:pt idx="341">
                  <c:v>29.9</c:v>
                </c:pt>
                <c:pt idx="342">
                  <c:v>29.9</c:v>
                </c:pt>
                <c:pt idx="343">
                  <c:v>29.9</c:v>
                </c:pt>
                <c:pt idx="344">
                  <c:v>29.9</c:v>
                </c:pt>
                <c:pt idx="345">
                  <c:v>29.9</c:v>
                </c:pt>
                <c:pt idx="346">
                  <c:v>29.9</c:v>
                </c:pt>
                <c:pt idx="347">
                  <c:v>29.9</c:v>
                </c:pt>
                <c:pt idx="348">
                  <c:v>29.9</c:v>
                </c:pt>
                <c:pt idx="349">
                  <c:v>29.9</c:v>
                </c:pt>
                <c:pt idx="350">
                  <c:v>29.9</c:v>
                </c:pt>
                <c:pt idx="351">
                  <c:v>29.9</c:v>
                </c:pt>
                <c:pt idx="352">
                  <c:v>29.9</c:v>
                </c:pt>
                <c:pt idx="353">
                  <c:v>29.9</c:v>
                </c:pt>
                <c:pt idx="354">
                  <c:v>29.9</c:v>
                </c:pt>
                <c:pt idx="355">
                  <c:v>29.9</c:v>
                </c:pt>
                <c:pt idx="356">
                  <c:v>29.9</c:v>
                </c:pt>
                <c:pt idx="357">
                  <c:v>29.9</c:v>
                </c:pt>
                <c:pt idx="358">
                  <c:v>29.9</c:v>
                </c:pt>
                <c:pt idx="359">
                  <c:v>29.9</c:v>
                </c:pt>
                <c:pt idx="360">
                  <c:v>29.9</c:v>
                </c:pt>
                <c:pt idx="361">
                  <c:v>29.9</c:v>
                </c:pt>
                <c:pt idx="362">
                  <c:v>29.9</c:v>
                </c:pt>
                <c:pt idx="363">
                  <c:v>29.9</c:v>
                </c:pt>
                <c:pt idx="364">
                  <c:v>29.9</c:v>
                </c:pt>
                <c:pt idx="365">
                  <c:v>29.9</c:v>
                </c:pt>
                <c:pt idx="366">
                  <c:v>29.9</c:v>
                </c:pt>
                <c:pt idx="367">
                  <c:v>29.9</c:v>
                </c:pt>
                <c:pt idx="368">
                  <c:v>29.9</c:v>
                </c:pt>
                <c:pt idx="369">
                  <c:v>29.9</c:v>
                </c:pt>
                <c:pt idx="370">
                  <c:v>29.9</c:v>
                </c:pt>
                <c:pt idx="371">
                  <c:v>29.9</c:v>
                </c:pt>
                <c:pt idx="372">
                  <c:v>29.9</c:v>
                </c:pt>
                <c:pt idx="373">
                  <c:v>29.9</c:v>
                </c:pt>
                <c:pt idx="374">
                  <c:v>29.9</c:v>
                </c:pt>
                <c:pt idx="375">
                  <c:v>29.9</c:v>
                </c:pt>
                <c:pt idx="376">
                  <c:v>29.9</c:v>
                </c:pt>
                <c:pt idx="377">
                  <c:v>29.8</c:v>
                </c:pt>
                <c:pt idx="378">
                  <c:v>29.8</c:v>
                </c:pt>
                <c:pt idx="379">
                  <c:v>29.8</c:v>
                </c:pt>
                <c:pt idx="380">
                  <c:v>29.8</c:v>
                </c:pt>
                <c:pt idx="381">
                  <c:v>29.8</c:v>
                </c:pt>
                <c:pt idx="382">
                  <c:v>29.8</c:v>
                </c:pt>
                <c:pt idx="383">
                  <c:v>29.8</c:v>
                </c:pt>
                <c:pt idx="384">
                  <c:v>29.8</c:v>
                </c:pt>
                <c:pt idx="385">
                  <c:v>29.9</c:v>
                </c:pt>
                <c:pt idx="386">
                  <c:v>29.9</c:v>
                </c:pt>
                <c:pt idx="387">
                  <c:v>29.9</c:v>
                </c:pt>
                <c:pt idx="388">
                  <c:v>29.9</c:v>
                </c:pt>
                <c:pt idx="389">
                  <c:v>29.9</c:v>
                </c:pt>
                <c:pt idx="390">
                  <c:v>29.9</c:v>
                </c:pt>
                <c:pt idx="391">
                  <c:v>29.9</c:v>
                </c:pt>
                <c:pt idx="392">
                  <c:v>29.9</c:v>
                </c:pt>
                <c:pt idx="393">
                  <c:v>29.9</c:v>
                </c:pt>
                <c:pt idx="394">
                  <c:v>29.9</c:v>
                </c:pt>
                <c:pt idx="395">
                  <c:v>29.9</c:v>
                </c:pt>
                <c:pt idx="396">
                  <c:v>29.9</c:v>
                </c:pt>
                <c:pt idx="397">
                  <c:v>29.9</c:v>
                </c:pt>
                <c:pt idx="398">
                  <c:v>29.9</c:v>
                </c:pt>
                <c:pt idx="399">
                  <c:v>29.9</c:v>
                </c:pt>
                <c:pt idx="400">
                  <c:v>29.9</c:v>
                </c:pt>
                <c:pt idx="401">
                  <c:v>29.9</c:v>
                </c:pt>
                <c:pt idx="402">
                  <c:v>29.9</c:v>
                </c:pt>
                <c:pt idx="403">
                  <c:v>29.9</c:v>
                </c:pt>
                <c:pt idx="404">
                  <c:v>29.9</c:v>
                </c:pt>
                <c:pt idx="405">
                  <c:v>29.9</c:v>
                </c:pt>
                <c:pt idx="406">
                  <c:v>29.9</c:v>
                </c:pt>
                <c:pt idx="407">
                  <c:v>29.9</c:v>
                </c:pt>
                <c:pt idx="408">
                  <c:v>29.9</c:v>
                </c:pt>
                <c:pt idx="409">
                  <c:v>29.9</c:v>
                </c:pt>
                <c:pt idx="410">
                  <c:v>29.9</c:v>
                </c:pt>
                <c:pt idx="411">
                  <c:v>29.9</c:v>
                </c:pt>
                <c:pt idx="412">
                  <c:v>29.9</c:v>
                </c:pt>
                <c:pt idx="413">
                  <c:v>29.9</c:v>
                </c:pt>
                <c:pt idx="414">
                  <c:v>29.9</c:v>
                </c:pt>
                <c:pt idx="415">
                  <c:v>29.9</c:v>
                </c:pt>
                <c:pt idx="416">
                  <c:v>29.9</c:v>
                </c:pt>
                <c:pt idx="417">
                  <c:v>29.9</c:v>
                </c:pt>
                <c:pt idx="418">
                  <c:v>29.9</c:v>
                </c:pt>
                <c:pt idx="419">
                  <c:v>29.9</c:v>
                </c:pt>
                <c:pt idx="420">
                  <c:v>29.9</c:v>
                </c:pt>
                <c:pt idx="421">
                  <c:v>29.9</c:v>
                </c:pt>
                <c:pt idx="422">
                  <c:v>29.9</c:v>
                </c:pt>
                <c:pt idx="423">
                  <c:v>29.9</c:v>
                </c:pt>
                <c:pt idx="424">
                  <c:v>29.9</c:v>
                </c:pt>
                <c:pt idx="425">
                  <c:v>29.9</c:v>
                </c:pt>
                <c:pt idx="426">
                  <c:v>29.9</c:v>
                </c:pt>
                <c:pt idx="427">
                  <c:v>29.9</c:v>
                </c:pt>
                <c:pt idx="428">
                  <c:v>29.9</c:v>
                </c:pt>
                <c:pt idx="429">
                  <c:v>29.9</c:v>
                </c:pt>
                <c:pt idx="430">
                  <c:v>29.9</c:v>
                </c:pt>
                <c:pt idx="431">
                  <c:v>29.9</c:v>
                </c:pt>
                <c:pt idx="432">
                  <c:v>29.9</c:v>
                </c:pt>
                <c:pt idx="433">
                  <c:v>29.9</c:v>
                </c:pt>
                <c:pt idx="434">
                  <c:v>29.9</c:v>
                </c:pt>
                <c:pt idx="435">
                  <c:v>30</c:v>
                </c:pt>
                <c:pt idx="436">
                  <c:v>29.9</c:v>
                </c:pt>
                <c:pt idx="437">
                  <c:v>30</c:v>
                </c:pt>
                <c:pt idx="438">
                  <c:v>30</c:v>
                </c:pt>
                <c:pt idx="439">
                  <c:v>30</c:v>
                </c:pt>
                <c:pt idx="440">
                  <c:v>30</c:v>
                </c:pt>
                <c:pt idx="441">
                  <c:v>30</c:v>
                </c:pt>
                <c:pt idx="442">
                  <c:v>30</c:v>
                </c:pt>
                <c:pt idx="443">
                  <c:v>30</c:v>
                </c:pt>
                <c:pt idx="444">
                  <c:v>30</c:v>
                </c:pt>
                <c:pt idx="445">
                  <c:v>30</c:v>
                </c:pt>
                <c:pt idx="446">
                  <c:v>29.9</c:v>
                </c:pt>
                <c:pt idx="447">
                  <c:v>29.9</c:v>
                </c:pt>
                <c:pt idx="448">
                  <c:v>29.9</c:v>
                </c:pt>
                <c:pt idx="449">
                  <c:v>29.9</c:v>
                </c:pt>
                <c:pt idx="450">
                  <c:v>29.9</c:v>
                </c:pt>
                <c:pt idx="451">
                  <c:v>29.9</c:v>
                </c:pt>
                <c:pt idx="452">
                  <c:v>29.9</c:v>
                </c:pt>
                <c:pt idx="453">
                  <c:v>29.9</c:v>
                </c:pt>
                <c:pt idx="454">
                  <c:v>29.9</c:v>
                </c:pt>
                <c:pt idx="455">
                  <c:v>29.9</c:v>
                </c:pt>
                <c:pt idx="456">
                  <c:v>29.9</c:v>
                </c:pt>
                <c:pt idx="457">
                  <c:v>29.9</c:v>
                </c:pt>
                <c:pt idx="458">
                  <c:v>29.9</c:v>
                </c:pt>
                <c:pt idx="459">
                  <c:v>29.9</c:v>
                </c:pt>
                <c:pt idx="460">
                  <c:v>29.9</c:v>
                </c:pt>
              </c:numCache>
            </c:numRef>
          </c:yVal>
          <c:smooth val="0"/>
          <c:extLst>
            <c:ext xmlns:c16="http://schemas.microsoft.com/office/drawing/2014/chart" uri="{C3380CC4-5D6E-409C-BE32-E72D297353CC}">
              <c16:uniqueId val="{00000000-B4B6-43D8-8AB3-ADBF0667AF53}"/>
            </c:ext>
          </c:extLst>
        </c:ser>
        <c:dLbls>
          <c:showLegendKey val="0"/>
          <c:showVal val="0"/>
          <c:showCatName val="0"/>
          <c:showSerName val="0"/>
          <c:showPercent val="0"/>
          <c:showBubbleSize val="0"/>
        </c:dLbls>
        <c:axId val="1245517032"/>
        <c:axId val="1245515720"/>
      </c:scatterChart>
      <c:valAx>
        <c:axId val="1245517032"/>
        <c:scaling>
          <c:orientation val="minMax"/>
          <c:max val="37"/>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de-DE" sz="1400" dirty="0"/>
                  <a:t>Zeit in Minuten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1245515720"/>
        <c:crosses val="autoZero"/>
        <c:crossBetween val="midCat"/>
        <c:majorUnit val="5"/>
      </c:valAx>
      <c:valAx>
        <c:axId val="1245515720"/>
        <c:scaling>
          <c:orientation val="minMax"/>
          <c:max val="31"/>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de-DE" sz="1400"/>
                  <a:t>Temperatur in °C</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45517032"/>
        <c:crosses val="autoZero"/>
        <c:crossBetween val="midCat"/>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F38E49"/>
                </a:solidFill>
                <a:latin typeface="+mn-lt"/>
                <a:ea typeface="+mn-ea"/>
                <a:cs typeface="+mn-cs"/>
              </a:defRPr>
            </a:pPr>
            <a:r>
              <a:rPr lang="de-DE" sz="2000" dirty="0">
                <a:solidFill>
                  <a:srgbClr val="F38E49"/>
                </a:solidFill>
              </a:rPr>
              <a:t>Albedo dunkler Körper vs. heller Körper</a:t>
            </a:r>
          </a:p>
        </c:rich>
      </c:tx>
      <c:overlay val="0"/>
      <c:spPr>
        <a:noFill/>
        <a:ln>
          <a:noFill/>
        </a:ln>
        <a:effectLst/>
      </c:spPr>
      <c:txPr>
        <a:bodyPr rot="0" spcFirstLastPara="1" vertOverflow="ellipsis" vert="horz" wrap="square" anchor="ctr" anchorCtr="1"/>
        <a:lstStyle/>
        <a:p>
          <a:pPr>
            <a:defRPr sz="2000" b="0" i="0" u="none" strike="noStrike" kern="1200" spc="0" baseline="0">
              <a:solidFill>
                <a:srgbClr val="F38E49"/>
              </a:solidFill>
              <a:latin typeface="+mn-lt"/>
              <a:ea typeface="+mn-ea"/>
              <a:cs typeface="+mn-cs"/>
            </a:defRPr>
          </a:pPr>
          <a:endParaRPr lang="de-DE"/>
        </a:p>
      </c:txPr>
    </c:title>
    <c:autoTitleDeleted val="0"/>
    <c:plotArea>
      <c:layout/>
      <c:scatterChart>
        <c:scatterStyle val="lineMarker"/>
        <c:varyColors val="0"/>
        <c:ser>
          <c:idx val="0"/>
          <c:order val="0"/>
          <c:tx>
            <c:strRef>
              <c:f>'22.1.2022 60W Reflektor'!$C$1</c:f>
              <c:strCache>
                <c:ptCount val="1"/>
                <c:pt idx="0">
                  <c:v>T_dunkel</c:v>
                </c:pt>
              </c:strCache>
            </c:strRef>
          </c:tx>
          <c:spPr>
            <a:ln w="19050" cap="rnd">
              <a:noFill/>
              <a:round/>
            </a:ln>
            <a:effectLst/>
          </c:spPr>
          <c:marker>
            <c:symbol val="circle"/>
            <c:size val="10"/>
            <c:spPr>
              <a:solidFill>
                <a:schemeClr val="bg2">
                  <a:lumMod val="50000"/>
                </a:schemeClr>
              </a:solidFill>
              <a:ln w="9525">
                <a:solidFill>
                  <a:schemeClr val="tx1"/>
                </a:solidFill>
              </a:ln>
              <a:effectLst/>
            </c:spPr>
          </c:marker>
          <c:xVal>
            <c:numRef>
              <c:f>'22.1.2022 60W Reflektor'!$B$2:$B$31</c:f>
              <c:numCache>
                <c:formatCode>General</c:formatCode>
                <c:ptCount val="30"/>
                <c:pt idx="0">
                  <c:v>0</c:v>
                </c:pt>
                <c:pt idx="1">
                  <c:v>0.33333333333333331</c:v>
                </c:pt>
                <c:pt idx="2">
                  <c:v>0.66666666666666663</c:v>
                </c:pt>
                <c:pt idx="3">
                  <c:v>1</c:v>
                </c:pt>
                <c:pt idx="4">
                  <c:v>1.3333333333333333</c:v>
                </c:pt>
                <c:pt idx="5">
                  <c:v>1.6666666666666667</c:v>
                </c:pt>
                <c:pt idx="6">
                  <c:v>2</c:v>
                </c:pt>
                <c:pt idx="7">
                  <c:v>2.3333333333333335</c:v>
                </c:pt>
                <c:pt idx="8">
                  <c:v>2.6666666666666665</c:v>
                </c:pt>
                <c:pt idx="9">
                  <c:v>3</c:v>
                </c:pt>
                <c:pt idx="10">
                  <c:v>3.3333333333333335</c:v>
                </c:pt>
                <c:pt idx="11">
                  <c:v>3.6666666666666665</c:v>
                </c:pt>
                <c:pt idx="12">
                  <c:v>4</c:v>
                </c:pt>
                <c:pt idx="13">
                  <c:v>4.333333333333333</c:v>
                </c:pt>
                <c:pt idx="14">
                  <c:v>4.666666666666667</c:v>
                </c:pt>
                <c:pt idx="15">
                  <c:v>5</c:v>
                </c:pt>
                <c:pt idx="16">
                  <c:v>5.333333333333333</c:v>
                </c:pt>
                <c:pt idx="17">
                  <c:v>5.666666666666667</c:v>
                </c:pt>
                <c:pt idx="18">
                  <c:v>6</c:v>
                </c:pt>
              </c:numCache>
            </c:numRef>
          </c:xVal>
          <c:yVal>
            <c:numRef>
              <c:f>'22.1.2022 60W Reflektor'!$C$2:$C$31</c:f>
              <c:numCache>
                <c:formatCode>General</c:formatCode>
                <c:ptCount val="30"/>
                <c:pt idx="0">
                  <c:v>22.9</c:v>
                </c:pt>
                <c:pt idx="1">
                  <c:v>24.7</c:v>
                </c:pt>
                <c:pt idx="2">
                  <c:v>27.9</c:v>
                </c:pt>
                <c:pt idx="3">
                  <c:v>30.5</c:v>
                </c:pt>
                <c:pt idx="4">
                  <c:v>32.4</c:v>
                </c:pt>
                <c:pt idx="5">
                  <c:v>33.5</c:v>
                </c:pt>
                <c:pt idx="6">
                  <c:v>34.6</c:v>
                </c:pt>
                <c:pt idx="7">
                  <c:v>35.6</c:v>
                </c:pt>
                <c:pt idx="8">
                  <c:v>36.1</c:v>
                </c:pt>
                <c:pt idx="9">
                  <c:v>36.6</c:v>
                </c:pt>
                <c:pt idx="10">
                  <c:v>36.9</c:v>
                </c:pt>
                <c:pt idx="11">
                  <c:v>37.4</c:v>
                </c:pt>
                <c:pt idx="12">
                  <c:v>37.9</c:v>
                </c:pt>
                <c:pt idx="13">
                  <c:v>38.4</c:v>
                </c:pt>
                <c:pt idx="14">
                  <c:v>38.6</c:v>
                </c:pt>
                <c:pt idx="15">
                  <c:v>38.799999999999997</c:v>
                </c:pt>
                <c:pt idx="16">
                  <c:v>39.1</c:v>
                </c:pt>
                <c:pt idx="17">
                  <c:v>39.200000000000003</c:v>
                </c:pt>
                <c:pt idx="18">
                  <c:v>39.1</c:v>
                </c:pt>
              </c:numCache>
            </c:numRef>
          </c:yVal>
          <c:smooth val="0"/>
          <c:extLst>
            <c:ext xmlns:c16="http://schemas.microsoft.com/office/drawing/2014/chart" uri="{C3380CC4-5D6E-409C-BE32-E72D297353CC}">
              <c16:uniqueId val="{00000000-F466-4C25-B171-7A84DF6C0960}"/>
            </c:ext>
          </c:extLst>
        </c:ser>
        <c:ser>
          <c:idx val="1"/>
          <c:order val="1"/>
          <c:tx>
            <c:strRef>
              <c:f>'22.1.2022 60W Reflektor'!$D$1</c:f>
              <c:strCache>
                <c:ptCount val="1"/>
                <c:pt idx="0">
                  <c:v>T_hell</c:v>
                </c:pt>
              </c:strCache>
            </c:strRef>
          </c:tx>
          <c:spPr>
            <a:ln w="19050" cap="rnd">
              <a:noFill/>
              <a:round/>
            </a:ln>
            <a:effectLst/>
          </c:spPr>
          <c:marker>
            <c:symbol val="circle"/>
            <c:size val="10"/>
            <c:spPr>
              <a:noFill/>
              <a:ln w="9525">
                <a:solidFill>
                  <a:schemeClr val="tx1"/>
                </a:solidFill>
              </a:ln>
              <a:effectLst/>
            </c:spPr>
          </c:marker>
          <c:xVal>
            <c:numRef>
              <c:f>'22.1.2022 60W Reflektor'!$B$2:$B$31</c:f>
              <c:numCache>
                <c:formatCode>General</c:formatCode>
                <c:ptCount val="30"/>
                <c:pt idx="0">
                  <c:v>0</c:v>
                </c:pt>
                <c:pt idx="1">
                  <c:v>0.33333333333333331</c:v>
                </c:pt>
                <c:pt idx="2">
                  <c:v>0.66666666666666663</c:v>
                </c:pt>
                <c:pt idx="3">
                  <c:v>1</c:v>
                </c:pt>
                <c:pt idx="4">
                  <c:v>1.3333333333333333</c:v>
                </c:pt>
                <c:pt idx="5">
                  <c:v>1.6666666666666667</c:v>
                </c:pt>
                <c:pt idx="6">
                  <c:v>2</c:v>
                </c:pt>
                <c:pt idx="7">
                  <c:v>2.3333333333333335</c:v>
                </c:pt>
                <c:pt idx="8">
                  <c:v>2.6666666666666665</c:v>
                </c:pt>
                <c:pt idx="9">
                  <c:v>3</c:v>
                </c:pt>
                <c:pt idx="10">
                  <c:v>3.3333333333333335</c:v>
                </c:pt>
                <c:pt idx="11">
                  <c:v>3.6666666666666665</c:v>
                </c:pt>
                <c:pt idx="12">
                  <c:v>4</c:v>
                </c:pt>
                <c:pt idx="13">
                  <c:v>4.333333333333333</c:v>
                </c:pt>
                <c:pt idx="14">
                  <c:v>4.666666666666667</c:v>
                </c:pt>
                <c:pt idx="15">
                  <c:v>5</c:v>
                </c:pt>
                <c:pt idx="16">
                  <c:v>5.333333333333333</c:v>
                </c:pt>
                <c:pt idx="17">
                  <c:v>5.666666666666667</c:v>
                </c:pt>
                <c:pt idx="18">
                  <c:v>6</c:v>
                </c:pt>
              </c:numCache>
            </c:numRef>
          </c:xVal>
          <c:yVal>
            <c:numRef>
              <c:f>'22.1.2022 60W Reflektor'!$D$2:$D$31</c:f>
              <c:numCache>
                <c:formatCode>General</c:formatCode>
                <c:ptCount val="30"/>
                <c:pt idx="0">
                  <c:v>23</c:v>
                </c:pt>
                <c:pt idx="1">
                  <c:v>24.5</c:v>
                </c:pt>
                <c:pt idx="2">
                  <c:v>26.6</c:v>
                </c:pt>
                <c:pt idx="3">
                  <c:v>28.6</c:v>
                </c:pt>
                <c:pt idx="4">
                  <c:v>30</c:v>
                </c:pt>
                <c:pt idx="5">
                  <c:v>30.9</c:v>
                </c:pt>
                <c:pt idx="6">
                  <c:v>31.6</c:v>
                </c:pt>
                <c:pt idx="7">
                  <c:v>32.299999999999997</c:v>
                </c:pt>
                <c:pt idx="8">
                  <c:v>32.9</c:v>
                </c:pt>
                <c:pt idx="9">
                  <c:v>33.299999999999997</c:v>
                </c:pt>
                <c:pt idx="10">
                  <c:v>33.700000000000003</c:v>
                </c:pt>
                <c:pt idx="11">
                  <c:v>34</c:v>
                </c:pt>
                <c:pt idx="12">
                  <c:v>34.299999999999997</c:v>
                </c:pt>
                <c:pt idx="13">
                  <c:v>34.5</c:v>
                </c:pt>
                <c:pt idx="14">
                  <c:v>34.700000000000003</c:v>
                </c:pt>
                <c:pt idx="15">
                  <c:v>34.9</c:v>
                </c:pt>
                <c:pt idx="16">
                  <c:v>34.9</c:v>
                </c:pt>
                <c:pt idx="17">
                  <c:v>34.9</c:v>
                </c:pt>
                <c:pt idx="18">
                  <c:v>35</c:v>
                </c:pt>
              </c:numCache>
            </c:numRef>
          </c:yVal>
          <c:smooth val="0"/>
          <c:extLst>
            <c:ext xmlns:c16="http://schemas.microsoft.com/office/drawing/2014/chart" uri="{C3380CC4-5D6E-409C-BE32-E72D297353CC}">
              <c16:uniqueId val="{00000001-F466-4C25-B171-7A84DF6C0960}"/>
            </c:ext>
          </c:extLst>
        </c:ser>
        <c:dLbls>
          <c:showLegendKey val="0"/>
          <c:showVal val="0"/>
          <c:showCatName val="0"/>
          <c:showSerName val="0"/>
          <c:showPercent val="0"/>
          <c:showBubbleSize val="0"/>
        </c:dLbls>
        <c:axId val="470500240"/>
        <c:axId val="470494664"/>
      </c:scatterChart>
      <c:valAx>
        <c:axId val="470500240"/>
        <c:scaling>
          <c:orientation val="minMax"/>
          <c:max val="6"/>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ctr" rtl="0">
                  <a:defRPr lang="de-DE" sz="1800" b="0" i="0" u="none" strike="noStrike" kern="1200" baseline="0">
                    <a:solidFill>
                      <a:prstClr val="black">
                        <a:lumMod val="65000"/>
                        <a:lumOff val="35000"/>
                      </a:prstClr>
                    </a:solidFill>
                    <a:latin typeface="+mn-lt"/>
                    <a:ea typeface="+mn-ea"/>
                    <a:cs typeface="+mn-cs"/>
                  </a:defRPr>
                </a:pPr>
                <a:r>
                  <a:rPr lang="de-DE" sz="1800" b="0" i="0" u="none" strike="noStrike" kern="1200" baseline="0" dirty="0">
                    <a:solidFill>
                      <a:prstClr val="black">
                        <a:lumMod val="65000"/>
                        <a:lumOff val="35000"/>
                      </a:prstClr>
                    </a:solidFill>
                    <a:latin typeface="+mn-lt"/>
                    <a:ea typeface="+mn-ea"/>
                    <a:cs typeface="+mn-cs"/>
                  </a:rPr>
                  <a:t>Zeit in Minuten</a:t>
                </a:r>
              </a:p>
            </c:rich>
          </c:tx>
          <c:overlay val="0"/>
          <c:spPr>
            <a:noFill/>
            <a:ln>
              <a:noFill/>
            </a:ln>
            <a:effectLst/>
          </c:spPr>
          <c:txPr>
            <a:bodyPr rot="0" spcFirstLastPara="1" vertOverflow="ellipsis" vert="horz" wrap="square" anchor="ctr" anchorCtr="1"/>
            <a:lstStyle/>
            <a:p>
              <a:pPr algn="ctr" rtl="0">
                <a:defRPr lang="de-DE" sz="1800" b="0" i="0" u="none" strike="noStrike" kern="1200" baseline="0">
                  <a:solidFill>
                    <a:prstClr val="black">
                      <a:lumMod val="65000"/>
                      <a:lumOff val="35000"/>
                    </a:prst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70494664"/>
        <c:crosses val="autoZero"/>
        <c:crossBetween val="midCat"/>
        <c:majorUnit val="1"/>
      </c:valAx>
      <c:valAx>
        <c:axId val="470494664"/>
        <c:scaling>
          <c:orientation val="minMax"/>
          <c:max val="40"/>
          <c:min val="2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de-DE" sz="1800" dirty="0"/>
                  <a:t>Temperatur in °C</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70500240"/>
        <c:crosses val="autoZero"/>
        <c:crossBetween val="midCat"/>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11T16:40:38.014"/>
    </inkml:context>
    <inkml:brush xml:id="br0">
      <inkml:brushProperty name="width" value="0.1" units="cm"/>
      <inkml:brushProperty name="height" value="0.1" units="cm"/>
      <inkml:brushProperty name="color" value="#E57F39"/>
    </inkml:brush>
  </inkml:definitions>
  <inkml:trace contextRef="#ctx0" brushRef="#br0">327 600 2897,'-1'-3'400,"-1"1"0,1 0-1,-1 0 1,1 0 0,-1 0 0,1 0 0,-1 0 0,0 1 0,0-1 0,0 0 0,0 1 0,0 0 0,0-1 0,-1 1 0,1 0 0,0 0 0,-1 0 0,1 1 0,-1-1 0,1 0 0,-1 1 0,0-1-400,0 2 96,0-1-1,0 1 1,0-1 0,0 1 0,1 0 0,-1 0 0,0 0 0,1 0 0,-1 1 0,1-1 0,-1 1-1,1-1 1,0 1 0,0 0 0,0 0 0,0 0 0,0 0 0,0 0 0,0 1 0,0 0-96,-4 5 4,0 1 1,1 0 0,-1 0 0,2 1 0,0 0-1,0 0 1,0 0 0,1 0 0,1 0 0,0 0-1,-1 11-4,3-16-2,-1-1 0,1 1 0,0-1-1,0 1 1,1-1 0,0 1 0,0-1 0,0 1-1,0-1 1,0 1 0,1-1 0,0 0 0,0 0-1,0 0 1,0 0 0,1 0 0,0 0-1,0-1 1,0 1 0,0-1 0,0 0 0,0 0-1,1 0 1,0 0 0,0-1 0,-1 1-1,1-1 1,3 1 2,2 0 9,0 0-1,0 0 0,0-1 0,1 0 1,-1-1-1,1 0 0,0 0 1,-1-1-1,1 0 0,-1-1 1,1 0-1,-1-1 0,3 0-8,3-2 180,0 0-1,-1-1 0,0 0 1,0-1-1,0-1 1,0 0-1,-1 0 0,0-2-179,-7 4 75,0 0 0,-1 0 0,0 0 0,0-1 0,0 1 0,0-1 0,-1-1 0,0 1 0,-1 0 0,1-1 0,-1 0 0,0 0 0,-1 0 0,0 0 0,0 0 0,-1 0 0,1-1 0,-1 1 0,-1-1 0,0 1-75,1 0 6,-1 0 0,-1 0 0,1 0 0,-1 0 0,0 0-1,-1 0 1,0 0 0,0 0 0,0 0 0,-1 1 0,0-1 0,0 1-1,-1 0 1,0 0 0,0 0 0,0 1 0,-1-1 0,0 1 0,0 0-1,0 0 1,-1 0-6,5 4-72,-1 0 0,0-1 0,0 1 0,0 0-1,-1 0 1,1 0 0,0 0 0,0 1 0,-1-1-1,1 0 1,0 1 0,-1 0 0,1-1 0,0 1 0,-1 0-1,1 0 1,0 1 0,-1-1 0,1 0 0,0 1-1,-1-1 1,1 1 0,0 0 0,-2 1 72,-17 8-555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98D0C-8BE5-4E12-B30A-2CA00AA4EC80}" type="datetimeFigureOut">
              <a:rPr lang="de-DE" smtClean="0"/>
              <a:t>16.09.2022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426556-64FE-405C-8ADB-0862F46B1C7B}" type="slidenum">
              <a:rPr lang="de-DE" smtClean="0"/>
              <a:t>‹Nr.›</a:t>
            </a:fld>
            <a:endParaRPr lang="de-DE"/>
          </a:p>
        </p:txBody>
      </p:sp>
    </p:spTree>
    <p:extLst>
      <p:ext uri="{BB962C8B-B14F-4D97-AF65-F5344CB8AC3E}">
        <p14:creationId xmlns:p14="http://schemas.microsoft.com/office/powerpoint/2010/main" val="244724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5426556-64FE-405C-8ADB-0862F46B1C7B}" type="slidenum">
              <a:rPr lang="de-DE" smtClean="0"/>
              <a:t>2</a:t>
            </a:fld>
            <a:endParaRPr lang="de-DE"/>
          </a:p>
        </p:txBody>
      </p:sp>
    </p:spTree>
    <p:extLst>
      <p:ext uri="{BB962C8B-B14F-4D97-AF65-F5344CB8AC3E}">
        <p14:creationId xmlns:p14="http://schemas.microsoft.com/office/powerpoint/2010/main" val="22218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particular, the simulation is called a Nature Run. In this kind of simulation, real data on emissions and atmospheric conditions is ingested by the model, which is then left to run on its own to simulate the behavior of Earth’s atmosphere for a two-year period – in this case, May 2005 to June 2007.</a:t>
            </a:r>
            <a:endParaRPr lang="de-DE" dirty="0"/>
          </a:p>
        </p:txBody>
      </p:sp>
      <p:sp>
        <p:nvSpPr>
          <p:cNvPr id="4" name="Foliennummernplatzhalter 3"/>
          <p:cNvSpPr>
            <a:spLocks noGrp="1"/>
          </p:cNvSpPr>
          <p:nvPr>
            <p:ph type="sldNum" sz="quarter" idx="5"/>
          </p:nvPr>
        </p:nvSpPr>
        <p:spPr/>
        <p:txBody>
          <a:bodyPr/>
          <a:lstStyle/>
          <a:p>
            <a:fld id="{45426556-64FE-405C-8ADB-0862F46B1C7B}" type="slidenum">
              <a:rPr lang="de-DE" smtClean="0"/>
              <a:t>15</a:t>
            </a:fld>
            <a:endParaRPr lang="de-DE"/>
          </a:p>
        </p:txBody>
      </p:sp>
    </p:spTree>
    <p:extLst>
      <p:ext uri="{BB962C8B-B14F-4D97-AF65-F5344CB8AC3E}">
        <p14:creationId xmlns:p14="http://schemas.microsoft.com/office/powerpoint/2010/main" val="2385908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5426556-64FE-405C-8ADB-0862F46B1C7B}" type="slidenum">
              <a:rPr lang="de-DE" smtClean="0"/>
              <a:t>18</a:t>
            </a:fld>
            <a:endParaRPr lang="de-DE"/>
          </a:p>
        </p:txBody>
      </p:sp>
    </p:spTree>
    <p:extLst>
      <p:ext uri="{BB962C8B-B14F-4D97-AF65-F5344CB8AC3E}">
        <p14:creationId xmlns:p14="http://schemas.microsoft.com/office/powerpoint/2010/main" val="81900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5426556-64FE-405C-8ADB-0862F46B1C7B}" type="slidenum">
              <a:rPr lang="de-DE" smtClean="0"/>
              <a:t>37</a:t>
            </a:fld>
            <a:endParaRPr lang="de-DE"/>
          </a:p>
        </p:txBody>
      </p:sp>
    </p:spTree>
    <p:extLst>
      <p:ext uri="{BB962C8B-B14F-4D97-AF65-F5344CB8AC3E}">
        <p14:creationId xmlns:p14="http://schemas.microsoft.com/office/powerpoint/2010/main" val="1124864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5426556-64FE-405C-8ADB-0862F46B1C7B}" type="slidenum">
              <a:rPr lang="de-DE" smtClean="0"/>
              <a:t>58</a:t>
            </a:fld>
            <a:endParaRPr lang="de-DE"/>
          </a:p>
        </p:txBody>
      </p:sp>
    </p:spTree>
    <p:extLst>
      <p:ext uri="{BB962C8B-B14F-4D97-AF65-F5344CB8AC3E}">
        <p14:creationId xmlns:p14="http://schemas.microsoft.com/office/powerpoint/2010/main" val="444740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95DCE750-A67E-45B0-A283-34178626C4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Titel 6">
            <a:extLst>
              <a:ext uri="{FF2B5EF4-FFF2-40B4-BE49-F238E27FC236}">
                <a16:creationId xmlns:a16="http://schemas.microsoft.com/office/drawing/2014/main" id="{FF058AA9-A301-4BB1-8AD0-C321A95BE7DF}"/>
              </a:ext>
            </a:extLst>
          </p:cNvPr>
          <p:cNvSpPr>
            <a:spLocks noGrp="1"/>
          </p:cNvSpPr>
          <p:nvPr>
            <p:ph type="title"/>
          </p:nvPr>
        </p:nvSpPr>
        <p:spPr/>
        <p:txBody>
          <a:bodyPr/>
          <a:lstStyle/>
          <a:p>
            <a:r>
              <a:rPr lang="de-DE"/>
              <a:t>Mastertitelformat bearbeiten</a:t>
            </a:r>
          </a:p>
        </p:txBody>
      </p:sp>
      <p:sp>
        <p:nvSpPr>
          <p:cNvPr id="11" name="Datumsplatzhalter 10">
            <a:extLst>
              <a:ext uri="{FF2B5EF4-FFF2-40B4-BE49-F238E27FC236}">
                <a16:creationId xmlns:a16="http://schemas.microsoft.com/office/drawing/2014/main" id="{2E34975B-FDC1-417F-AECB-0B603259A2C3}"/>
              </a:ext>
            </a:extLst>
          </p:cNvPr>
          <p:cNvSpPr>
            <a:spLocks noGrp="1"/>
          </p:cNvSpPr>
          <p:nvPr>
            <p:ph type="dt" sz="half" idx="10"/>
          </p:nvPr>
        </p:nvSpPr>
        <p:spPr/>
        <p:txBody>
          <a:bodyPr/>
          <a:lstStyle/>
          <a:p>
            <a:fld id="{EEFAF0E4-B2D8-4511-A1BF-C914071CC673}" type="datetime1">
              <a:rPr lang="de-DE" smtClean="0"/>
              <a:t>16.09.2022</a:t>
            </a:fld>
            <a:endParaRPr lang="de-DE" dirty="0"/>
          </a:p>
        </p:txBody>
      </p:sp>
      <p:sp>
        <p:nvSpPr>
          <p:cNvPr id="12" name="Fußzeilenplatzhalter 11">
            <a:extLst>
              <a:ext uri="{FF2B5EF4-FFF2-40B4-BE49-F238E27FC236}">
                <a16:creationId xmlns:a16="http://schemas.microsoft.com/office/drawing/2014/main" id="{FB9C9119-94CF-488D-A22A-5DD9279609AE}"/>
              </a:ext>
            </a:extLst>
          </p:cNvPr>
          <p:cNvSpPr>
            <a:spLocks noGrp="1"/>
          </p:cNvSpPr>
          <p:nvPr>
            <p:ph type="ftr" sz="quarter" idx="11"/>
          </p:nvPr>
        </p:nvSpPr>
        <p:spPr/>
        <p:txBody>
          <a:bodyPr/>
          <a:lstStyle>
            <a:lvl1pPr>
              <a:defRPr>
                <a:solidFill>
                  <a:schemeClr val="bg2">
                    <a:lumMod val="50000"/>
                  </a:schemeClr>
                </a:solidFill>
              </a:defRPr>
            </a:lvl1pPr>
          </a:lstStyle>
          <a:p>
            <a:r>
              <a:rPr lang="de-DE"/>
              <a:t>Klimawandel-Schule: verstehen und handeln – ein Bildungsprogramm für Schulen</a:t>
            </a:r>
            <a:endParaRPr lang="de-DE" dirty="0"/>
          </a:p>
        </p:txBody>
      </p:sp>
      <p:sp>
        <p:nvSpPr>
          <p:cNvPr id="13" name="Foliennummernplatzhalter 12">
            <a:extLst>
              <a:ext uri="{FF2B5EF4-FFF2-40B4-BE49-F238E27FC236}">
                <a16:creationId xmlns:a16="http://schemas.microsoft.com/office/drawing/2014/main" id="{0CF85012-7D4C-4801-94FF-07699391DFEE}"/>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3611071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211236-B9C1-4B04-858C-908995A16BC2}"/>
              </a:ext>
            </a:extLst>
          </p:cNvPr>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a:extLst>
              <a:ext uri="{FF2B5EF4-FFF2-40B4-BE49-F238E27FC236}">
                <a16:creationId xmlns:a16="http://schemas.microsoft.com/office/drawing/2014/main" id="{B79D3B8A-3568-43EC-AC2E-390C0DDEB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Tree>
    <p:extLst>
      <p:ext uri="{BB962C8B-B14F-4D97-AF65-F5344CB8AC3E}">
        <p14:creationId xmlns:p14="http://schemas.microsoft.com/office/powerpoint/2010/main" val="1176657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792FD-E425-4FE8-9C4C-5B684B352C2E}"/>
              </a:ext>
            </a:extLst>
          </p:cNvPr>
          <p:cNvSpPr>
            <a:spLocks noGrp="1"/>
          </p:cNvSpPr>
          <p:nvPr>
            <p:ph type="title"/>
          </p:nvPr>
        </p:nvSpPr>
        <p:spPr/>
        <p:txBody>
          <a:bodyPr/>
          <a:lstStyle>
            <a:lvl1pPr>
              <a:defRPr>
                <a:solidFill>
                  <a:srgbClr val="F38E49"/>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9F43CC36-C958-4191-BDC6-C012B63CF63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66F5E78-9564-49E1-A996-80C789902649}"/>
              </a:ext>
            </a:extLst>
          </p:cNvPr>
          <p:cNvSpPr>
            <a:spLocks noGrp="1"/>
          </p:cNvSpPr>
          <p:nvPr>
            <p:ph type="dt" sz="half" idx="10"/>
          </p:nvPr>
        </p:nvSpPr>
        <p:spPr/>
        <p:txBody>
          <a:bodyPr/>
          <a:lstStyle/>
          <a:p>
            <a:fld id="{9CF907B6-9E7C-4E31-9A92-65C1271244D0}" type="datetime1">
              <a:rPr lang="de-DE" smtClean="0"/>
              <a:t>16.09.2022</a:t>
            </a:fld>
            <a:endParaRPr lang="de-DE" dirty="0"/>
          </a:p>
        </p:txBody>
      </p:sp>
      <p:sp>
        <p:nvSpPr>
          <p:cNvPr id="8" name="Fußzeilenplatzhalter 7">
            <a:extLst>
              <a:ext uri="{FF2B5EF4-FFF2-40B4-BE49-F238E27FC236}">
                <a16:creationId xmlns:a16="http://schemas.microsoft.com/office/drawing/2014/main" id="{F2F65ABF-2BA3-496D-B694-2E06E743316B}"/>
              </a:ext>
            </a:extLst>
          </p:cNvPr>
          <p:cNvSpPr>
            <a:spLocks noGrp="1"/>
          </p:cNvSpPr>
          <p:nvPr>
            <p:ph type="ftr" sz="quarter" idx="11"/>
          </p:nvPr>
        </p:nvSpPr>
        <p:spPr>
          <a:xfrm>
            <a:off x="2794000" y="6361886"/>
            <a:ext cx="5349932" cy="365125"/>
          </a:xfrm>
        </p:spPr>
        <p:txBody>
          <a:bodyPr/>
          <a:lstStyle/>
          <a:p>
            <a:r>
              <a:rPr lang="de-DE"/>
              <a:t>Klimawandel-Schule: verstehen und handeln – ein Bildungsprogramm für Schulen</a:t>
            </a:r>
            <a:endParaRPr lang="de-DE" dirty="0"/>
          </a:p>
        </p:txBody>
      </p:sp>
      <p:sp>
        <p:nvSpPr>
          <p:cNvPr id="9" name="Foliennummernplatzhalter 8">
            <a:extLst>
              <a:ext uri="{FF2B5EF4-FFF2-40B4-BE49-F238E27FC236}">
                <a16:creationId xmlns:a16="http://schemas.microsoft.com/office/drawing/2014/main" id="{6C2AFFA2-BC2A-4F53-8CC6-1C8382B441B8}"/>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3623353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C4057-9ECC-4F51-B77F-341FB76166B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0FD8C50-DED3-4605-B545-CD24CAFCE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7" name="Datumsplatzhalter 6">
            <a:extLst>
              <a:ext uri="{FF2B5EF4-FFF2-40B4-BE49-F238E27FC236}">
                <a16:creationId xmlns:a16="http://schemas.microsoft.com/office/drawing/2014/main" id="{A29E927D-5A94-4991-9C0F-359795BABA93}"/>
              </a:ext>
            </a:extLst>
          </p:cNvPr>
          <p:cNvSpPr>
            <a:spLocks noGrp="1"/>
          </p:cNvSpPr>
          <p:nvPr>
            <p:ph type="dt" sz="half" idx="10"/>
          </p:nvPr>
        </p:nvSpPr>
        <p:spPr/>
        <p:txBody>
          <a:bodyPr/>
          <a:lstStyle/>
          <a:p>
            <a:fld id="{F3952592-0CA5-4AE6-B41A-BB06AEAEBD07}" type="datetime1">
              <a:rPr lang="de-DE" smtClean="0"/>
              <a:t>16.09.2022</a:t>
            </a:fld>
            <a:endParaRPr lang="de-DE" dirty="0"/>
          </a:p>
        </p:txBody>
      </p:sp>
      <p:sp>
        <p:nvSpPr>
          <p:cNvPr id="8" name="Fußzeilenplatzhalter 7">
            <a:extLst>
              <a:ext uri="{FF2B5EF4-FFF2-40B4-BE49-F238E27FC236}">
                <a16:creationId xmlns:a16="http://schemas.microsoft.com/office/drawing/2014/main" id="{80216B27-ED88-4FC1-8202-77F634DA6D64}"/>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9" name="Foliennummernplatzhalter 8">
            <a:extLst>
              <a:ext uri="{FF2B5EF4-FFF2-40B4-BE49-F238E27FC236}">
                <a16:creationId xmlns:a16="http://schemas.microsoft.com/office/drawing/2014/main" id="{060CA8B1-5016-4229-B3F4-8B8F87151EE8}"/>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406433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44B3E-1B17-44D3-B06E-FC9CC4A1FFE9}"/>
              </a:ext>
            </a:extLst>
          </p:cNvPr>
          <p:cNvSpPr>
            <a:spLocks noGrp="1"/>
          </p:cNvSpPr>
          <p:nvPr>
            <p:ph type="title"/>
          </p:nvPr>
        </p:nvSpPr>
        <p:spPr>
          <a:xfrm>
            <a:off x="499880" y="381879"/>
            <a:ext cx="10853919"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9B805F5B-0DAA-41E3-8DA4-158EB64389F7}"/>
              </a:ext>
            </a:extLst>
          </p:cNvPr>
          <p:cNvSpPr>
            <a:spLocks noGrp="1"/>
          </p:cNvSpPr>
          <p:nvPr>
            <p:ph sz="half" idx="1"/>
          </p:nvPr>
        </p:nvSpPr>
        <p:spPr>
          <a:xfrm>
            <a:off x="499881" y="1799301"/>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BBFAC57-6E5F-44D8-96F8-96719645B29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Datumsplatzhalter 7">
            <a:extLst>
              <a:ext uri="{FF2B5EF4-FFF2-40B4-BE49-F238E27FC236}">
                <a16:creationId xmlns:a16="http://schemas.microsoft.com/office/drawing/2014/main" id="{8140FEEC-D57F-47A8-919D-F8BCBD775A60}"/>
              </a:ext>
            </a:extLst>
          </p:cNvPr>
          <p:cNvSpPr>
            <a:spLocks noGrp="1"/>
          </p:cNvSpPr>
          <p:nvPr>
            <p:ph type="dt" sz="half" idx="10"/>
          </p:nvPr>
        </p:nvSpPr>
        <p:spPr/>
        <p:txBody>
          <a:bodyPr/>
          <a:lstStyle/>
          <a:p>
            <a:fld id="{72E8BFB4-1CFF-49B0-9880-807DC6B2BB0A}" type="datetime1">
              <a:rPr lang="de-DE" smtClean="0"/>
              <a:t>16.09.2022</a:t>
            </a:fld>
            <a:endParaRPr lang="de-DE" dirty="0"/>
          </a:p>
        </p:txBody>
      </p:sp>
      <p:sp>
        <p:nvSpPr>
          <p:cNvPr id="9" name="Fußzeilenplatzhalter 8">
            <a:extLst>
              <a:ext uri="{FF2B5EF4-FFF2-40B4-BE49-F238E27FC236}">
                <a16:creationId xmlns:a16="http://schemas.microsoft.com/office/drawing/2014/main" id="{1A1F00DE-D259-40F9-B186-26B83308FEF0}"/>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0" name="Foliennummernplatzhalter 9">
            <a:extLst>
              <a:ext uri="{FF2B5EF4-FFF2-40B4-BE49-F238E27FC236}">
                <a16:creationId xmlns:a16="http://schemas.microsoft.com/office/drawing/2014/main" id="{069B6FCD-A854-4CFA-A752-3DB7A6B77229}"/>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207707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F9A0E-9348-4A33-A2F1-95AD84906E8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B334F86-1338-48C8-927B-8D1F63A3C0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0454B34-3405-464F-A19B-A9E2151ED3B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55A1E57-5E4F-4033-B73C-B0F4753442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CE1EB41-8F5F-47D1-AB32-4B9614F3CC5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Datumsplatzhalter 9">
            <a:extLst>
              <a:ext uri="{FF2B5EF4-FFF2-40B4-BE49-F238E27FC236}">
                <a16:creationId xmlns:a16="http://schemas.microsoft.com/office/drawing/2014/main" id="{0F1AB13C-DB63-4FC0-A7C4-D7E3926256A1}"/>
              </a:ext>
            </a:extLst>
          </p:cNvPr>
          <p:cNvSpPr>
            <a:spLocks noGrp="1"/>
          </p:cNvSpPr>
          <p:nvPr>
            <p:ph type="dt" sz="half" idx="10"/>
          </p:nvPr>
        </p:nvSpPr>
        <p:spPr/>
        <p:txBody>
          <a:bodyPr/>
          <a:lstStyle/>
          <a:p>
            <a:fld id="{BB814615-948F-4016-ABCF-6D26632D784E}" type="datetime1">
              <a:rPr lang="de-DE" smtClean="0"/>
              <a:t>16.09.2022</a:t>
            </a:fld>
            <a:endParaRPr lang="de-DE" dirty="0"/>
          </a:p>
        </p:txBody>
      </p:sp>
      <p:sp>
        <p:nvSpPr>
          <p:cNvPr id="11" name="Fußzeilenplatzhalter 10">
            <a:extLst>
              <a:ext uri="{FF2B5EF4-FFF2-40B4-BE49-F238E27FC236}">
                <a16:creationId xmlns:a16="http://schemas.microsoft.com/office/drawing/2014/main" id="{8F537FCF-032B-4333-BCB1-87F028045874}"/>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2" name="Foliennummernplatzhalter 11">
            <a:extLst>
              <a:ext uri="{FF2B5EF4-FFF2-40B4-BE49-F238E27FC236}">
                <a16:creationId xmlns:a16="http://schemas.microsoft.com/office/drawing/2014/main" id="{B193B1E2-0849-4615-8D4E-6FC413605470}"/>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2151947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40036A15-E783-4F2E-8E01-06F1D40D6124}"/>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6" name="Fußzeilenplatzhalter 5">
            <a:extLst>
              <a:ext uri="{FF2B5EF4-FFF2-40B4-BE49-F238E27FC236}">
                <a16:creationId xmlns:a16="http://schemas.microsoft.com/office/drawing/2014/main" id="{1B836B79-3354-4C57-ACE1-CBBB3DB01C90}"/>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7" name="Foliennummernplatzhalter 6">
            <a:extLst>
              <a:ext uri="{FF2B5EF4-FFF2-40B4-BE49-F238E27FC236}">
                <a16:creationId xmlns:a16="http://schemas.microsoft.com/office/drawing/2014/main" id="{86C400E1-CE9F-442F-B871-E8D75C9317C9}"/>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654431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eer ohne Fußzei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6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A6451-ABC8-4A01-AFE9-17DFDED0993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7C43A94-3486-4447-BA6A-B5BD6B7F39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C44F8F6-4FB4-4A3C-A0A2-2D0CF51F7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Datumsplatzhalter 7">
            <a:extLst>
              <a:ext uri="{FF2B5EF4-FFF2-40B4-BE49-F238E27FC236}">
                <a16:creationId xmlns:a16="http://schemas.microsoft.com/office/drawing/2014/main" id="{6B4F752F-6576-44CC-B33D-EFEB6FD59402}"/>
              </a:ext>
            </a:extLst>
          </p:cNvPr>
          <p:cNvSpPr>
            <a:spLocks noGrp="1"/>
          </p:cNvSpPr>
          <p:nvPr>
            <p:ph type="dt" sz="half" idx="10"/>
          </p:nvPr>
        </p:nvSpPr>
        <p:spPr/>
        <p:txBody>
          <a:bodyPr/>
          <a:lstStyle/>
          <a:p>
            <a:fld id="{29FC9B9A-F14F-4925-80B8-7CE2BA836668}" type="datetime1">
              <a:rPr lang="de-DE" smtClean="0"/>
              <a:t>16.09.2022</a:t>
            </a:fld>
            <a:endParaRPr lang="de-DE" dirty="0"/>
          </a:p>
        </p:txBody>
      </p:sp>
      <p:sp>
        <p:nvSpPr>
          <p:cNvPr id="9" name="Fußzeilenplatzhalter 8">
            <a:extLst>
              <a:ext uri="{FF2B5EF4-FFF2-40B4-BE49-F238E27FC236}">
                <a16:creationId xmlns:a16="http://schemas.microsoft.com/office/drawing/2014/main" id="{26372129-B1E1-48B1-A54B-92144D1CE78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0" name="Foliennummernplatzhalter 9">
            <a:extLst>
              <a:ext uri="{FF2B5EF4-FFF2-40B4-BE49-F238E27FC236}">
                <a16:creationId xmlns:a16="http://schemas.microsoft.com/office/drawing/2014/main" id="{6D47869F-155F-4074-A3B5-2EB2CD13CEAA}"/>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84680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19FC9-DDC2-4DED-B07E-AB92C983D11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E527679-65E5-45D2-9143-011A51F815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9860836-B22B-4F79-8EFA-D1C4F712D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Datumsplatzhalter 7">
            <a:extLst>
              <a:ext uri="{FF2B5EF4-FFF2-40B4-BE49-F238E27FC236}">
                <a16:creationId xmlns:a16="http://schemas.microsoft.com/office/drawing/2014/main" id="{160FCEFA-1989-4F71-9F0D-D8017D7AA868}"/>
              </a:ext>
            </a:extLst>
          </p:cNvPr>
          <p:cNvSpPr>
            <a:spLocks noGrp="1"/>
          </p:cNvSpPr>
          <p:nvPr>
            <p:ph type="dt" sz="half" idx="10"/>
          </p:nvPr>
        </p:nvSpPr>
        <p:spPr/>
        <p:txBody>
          <a:bodyPr/>
          <a:lstStyle/>
          <a:p>
            <a:fld id="{4A31BC44-D52A-4D51-B692-98DAEF785B7C}" type="datetime1">
              <a:rPr lang="de-DE" smtClean="0"/>
              <a:t>16.09.2022</a:t>
            </a:fld>
            <a:endParaRPr lang="de-DE" dirty="0"/>
          </a:p>
        </p:txBody>
      </p:sp>
      <p:sp>
        <p:nvSpPr>
          <p:cNvPr id="9" name="Fußzeilenplatzhalter 8">
            <a:extLst>
              <a:ext uri="{FF2B5EF4-FFF2-40B4-BE49-F238E27FC236}">
                <a16:creationId xmlns:a16="http://schemas.microsoft.com/office/drawing/2014/main" id="{DC0E14FF-A0CE-42DC-A3F5-776B42D0DC4B}"/>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0" name="Foliennummernplatzhalter 9">
            <a:extLst>
              <a:ext uri="{FF2B5EF4-FFF2-40B4-BE49-F238E27FC236}">
                <a16:creationId xmlns:a16="http://schemas.microsoft.com/office/drawing/2014/main" id="{90AFB38D-D342-4E9A-A17A-BD7DD3AB1CC0}"/>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4219611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8D6F187-7930-4947-B86E-948768C81EAA}"/>
              </a:ext>
            </a:extLst>
          </p:cNvPr>
          <p:cNvSpPr>
            <a:spLocks noGrp="1"/>
          </p:cNvSpPr>
          <p:nvPr>
            <p:ph type="title"/>
          </p:nvPr>
        </p:nvSpPr>
        <p:spPr>
          <a:xfrm>
            <a:off x="499881" y="381880"/>
            <a:ext cx="10515600" cy="879762"/>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EF4893E6-846A-48E6-88F8-659FC52E5CEA}"/>
              </a:ext>
            </a:extLst>
          </p:cNvPr>
          <p:cNvSpPr>
            <a:spLocks noGrp="1"/>
          </p:cNvSpPr>
          <p:nvPr>
            <p:ph type="body" idx="1"/>
          </p:nvPr>
        </p:nvSpPr>
        <p:spPr>
          <a:xfrm>
            <a:off x="499881" y="1585734"/>
            <a:ext cx="10515600" cy="4610315"/>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3">
            <a:extLst>
              <a:ext uri="{FF2B5EF4-FFF2-40B4-BE49-F238E27FC236}">
                <a16:creationId xmlns:a16="http://schemas.microsoft.com/office/drawing/2014/main" id="{453F83DF-0BCE-4BA4-BEA9-B4F97F86D424}"/>
              </a:ext>
            </a:extLst>
          </p:cNvPr>
          <p:cNvSpPr>
            <a:spLocks noGrp="1"/>
          </p:cNvSpPr>
          <p:nvPr>
            <p:ph type="dt" sz="half" idx="2"/>
          </p:nvPr>
        </p:nvSpPr>
        <p:spPr>
          <a:xfrm>
            <a:off x="8277870" y="6361886"/>
            <a:ext cx="1585586" cy="365125"/>
          </a:xfrm>
          <a:prstGeom prst="rect">
            <a:avLst/>
          </a:prstGeom>
        </p:spPr>
        <p:txBody>
          <a:bodyPr vert="horz" lIns="91440" tIns="45720" rIns="91440" bIns="45720" rtlCol="0" anchor="ctr"/>
          <a:lstStyle>
            <a:lvl1pPr algn="ctr">
              <a:defRPr sz="1200">
                <a:solidFill>
                  <a:srgbClr val="348D65"/>
                </a:solidFill>
                <a:latin typeface="+mj-lt"/>
                <a:ea typeface="Open Sans" panose="020B0606030504020204" pitchFamily="34" charset="0"/>
                <a:cs typeface="Open Sans" panose="020B0606030504020204" pitchFamily="34" charset="0"/>
              </a:defRPr>
            </a:lvl1pPr>
          </a:lstStyle>
          <a:p>
            <a:fld id="{0CDE95DD-01C8-4587-A37E-60A2EDA956AB}" type="datetime1">
              <a:rPr lang="de-DE" smtClean="0"/>
              <a:t>16.09.2022</a:t>
            </a:fld>
            <a:endParaRPr lang="de-DE" dirty="0"/>
          </a:p>
        </p:txBody>
      </p:sp>
      <p:sp>
        <p:nvSpPr>
          <p:cNvPr id="8" name="Fußzeilenplatzhalter 4">
            <a:extLst>
              <a:ext uri="{FF2B5EF4-FFF2-40B4-BE49-F238E27FC236}">
                <a16:creationId xmlns:a16="http://schemas.microsoft.com/office/drawing/2014/main" id="{DAB084C0-806E-47A5-B3EC-153F676DAB3C}"/>
              </a:ext>
            </a:extLst>
          </p:cNvPr>
          <p:cNvSpPr>
            <a:spLocks noGrp="1"/>
          </p:cNvSpPr>
          <p:nvPr>
            <p:ph type="ftr" sz="quarter" idx="3"/>
          </p:nvPr>
        </p:nvSpPr>
        <p:spPr>
          <a:xfrm>
            <a:off x="2615066" y="6361886"/>
            <a:ext cx="5528866" cy="365125"/>
          </a:xfrm>
          <a:prstGeom prst="rect">
            <a:avLst/>
          </a:prstGeom>
        </p:spPr>
        <p:txBody>
          <a:bodyPr vert="horz" lIns="91440" tIns="45720" rIns="91440" bIns="45720" rtlCol="0" anchor="ctr"/>
          <a:lstStyle>
            <a:lvl1pPr algn="ctr">
              <a:defRPr sz="1200">
                <a:solidFill>
                  <a:srgbClr val="348D65"/>
                </a:solidFill>
                <a:latin typeface="+mj-lt"/>
              </a:defRPr>
            </a:lvl1pPr>
          </a:lstStyle>
          <a:p>
            <a:r>
              <a:rPr lang="de-DE" dirty="0"/>
              <a:t>Klimawandel-Schule: verstehen und handeln – ein Bildungsprogramm für Schulen</a:t>
            </a:r>
          </a:p>
        </p:txBody>
      </p:sp>
      <p:sp>
        <p:nvSpPr>
          <p:cNvPr id="9" name="Foliennummernplatzhalter 5">
            <a:extLst>
              <a:ext uri="{FF2B5EF4-FFF2-40B4-BE49-F238E27FC236}">
                <a16:creationId xmlns:a16="http://schemas.microsoft.com/office/drawing/2014/main" id="{6CD515F6-703A-45E0-9C64-695B8EBFCF1A}"/>
              </a:ext>
            </a:extLst>
          </p:cNvPr>
          <p:cNvSpPr>
            <a:spLocks noGrp="1"/>
          </p:cNvSpPr>
          <p:nvPr>
            <p:ph type="sldNum" sz="quarter" idx="4"/>
          </p:nvPr>
        </p:nvSpPr>
        <p:spPr>
          <a:xfrm>
            <a:off x="10314243" y="6373324"/>
            <a:ext cx="486749" cy="365125"/>
          </a:xfrm>
          <a:prstGeom prst="rect">
            <a:avLst/>
          </a:prstGeom>
        </p:spPr>
        <p:txBody>
          <a:bodyPr vert="horz" lIns="91440" tIns="45720" rIns="91440" bIns="45720" rtlCol="0" anchor="ctr"/>
          <a:lstStyle>
            <a:lvl1pPr algn="l">
              <a:defRPr sz="1200">
                <a:solidFill>
                  <a:srgbClr val="348D65"/>
                </a:solidFill>
                <a:latin typeface="+mj-lt"/>
              </a:defRPr>
            </a:lvl1pPr>
          </a:lstStyle>
          <a:p>
            <a:fld id="{976196C0-1678-4F16-8090-952AA6F46C10}" type="slidenum">
              <a:rPr lang="de-DE" smtClean="0"/>
              <a:pPr/>
              <a:t>‹Nr.›</a:t>
            </a:fld>
            <a:endParaRPr lang="de-DE" dirty="0"/>
          </a:p>
        </p:txBody>
      </p:sp>
      <p:pic>
        <p:nvPicPr>
          <p:cNvPr id="10" name="Grafik 9" descr="Ein Bild, das Zeichnung enthält.&#10;&#10;Automatisch generierte Beschreibung">
            <a:extLst>
              <a:ext uri="{FF2B5EF4-FFF2-40B4-BE49-F238E27FC236}">
                <a16:creationId xmlns:a16="http://schemas.microsoft.com/office/drawing/2014/main" id="{6781CF1E-830C-415C-8A98-7AD64628E513}"/>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a:xfrm>
            <a:off x="499881" y="6361934"/>
            <a:ext cx="1078983" cy="378176"/>
          </a:xfrm>
          <a:prstGeom prst="rect">
            <a:avLst/>
          </a:prstGeom>
        </p:spPr>
      </p:pic>
      <p:cxnSp>
        <p:nvCxnSpPr>
          <p:cNvPr id="11" name="Gerader Verbinder 10">
            <a:extLst>
              <a:ext uri="{FF2B5EF4-FFF2-40B4-BE49-F238E27FC236}">
                <a16:creationId xmlns:a16="http://schemas.microsoft.com/office/drawing/2014/main" id="{C5215DBB-A2BD-4BB9-8236-29398D4922AC}"/>
              </a:ext>
            </a:extLst>
          </p:cNvPr>
          <p:cNvCxnSpPr>
            <a:cxnSpLocks/>
          </p:cNvCxnSpPr>
          <p:nvPr userDrawn="1"/>
        </p:nvCxnSpPr>
        <p:spPr>
          <a:xfrm>
            <a:off x="0" y="6255140"/>
            <a:ext cx="12192000" cy="0"/>
          </a:xfrm>
          <a:prstGeom prst="line">
            <a:avLst/>
          </a:prstGeom>
          <a:ln w="19050">
            <a:solidFill>
              <a:srgbClr val="E57F39"/>
            </a:solidFill>
          </a:ln>
        </p:spPr>
        <p:style>
          <a:lnRef idx="1">
            <a:schemeClr val="accent1"/>
          </a:lnRef>
          <a:fillRef idx="0">
            <a:schemeClr val="accent1"/>
          </a:fillRef>
          <a:effectRef idx="0">
            <a:schemeClr val="accent1"/>
          </a:effectRef>
          <a:fontRef idx="minor">
            <a:schemeClr val="tx1"/>
          </a:fontRef>
        </p:style>
      </p:cxnSp>
      <p:pic>
        <p:nvPicPr>
          <p:cNvPr id="12" name="Grafik 11" descr="Ein Bild, das Zeichnung, Schild enthält.&#10;&#10;Automatisch generierte Beschreibung">
            <a:extLst>
              <a:ext uri="{FF2B5EF4-FFF2-40B4-BE49-F238E27FC236}">
                <a16:creationId xmlns:a16="http://schemas.microsoft.com/office/drawing/2014/main" id="{FD9AC399-4C5F-4C4A-8D2C-3B67AD242203}"/>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899658" y="6367159"/>
            <a:ext cx="786374" cy="372951"/>
          </a:xfrm>
          <a:prstGeom prst="rect">
            <a:avLst/>
          </a:prstGeom>
        </p:spPr>
      </p:pic>
      <p:sp>
        <p:nvSpPr>
          <p:cNvPr id="13" name="Foliennummernplatzhalter 5">
            <a:extLst>
              <a:ext uri="{FF2B5EF4-FFF2-40B4-BE49-F238E27FC236}">
                <a16:creationId xmlns:a16="http://schemas.microsoft.com/office/drawing/2014/main" id="{29C6EE65-8E94-4F78-8AE7-D91CF73ED6FD}"/>
              </a:ext>
            </a:extLst>
          </p:cNvPr>
          <p:cNvSpPr txBox="1">
            <a:spLocks/>
          </p:cNvSpPr>
          <p:nvPr userDrawn="1"/>
        </p:nvSpPr>
        <p:spPr>
          <a:xfrm>
            <a:off x="9956472" y="6369414"/>
            <a:ext cx="497176" cy="372947"/>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rgbClr val="348D65"/>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DE" dirty="0"/>
              <a:t>Folie</a:t>
            </a:r>
          </a:p>
        </p:txBody>
      </p:sp>
    </p:spTree>
    <p:extLst>
      <p:ext uri="{BB962C8B-B14F-4D97-AF65-F5344CB8AC3E}">
        <p14:creationId xmlns:p14="http://schemas.microsoft.com/office/powerpoint/2010/main" val="572401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8" r:id="rId7"/>
    <p:sldLayoutId id="2147483656" r:id="rId8"/>
    <p:sldLayoutId id="2147483657" r:id="rId9"/>
    <p:sldLayoutId id="2147483660" r:id="rId10"/>
  </p:sldLayoutIdLst>
  <p:hf hdr="0"/>
  <p:txStyles>
    <p:title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6.xml"/><Relationship Id="rId4" Type="http://schemas.openxmlformats.org/officeDocument/2006/relationships/image" Target="../media/image175.svg"/></Relationships>
</file>

<file path=ppt/slides/_rels/slide10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6.xml"/><Relationship Id="rId4" Type="http://schemas.openxmlformats.org/officeDocument/2006/relationships/image" Target="../media/image179.svg"/></Relationships>
</file>

<file path=ppt/slides/_rels/slide10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s://ipu-ev.de/bildungsmaterialien/" TargetMode="Externa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hyperlink" Target="http://www.klimawandel-schule.de/materialien/Fortbildung/ProjektKlimawandel_faecheruebergreifend.pdf" TargetMode="Externa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hyperlink" Target="http://www.klimawandel-schule.de/" TargetMode="External"/><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jp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customXml" Target="../ink/ink1.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x1SgmFa0r04"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150411108@N06/with/51818338216/"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showyourstripes.info/"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klimawandel-schule.de/Fortbildung2022"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climate-lab-book.ac.uk/spirals/"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phet.colorado.edu/sims/html/blackbody-spectrum/latest/blackbody-spectrum_de.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klimawandel-schule.de/tutzing2020" TargetMode="External"/><Relationship Id="rId2" Type="http://schemas.openxmlformats.org/officeDocument/2006/relationships/hyperlink" Target="http://www.klimawandel-schule.de/Fortbildung2022"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18" Type="http://schemas.openxmlformats.org/officeDocument/2006/relationships/image" Target="../media/image65.sv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jpeg"/><Relationship Id="rId17" Type="http://schemas.openxmlformats.org/officeDocument/2006/relationships/image" Target="../media/image64.png"/><Relationship Id="rId2" Type="http://schemas.openxmlformats.org/officeDocument/2006/relationships/image" Target="../media/image49.png"/><Relationship Id="rId16" Type="http://schemas.openxmlformats.org/officeDocument/2006/relationships/image" Target="../media/image63.jpeg"/><Relationship Id="rId20" Type="http://schemas.openxmlformats.org/officeDocument/2006/relationships/image" Target="../media/image67.sv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jpe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hyperlink" Target="https://klimawandel-schule.de/materialien/Klimakoffer/Hintergrundtexte/Hintergrundtexte_A3.pdf" TargetMode="Externa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hyperlink" Target="http://www.klimawandel-schule.de/" TargetMode="External"/><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3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sv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8" Type="http://schemas.openxmlformats.org/officeDocument/2006/relationships/image" Target="../media/image76.svg"/><Relationship Id="rId3" Type="http://schemas.microsoft.com/office/2007/relationships/hdphoto" Target="../media/hdphoto1.wdp"/><Relationship Id="rId7" Type="http://schemas.openxmlformats.org/officeDocument/2006/relationships/image" Target="../media/image75.sv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8.sv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81.jpeg"/><Relationship Id="rId5" Type="http://schemas.openxmlformats.org/officeDocument/2006/relationships/image" Target="../media/image47.jpe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81.jpeg"/><Relationship Id="rId5" Type="http://schemas.openxmlformats.org/officeDocument/2006/relationships/image" Target="../media/image47.jpe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400.png"/><Relationship Id="rId5" Type="http://schemas.openxmlformats.org/officeDocument/2006/relationships/slide" Target="slide34.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hyperlink" Target="http://www.klimawandel-schule.de/Fortbildung2022" TargetMode="External"/><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hyperlink" Target="http://www.klimawandel-schule.de/tutzing202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gif"/><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youtube.com/watch?v=lUucND1s0lM&amp;list=PLgGXzkMxdkaos7r9XvGxj4_XT4nR6wSX-&amp;index=1"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47.jpeg"/><Relationship Id="rId1" Type="http://schemas.openxmlformats.org/officeDocument/2006/relationships/slideLayout" Target="../slideLayouts/slideLayout6.xml"/><Relationship Id="rId5" Type="http://schemas.openxmlformats.org/officeDocument/2006/relationships/image" Target="../media/image100.jpeg"/><Relationship Id="rId4" Type="http://schemas.openxmlformats.org/officeDocument/2006/relationships/image" Target="../media/image99.jpe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youtube.com/watch?v=SeYfl45X1wo"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wikipedia.org/wiki/Molek%C3%BClschwingung" TargetMode="Externa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760.png"/><Relationship Id="rId5" Type="http://schemas.openxmlformats.org/officeDocument/2006/relationships/image" Target="../media/image750.png"/><Relationship Id="rId10" Type="http://schemas.openxmlformats.org/officeDocument/2006/relationships/image" Target="../media/image109.png"/><Relationship Id="rId4" Type="http://schemas.openxmlformats.org/officeDocument/2006/relationships/image" Target="../media/image740.png"/><Relationship Id="rId9" Type="http://schemas.openxmlformats.org/officeDocument/2006/relationships/image" Target="../media/image108.png"/></Relationships>
</file>

<file path=ppt/slides/_rels/slide56.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hyperlink" Target="http://www.klimawandel-schule.de/tutzing2020" TargetMode="External"/><Relationship Id="rId4" Type="http://schemas.openxmlformats.org/officeDocument/2006/relationships/hyperlink" Target="https://www.klimawandel-schule.de/fortbildung2021"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1.png"/><Relationship Id="rId2" Type="http://schemas.openxmlformats.org/officeDocument/2006/relationships/hyperlink" Target="https://klimawandel-schule.de/#materialien" TargetMode="External"/><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hyperlink" Target="https://klimawandel-schule.de/ringvorlesung2021/"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de-ipcc.de/270.php" TargetMode="External"/><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www.dkrz.de/de/kommunikation/klimasimulationen/cmip6-de/die-ssp-szenarien" TargetMode="External"/><Relationship Id="rId1" Type="http://schemas.openxmlformats.org/officeDocument/2006/relationships/slideLayout" Target="../slideLayouts/slideLayout6.xml"/><Relationship Id="rId4" Type="http://schemas.openxmlformats.org/officeDocument/2006/relationships/image" Target="../media/image1220.png"/></Relationships>
</file>

<file path=ppt/slides/_rels/slide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climate.nasa.gov/" TargetMode="Externa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svs.gsfc.nasa.gov/cgi-bin/details.cgi?aid=4804&amp;button=recent" TargetMode="Externa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s://coastal.climatecentral.org/map/8/8.7996/53.4184/?theme=water_level&amp;map_type=water_level_above_mhhw&amp;basemap=roadmap&amp;contiguous=true&amp;elevation_model=best_available&amp;refresh=true&amp;water_level=0.0&amp;water_unit=m" TargetMode="External"/><Relationship Id="rId2" Type="http://schemas.openxmlformats.org/officeDocument/2006/relationships/slideLayout" Target="../slideLayouts/slideLayout6.xml"/><Relationship Id="rId1" Type="http://schemas.openxmlformats.org/officeDocument/2006/relationships/themeOverride" Target="../theme/themeOverride5.xml"/><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www.businessinsider.com/what-earth-would-look-like-if-ice-melted-2017-7?r=DE&amp;IR=T#check-out-the-full-video-below-10"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47.jpe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wiki.bildungsserver.de/klimawandel/index.php/Kipppunkte_im_Klimasystem" TargetMode="Externa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playlist?list=PL1AaRUJkKoUHiMYjh1cdCmmvgrdLNJcwC" TargetMode="External"/><Relationship Id="rId2" Type="http://schemas.openxmlformats.org/officeDocument/2006/relationships/image" Target="../media/image144.png"/><Relationship Id="rId1" Type="http://schemas.openxmlformats.org/officeDocument/2006/relationships/slideLayout" Target="../slideLayouts/slideLayout6.xml"/><Relationship Id="rId4" Type="http://schemas.openxmlformats.org/officeDocument/2006/relationships/image" Target="../media/image145.png"/></Relationships>
</file>

<file path=ppt/slides/_rels/slide82.xml.rels><?xml version="1.0" encoding="UTF-8" standalone="yes"?>
<Relationships xmlns="http://schemas.openxmlformats.org/package/2006/relationships"><Relationship Id="rId3" Type="http://schemas.openxmlformats.org/officeDocument/2006/relationships/hyperlink" Target="https://info-de.scientists4future.org/" TargetMode="External"/><Relationship Id="rId2" Type="http://schemas.openxmlformats.org/officeDocument/2006/relationships/image" Target="../media/image144.png"/><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8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8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hyperlink" Target="http://www.klimawandel-schule.de/tutzing2020" TargetMode="External"/><Relationship Id="rId4" Type="http://schemas.openxmlformats.org/officeDocument/2006/relationships/hyperlink" Target="http://www.klimawandel-schule.de/KISS2021"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7.sv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s://www.dkrz.de/de/kommunikation/klimasimulationen/cmip6-de/ergebnisse/2m-temperatur"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openclimatedata.net/climate-spirals/from-emissions-to-global-warming-line-chart/" TargetMode="Externa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climateactiontracker.org/" TargetMode="Externa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20.svg"/><Relationship Id="rId7" Type="http://schemas.openxmlformats.org/officeDocument/2006/relationships/hyperlink" Target="https://klimawandel-schule.de/ringvorlesung2021/"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2.png"/><Relationship Id="rId5" Type="http://schemas.openxmlformats.org/officeDocument/2006/relationships/image" Target="../media/image158.png"/><Relationship Id="rId10" Type="http://schemas.openxmlformats.org/officeDocument/2006/relationships/hyperlink" Target="https://www.solarfuerkinder.de/" TargetMode="External"/><Relationship Id="rId4" Type="http://schemas.openxmlformats.org/officeDocument/2006/relationships/hyperlink" Target="http://ohne-heisse-luft.de/" TargetMode="External"/><Relationship Id="rId9" Type="http://schemas.openxmlformats.org/officeDocument/2006/relationships/image" Target="../media/image161.png"/></Relationships>
</file>

<file path=ppt/slides/_rels/slide96.xml.rels><?xml version="1.0" encoding="UTF-8" standalone="yes"?>
<Relationships xmlns="http://schemas.openxmlformats.org/package/2006/relationships"><Relationship Id="rId8" Type="http://schemas.openxmlformats.org/officeDocument/2006/relationships/image" Target="../media/image167.svg"/><Relationship Id="rId13" Type="http://schemas.openxmlformats.org/officeDocument/2006/relationships/image" Target="../media/image21.png"/><Relationship Id="rId3" Type="http://schemas.openxmlformats.org/officeDocument/2006/relationships/image" Target="../media/image163.png"/><Relationship Id="rId7" Type="http://schemas.openxmlformats.org/officeDocument/2006/relationships/image" Target="../media/image166.png"/><Relationship Id="rId12" Type="http://schemas.openxmlformats.org/officeDocument/2006/relationships/image" Target="../media/image168.png"/><Relationship Id="rId17" Type="http://schemas.openxmlformats.org/officeDocument/2006/relationships/image" Target="../media/image170.png"/><Relationship Id="rId2" Type="http://schemas.openxmlformats.org/officeDocument/2006/relationships/hyperlink" Target="https://klimawandel-schule.de/ringvorlesung2021/" TargetMode="External"/><Relationship Id="rId16" Type="http://schemas.openxmlformats.org/officeDocument/2006/relationships/hyperlink" Target="https://www.klimaschule.bayern.de/" TargetMode="External"/><Relationship Id="rId1" Type="http://schemas.openxmlformats.org/officeDocument/2006/relationships/slideLayout" Target="../slideLayouts/slideLayout2.xml"/><Relationship Id="rId6" Type="http://schemas.openxmlformats.org/officeDocument/2006/relationships/image" Target="../media/image165.png"/><Relationship Id="rId11" Type="http://schemas.openxmlformats.org/officeDocument/2006/relationships/hyperlink" Target="https://www.schule-klima-wandel.de/" TargetMode="External"/><Relationship Id="rId5" Type="http://schemas.openxmlformats.org/officeDocument/2006/relationships/hyperlink" Target="https://www.greenpeace.de/schoolsforearth" TargetMode="External"/><Relationship Id="rId15" Type="http://schemas.openxmlformats.org/officeDocument/2006/relationships/image" Target="../media/image169.png"/><Relationship Id="rId10" Type="http://schemas.openxmlformats.org/officeDocument/2006/relationships/hyperlink" Target="https://www.byak.de/veranstaltungen/architektur-fuer-kinder-und-jugendliche/klima-jugendrunde.html" TargetMode="External"/><Relationship Id="rId4" Type="http://schemas.openxmlformats.org/officeDocument/2006/relationships/image" Target="../media/image164.jpeg"/><Relationship Id="rId9" Type="http://schemas.openxmlformats.org/officeDocument/2006/relationships/hyperlink" Target="https://www.byak.de/veranstaltungen/architektur-fuer-kinder-und-jugendliche/klimadetektive.html" TargetMode="External"/><Relationship Id="rId14" Type="http://schemas.openxmlformats.org/officeDocument/2006/relationships/image" Target="../media/image22.svg"/></Relationships>
</file>

<file path=ppt/slides/_rels/slide97.xml.rels><?xml version="1.0" encoding="UTF-8" standalone="yes"?>
<Relationships xmlns="http://schemas.openxmlformats.org/package/2006/relationships"><Relationship Id="rId2" Type="http://schemas.openxmlformats.org/officeDocument/2006/relationships/hyperlink" Target="http://www.mentimeter.com/" TargetMode="Externa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s://klima-arena-jugend.co2-rechner.de/de_DE/consumption#panel-calc"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57A825A-42C1-423D-8B3B-892CD71060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8750" y="1710765"/>
            <a:ext cx="9854500" cy="3436470"/>
          </a:xfrm>
          <a:prstGeom prst="rect">
            <a:avLst/>
          </a:prstGeom>
        </p:spPr>
      </p:pic>
    </p:spTree>
    <p:extLst>
      <p:ext uri="{BB962C8B-B14F-4D97-AF65-F5344CB8AC3E}">
        <p14:creationId xmlns:p14="http://schemas.microsoft.com/office/powerpoint/2010/main" val="910166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CC41F92-F929-4991-9E19-AE4038545EF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17994" y="890016"/>
            <a:ext cx="2389416" cy="4376280"/>
          </a:xfrm>
          <a:prstGeom prst="rect">
            <a:avLst/>
          </a:prstGeom>
        </p:spPr>
      </p:pic>
      <p:pic>
        <p:nvPicPr>
          <p:cNvPr id="6" name="Grafik 5" descr="Ein Bild, das Essen, Schild enthält.&#10;&#10;Automatisch generierte Beschreibung">
            <a:extLst>
              <a:ext uri="{FF2B5EF4-FFF2-40B4-BE49-F238E27FC236}">
                <a16:creationId xmlns:a16="http://schemas.microsoft.com/office/drawing/2014/main" id="{31C246E6-A3F0-4419-B4A9-8D866CF37F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8592" y="2113761"/>
            <a:ext cx="3176016" cy="3176016"/>
          </a:xfrm>
          <a:prstGeom prst="rect">
            <a:avLst/>
          </a:prstGeom>
        </p:spPr>
      </p:pic>
      <p:sp>
        <p:nvSpPr>
          <p:cNvPr id="7" name="Textfeld 6">
            <a:extLst>
              <a:ext uri="{FF2B5EF4-FFF2-40B4-BE49-F238E27FC236}">
                <a16:creationId xmlns:a16="http://schemas.microsoft.com/office/drawing/2014/main" id="{AC11937E-D960-4B3A-B983-E79F191707F2}"/>
              </a:ext>
            </a:extLst>
          </p:cNvPr>
          <p:cNvSpPr txBox="1"/>
          <p:nvPr/>
        </p:nvSpPr>
        <p:spPr>
          <a:xfrm>
            <a:off x="5931072" y="5374314"/>
            <a:ext cx="2895602"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www.meindm.at (11.02.2020)</a:t>
            </a:r>
          </a:p>
        </p:txBody>
      </p:sp>
      <p:sp>
        <p:nvSpPr>
          <p:cNvPr id="9" name="Textfeld 8">
            <a:extLst>
              <a:ext uri="{FF2B5EF4-FFF2-40B4-BE49-F238E27FC236}">
                <a16:creationId xmlns:a16="http://schemas.microsoft.com/office/drawing/2014/main" id="{46EE15B2-495A-423B-B56D-278131CD0D85}"/>
              </a:ext>
            </a:extLst>
          </p:cNvPr>
          <p:cNvSpPr txBox="1"/>
          <p:nvPr/>
        </p:nvSpPr>
        <p:spPr>
          <a:xfrm>
            <a:off x="2717994" y="5374315"/>
            <a:ext cx="2557848"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www.wisch-star.de (11.02.2020)</a:t>
            </a:r>
          </a:p>
        </p:txBody>
      </p:sp>
      <p:sp>
        <p:nvSpPr>
          <p:cNvPr id="10" name="Datumsplatzhalter 9">
            <a:extLst>
              <a:ext uri="{FF2B5EF4-FFF2-40B4-BE49-F238E27FC236}">
                <a16:creationId xmlns:a16="http://schemas.microsoft.com/office/drawing/2014/main" id="{EA9DF8F8-ED17-494A-BCE5-93C3CD902182}"/>
              </a:ext>
            </a:extLst>
          </p:cNvPr>
          <p:cNvSpPr>
            <a:spLocks noGrp="1"/>
          </p:cNvSpPr>
          <p:nvPr>
            <p:ph type="dt" sz="half" idx="10"/>
          </p:nvPr>
        </p:nvSpPr>
        <p:spPr/>
        <p:txBody>
          <a:bodyPr/>
          <a:lstStyle/>
          <a:p>
            <a:fld id="{1027F826-EBC0-448E-9F2F-171DE50DB90E}" type="datetime1">
              <a:rPr lang="de-DE" smtClean="0"/>
              <a:t>16.09.2022</a:t>
            </a:fld>
            <a:endParaRPr lang="de-DE" dirty="0"/>
          </a:p>
        </p:txBody>
      </p:sp>
      <p:sp>
        <p:nvSpPr>
          <p:cNvPr id="11" name="Fußzeilenplatzhalter 10">
            <a:extLst>
              <a:ext uri="{FF2B5EF4-FFF2-40B4-BE49-F238E27FC236}">
                <a16:creationId xmlns:a16="http://schemas.microsoft.com/office/drawing/2014/main" id="{4606B6B8-28D6-4895-B932-8B72534671C5}"/>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2" name="Foliennummernplatzhalter 11">
            <a:extLst>
              <a:ext uri="{FF2B5EF4-FFF2-40B4-BE49-F238E27FC236}">
                <a16:creationId xmlns:a16="http://schemas.microsoft.com/office/drawing/2014/main" id="{B70099E7-72A9-4A93-AD7E-9A8F427F3424}"/>
              </a:ext>
            </a:extLst>
          </p:cNvPr>
          <p:cNvSpPr>
            <a:spLocks noGrp="1"/>
          </p:cNvSpPr>
          <p:nvPr>
            <p:ph type="sldNum" sz="quarter" idx="12"/>
          </p:nvPr>
        </p:nvSpPr>
        <p:spPr/>
        <p:txBody>
          <a:bodyPr/>
          <a:lstStyle/>
          <a:p>
            <a:fld id="{976196C0-1678-4F16-8090-952AA6F46C10}" type="slidenum">
              <a:rPr lang="de-DE" smtClean="0"/>
              <a:t>10</a:t>
            </a:fld>
            <a:endParaRPr lang="de-DE" dirty="0"/>
          </a:p>
        </p:txBody>
      </p:sp>
    </p:spTree>
    <p:extLst>
      <p:ext uri="{BB962C8B-B14F-4D97-AF65-F5344CB8AC3E}">
        <p14:creationId xmlns:p14="http://schemas.microsoft.com/office/powerpoint/2010/main" val="37201462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87B101-B794-414E-B044-141132739863}"/>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58180D4F-732D-46B3-AE76-A9231A8B6AE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963F2F4A-6994-4507-910B-4DEA2343A54C}"/>
              </a:ext>
            </a:extLst>
          </p:cNvPr>
          <p:cNvSpPr>
            <a:spLocks noGrp="1"/>
          </p:cNvSpPr>
          <p:nvPr>
            <p:ph type="sldNum" sz="quarter" idx="12"/>
          </p:nvPr>
        </p:nvSpPr>
        <p:spPr/>
        <p:txBody>
          <a:bodyPr/>
          <a:lstStyle/>
          <a:p>
            <a:fld id="{976196C0-1678-4F16-8090-952AA6F46C10}" type="slidenum">
              <a:rPr lang="de-DE" smtClean="0"/>
              <a:pPr/>
              <a:t>100</a:t>
            </a:fld>
            <a:endParaRPr lang="de-DE" dirty="0"/>
          </a:p>
        </p:txBody>
      </p:sp>
      <p:pic>
        <p:nvPicPr>
          <p:cNvPr id="6" name="Grafik 5">
            <a:extLst>
              <a:ext uri="{FF2B5EF4-FFF2-40B4-BE49-F238E27FC236}">
                <a16:creationId xmlns:a16="http://schemas.microsoft.com/office/drawing/2014/main" id="{F03DB43A-2005-4C93-90BB-5C184F2407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8505" y="910746"/>
            <a:ext cx="5054990" cy="5036508"/>
          </a:xfrm>
          <a:prstGeom prst="rect">
            <a:avLst/>
          </a:prstGeom>
        </p:spPr>
      </p:pic>
      <p:sp>
        <p:nvSpPr>
          <p:cNvPr id="7" name="Titel 1">
            <a:extLst>
              <a:ext uri="{FF2B5EF4-FFF2-40B4-BE49-F238E27FC236}">
                <a16:creationId xmlns:a16="http://schemas.microsoft.com/office/drawing/2014/main" id="{6C846C47-6469-4A31-97DC-2939236F4407}"/>
              </a:ext>
            </a:extLst>
          </p:cNvPr>
          <p:cNvSpPr txBox="1">
            <a:spLocks/>
          </p:cNvSpPr>
          <p:nvPr/>
        </p:nvSpPr>
        <p:spPr>
          <a:xfrm>
            <a:off x="517948" y="437282"/>
            <a:ext cx="8977881"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CO</a:t>
            </a:r>
            <a:r>
              <a:rPr lang="de-DE" baseline="-25000" dirty="0"/>
              <a:t>2</a:t>
            </a:r>
            <a:r>
              <a:rPr lang="de-DE" dirty="0"/>
              <a:t> Fußabdruck</a:t>
            </a:r>
          </a:p>
        </p:txBody>
      </p:sp>
      <p:pic>
        <p:nvPicPr>
          <p:cNvPr id="12" name="Grafik 11" descr="Fußabdrücke mit einfarbiger Füllung">
            <a:extLst>
              <a:ext uri="{FF2B5EF4-FFF2-40B4-BE49-F238E27FC236}">
                <a16:creationId xmlns:a16="http://schemas.microsoft.com/office/drawing/2014/main" id="{83522528-E81C-4F7D-A016-ED09C74F0A6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1723" y="1091419"/>
            <a:ext cx="4548554" cy="4548554"/>
          </a:xfrm>
          <a:prstGeom prst="rect">
            <a:avLst/>
          </a:prstGeom>
        </p:spPr>
      </p:pic>
      <p:sp>
        <p:nvSpPr>
          <p:cNvPr id="13" name="Inhaltsplatzhalter 5">
            <a:extLst>
              <a:ext uri="{FF2B5EF4-FFF2-40B4-BE49-F238E27FC236}">
                <a16:creationId xmlns:a16="http://schemas.microsoft.com/office/drawing/2014/main" id="{29BD06C8-7223-40AB-8848-F613137E8351}"/>
              </a:ext>
            </a:extLst>
          </p:cNvPr>
          <p:cNvSpPr txBox="1">
            <a:spLocks/>
          </p:cNvSpPr>
          <p:nvPr/>
        </p:nvSpPr>
        <p:spPr>
          <a:xfrm>
            <a:off x="349145" y="2349127"/>
            <a:ext cx="3894600" cy="27943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ü"/>
            </a:pPr>
            <a:r>
              <a:rPr lang="de-DE" dirty="0"/>
              <a:t>Wohnen &amp; Strom</a:t>
            </a:r>
          </a:p>
          <a:p>
            <a:pPr marL="342900" indent="-342900" algn="l">
              <a:buFont typeface="Wingdings" panose="05000000000000000000" pitchFamily="2" charset="2"/>
              <a:buChar char="ü"/>
            </a:pPr>
            <a:r>
              <a:rPr lang="de-DE" dirty="0"/>
              <a:t>Mobilität</a:t>
            </a:r>
          </a:p>
          <a:p>
            <a:pPr marL="342900" indent="-342900" algn="l">
              <a:buFont typeface="Wingdings" panose="05000000000000000000" pitchFamily="2" charset="2"/>
              <a:buChar char="ü"/>
            </a:pPr>
            <a:r>
              <a:rPr lang="de-DE" dirty="0"/>
              <a:t>Ernährung</a:t>
            </a:r>
          </a:p>
          <a:p>
            <a:pPr marL="342900" indent="-342900" algn="l">
              <a:buFont typeface="Wingdings" panose="05000000000000000000" pitchFamily="2" charset="2"/>
              <a:buChar char="ü"/>
            </a:pPr>
            <a:r>
              <a:rPr lang="de-DE" dirty="0"/>
              <a:t>Konsum</a:t>
            </a:r>
          </a:p>
          <a:p>
            <a:pPr marL="342900" indent="-342900" algn="l">
              <a:buFont typeface="Wingdings" panose="05000000000000000000" pitchFamily="2" charset="2"/>
              <a:buChar char="ü"/>
            </a:pPr>
            <a:r>
              <a:rPr lang="de-DE" dirty="0"/>
              <a:t>öffentliche Emissionen</a:t>
            </a:r>
          </a:p>
          <a:p>
            <a:pPr marL="342900" indent="-342900" algn="l">
              <a:buFont typeface="Wingdings" panose="05000000000000000000" pitchFamily="2" charset="2"/>
              <a:buChar char="ü"/>
            </a:pPr>
            <a:endParaRPr lang="de-DE" dirty="0"/>
          </a:p>
        </p:txBody>
      </p:sp>
      <p:sp>
        <p:nvSpPr>
          <p:cNvPr id="14" name="Inhaltsplatzhalter 5">
            <a:extLst>
              <a:ext uri="{FF2B5EF4-FFF2-40B4-BE49-F238E27FC236}">
                <a16:creationId xmlns:a16="http://schemas.microsoft.com/office/drawing/2014/main" id="{593D843C-9EB8-4AD5-A835-DA40C7EDAE97}"/>
              </a:ext>
            </a:extLst>
          </p:cNvPr>
          <p:cNvSpPr txBox="1">
            <a:spLocks/>
          </p:cNvSpPr>
          <p:nvPr/>
        </p:nvSpPr>
        <p:spPr>
          <a:xfrm>
            <a:off x="8499917" y="1766562"/>
            <a:ext cx="3502897" cy="37311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ü"/>
            </a:pPr>
            <a:r>
              <a:rPr lang="de-DE" dirty="0">
                <a:solidFill>
                  <a:schemeClr val="accent6">
                    <a:lumMod val="75000"/>
                  </a:schemeClr>
                </a:solidFill>
              </a:rPr>
              <a:t>soll kleiner werden</a:t>
            </a:r>
          </a:p>
          <a:p>
            <a:pPr marL="342900" indent="-342900" algn="l">
              <a:buFont typeface="Wingdings" panose="05000000000000000000" pitchFamily="2" charset="2"/>
              <a:buChar char="ü"/>
            </a:pPr>
            <a:r>
              <a:rPr lang="de-DE" dirty="0">
                <a:solidFill>
                  <a:schemeClr val="accent6">
                    <a:lumMod val="75000"/>
                  </a:schemeClr>
                </a:solidFill>
              </a:rPr>
              <a:t>kann bestenfalls 0 sein</a:t>
            </a:r>
          </a:p>
          <a:p>
            <a:pPr marL="342900" indent="-342900" algn="l">
              <a:buFont typeface="Wingdings" panose="05000000000000000000" pitchFamily="2" charset="2"/>
              <a:buChar char="ü"/>
            </a:pPr>
            <a:r>
              <a:rPr lang="de-DE" dirty="0">
                <a:solidFill>
                  <a:schemeClr val="accent6">
                    <a:lumMod val="75000"/>
                  </a:schemeClr>
                </a:solidFill>
              </a:rPr>
              <a:t>Verantwortung liegt beim Einzelnen</a:t>
            </a:r>
          </a:p>
          <a:p>
            <a:pPr marL="342900" indent="-342900" algn="l">
              <a:buFont typeface="Wingdings" panose="05000000000000000000" pitchFamily="2" charset="2"/>
              <a:buChar char="ü"/>
            </a:pPr>
            <a:r>
              <a:rPr lang="de-DE" dirty="0">
                <a:solidFill>
                  <a:schemeClr val="accent6">
                    <a:lumMod val="75000"/>
                  </a:schemeClr>
                </a:solidFill>
              </a:rPr>
              <a:t>Botschaft: Verzicht!</a:t>
            </a:r>
          </a:p>
          <a:p>
            <a:pPr marL="342900" indent="-342900" algn="l">
              <a:buFont typeface="Wingdings" panose="05000000000000000000" pitchFamily="2" charset="2"/>
              <a:buChar char="ü"/>
            </a:pPr>
            <a:r>
              <a:rPr lang="de-DE" dirty="0">
                <a:solidFill>
                  <a:schemeClr val="accent6">
                    <a:lumMod val="75000"/>
                  </a:schemeClr>
                </a:solidFill>
              </a:rPr>
              <a:t>eigener Einfluss wird als sehr begrenzt wahrgenommen</a:t>
            </a:r>
          </a:p>
          <a:p>
            <a:pPr marL="342900" indent="-342900" algn="l">
              <a:buFont typeface="Wingdings" panose="05000000000000000000" pitchFamily="2" charset="2"/>
              <a:buChar char="ü"/>
            </a:pPr>
            <a:endParaRPr lang="de-DE" dirty="0">
              <a:solidFill>
                <a:schemeClr val="accent6">
                  <a:lumMod val="75000"/>
                </a:schemeClr>
              </a:solidFill>
            </a:endParaRPr>
          </a:p>
        </p:txBody>
      </p:sp>
    </p:spTree>
    <p:extLst>
      <p:ext uri="{BB962C8B-B14F-4D97-AF65-F5344CB8AC3E}">
        <p14:creationId xmlns:p14="http://schemas.microsoft.com/office/powerpoint/2010/main" val="13602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66E21C4-676B-4BB6-ABEF-5E73BF5773F5}"/>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D6B9907F-A752-4660-BDCB-FE67CE37C7F2}"/>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BF5B144D-9532-4E99-901B-55C56C9803A0}"/>
              </a:ext>
            </a:extLst>
          </p:cNvPr>
          <p:cNvSpPr>
            <a:spLocks noGrp="1"/>
          </p:cNvSpPr>
          <p:nvPr>
            <p:ph type="sldNum" sz="quarter" idx="12"/>
          </p:nvPr>
        </p:nvSpPr>
        <p:spPr/>
        <p:txBody>
          <a:bodyPr/>
          <a:lstStyle/>
          <a:p>
            <a:fld id="{976196C0-1678-4F16-8090-952AA6F46C10}" type="slidenum">
              <a:rPr lang="de-DE" smtClean="0"/>
              <a:pPr/>
              <a:t>101</a:t>
            </a:fld>
            <a:endParaRPr lang="de-DE" dirty="0"/>
          </a:p>
        </p:txBody>
      </p:sp>
      <p:pic>
        <p:nvPicPr>
          <p:cNvPr id="8" name="Grafik 7">
            <a:extLst>
              <a:ext uri="{FF2B5EF4-FFF2-40B4-BE49-F238E27FC236}">
                <a16:creationId xmlns:a16="http://schemas.microsoft.com/office/drawing/2014/main" id="{9D927973-B9E7-4AE6-AB75-3D33168325D7}"/>
              </a:ext>
            </a:extLst>
          </p:cNvPr>
          <p:cNvPicPr>
            <a:picLocks noChangeAspect="1"/>
          </p:cNvPicPr>
          <p:nvPr/>
        </p:nvPicPr>
        <p:blipFill>
          <a:blip r:embed="rId2"/>
          <a:stretch>
            <a:fillRect/>
          </a:stretch>
        </p:blipFill>
        <p:spPr>
          <a:xfrm>
            <a:off x="977900" y="1159074"/>
            <a:ext cx="10236200" cy="4539852"/>
          </a:xfrm>
          <a:prstGeom prst="rect">
            <a:avLst/>
          </a:prstGeom>
        </p:spPr>
      </p:pic>
      <p:sp>
        <p:nvSpPr>
          <p:cNvPr id="9" name="Rechteck 8">
            <a:extLst>
              <a:ext uri="{FF2B5EF4-FFF2-40B4-BE49-F238E27FC236}">
                <a16:creationId xmlns:a16="http://schemas.microsoft.com/office/drawing/2014/main" id="{7C404975-496E-4A08-8822-A08B55050B7C}"/>
              </a:ext>
            </a:extLst>
          </p:cNvPr>
          <p:cNvSpPr/>
          <p:nvPr/>
        </p:nvSpPr>
        <p:spPr>
          <a:xfrm>
            <a:off x="6368102" y="1557011"/>
            <a:ext cx="4325297" cy="29718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9CAB06D3-85DB-44C2-A744-22C67437759C}"/>
              </a:ext>
            </a:extLst>
          </p:cNvPr>
          <p:cNvSpPr/>
          <p:nvPr/>
        </p:nvSpPr>
        <p:spPr>
          <a:xfrm>
            <a:off x="843602" y="1866900"/>
            <a:ext cx="9379898" cy="29718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7E90F295-A894-4D04-834E-8BE4E43E8BDF}"/>
              </a:ext>
            </a:extLst>
          </p:cNvPr>
          <p:cNvSpPr/>
          <p:nvPr/>
        </p:nvSpPr>
        <p:spPr>
          <a:xfrm>
            <a:off x="934345" y="2574726"/>
            <a:ext cx="9759054" cy="263761"/>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CBA736BB-5284-4149-9559-D5BF7312B387}"/>
              </a:ext>
            </a:extLst>
          </p:cNvPr>
          <p:cNvSpPr/>
          <p:nvPr/>
        </p:nvSpPr>
        <p:spPr>
          <a:xfrm>
            <a:off x="1026272" y="2884615"/>
            <a:ext cx="10098928" cy="29718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DCB508CC-0EDC-473A-9803-BB8564C3FE63}"/>
              </a:ext>
            </a:extLst>
          </p:cNvPr>
          <p:cNvSpPr/>
          <p:nvPr/>
        </p:nvSpPr>
        <p:spPr>
          <a:xfrm>
            <a:off x="977900" y="3250839"/>
            <a:ext cx="2667000" cy="29718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EEA8949F-CD8C-4417-A479-6D068D39EE60}"/>
              </a:ext>
            </a:extLst>
          </p:cNvPr>
          <p:cNvSpPr/>
          <p:nvPr/>
        </p:nvSpPr>
        <p:spPr>
          <a:xfrm>
            <a:off x="9461500" y="3269852"/>
            <a:ext cx="1663700" cy="30988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55B5A43-977F-4C13-A0BA-9AD8F7D1F63C}"/>
              </a:ext>
            </a:extLst>
          </p:cNvPr>
          <p:cNvSpPr/>
          <p:nvPr/>
        </p:nvSpPr>
        <p:spPr>
          <a:xfrm>
            <a:off x="977900" y="3579741"/>
            <a:ext cx="8885556" cy="38063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FA1CC201-A840-4DBA-95DF-6906DB7AA7D9}"/>
              </a:ext>
            </a:extLst>
          </p:cNvPr>
          <p:cNvSpPr/>
          <p:nvPr/>
        </p:nvSpPr>
        <p:spPr>
          <a:xfrm>
            <a:off x="9588500" y="4299036"/>
            <a:ext cx="969117" cy="264992"/>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8E941C74-5245-4BE7-B38D-D2CCBE3B989F}"/>
              </a:ext>
            </a:extLst>
          </p:cNvPr>
          <p:cNvSpPr/>
          <p:nvPr/>
        </p:nvSpPr>
        <p:spPr>
          <a:xfrm>
            <a:off x="934344" y="4655565"/>
            <a:ext cx="9962255" cy="247120"/>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9EB835DE-3873-4B8C-89FF-C8653F13BE2A}"/>
              </a:ext>
            </a:extLst>
          </p:cNvPr>
          <p:cNvSpPr/>
          <p:nvPr/>
        </p:nvSpPr>
        <p:spPr>
          <a:xfrm>
            <a:off x="1026272" y="5020106"/>
            <a:ext cx="9962255" cy="247120"/>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96C9340B-7590-4D19-A9FE-5474207FDFB6}"/>
              </a:ext>
            </a:extLst>
          </p:cNvPr>
          <p:cNvSpPr/>
          <p:nvPr/>
        </p:nvSpPr>
        <p:spPr>
          <a:xfrm>
            <a:off x="934344" y="5350580"/>
            <a:ext cx="6952356" cy="322700"/>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2AEBA119-1CFB-43A2-8D86-738108283CD7}"/>
              </a:ext>
            </a:extLst>
          </p:cNvPr>
          <p:cNvSpPr/>
          <p:nvPr/>
        </p:nvSpPr>
        <p:spPr>
          <a:xfrm>
            <a:off x="977900" y="3956916"/>
            <a:ext cx="6015011" cy="322700"/>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a:extLst>
              <a:ext uri="{FF2B5EF4-FFF2-40B4-BE49-F238E27FC236}">
                <a16:creationId xmlns:a16="http://schemas.microsoft.com/office/drawing/2014/main" id="{52571AA9-81A5-485E-BC2C-DB4F549317F6}"/>
              </a:ext>
            </a:extLst>
          </p:cNvPr>
          <p:cNvPicPr>
            <a:picLocks noChangeAspect="1"/>
          </p:cNvPicPr>
          <p:nvPr/>
        </p:nvPicPr>
        <p:blipFill>
          <a:blip r:embed="rId3"/>
          <a:stretch>
            <a:fillRect/>
          </a:stretch>
        </p:blipFill>
        <p:spPr>
          <a:xfrm>
            <a:off x="977900" y="565450"/>
            <a:ext cx="2781541" cy="556308"/>
          </a:xfrm>
          <a:prstGeom prst="rect">
            <a:avLst/>
          </a:prstGeom>
        </p:spPr>
      </p:pic>
      <p:sp>
        <p:nvSpPr>
          <p:cNvPr id="23" name="Textfeld 22">
            <a:extLst>
              <a:ext uri="{FF2B5EF4-FFF2-40B4-BE49-F238E27FC236}">
                <a16:creationId xmlns:a16="http://schemas.microsoft.com/office/drawing/2014/main" id="{EBA87546-0A1E-47FA-8C5F-60AA39481DD5}"/>
              </a:ext>
            </a:extLst>
          </p:cNvPr>
          <p:cNvSpPr txBox="1"/>
          <p:nvPr/>
        </p:nvSpPr>
        <p:spPr>
          <a:xfrm>
            <a:off x="934344" y="5781134"/>
            <a:ext cx="8173680"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https://de.wikipedia.org/wiki/CO2-Bilanz (11.03.2022)</a:t>
            </a:r>
          </a:p>
        </p:txBody>
      </p:sp>
    </p:spTree>
    <p:extLst>
      <p:ext uri="{BB962C8B-B14F-4D97-AF65-F5344CB8AC3E}">
        <p14:creationId xmlns:p14="http://schemas.microsoft.com/office/powerpoint/2010/main" val="400115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87B101-B794-414E-B044-141132739863}"/>
              </a:ext>
            </a:extLst>
          </p:cNvPr>
          <p:cNvSpPr>
            <a:spLocks noGrp="1"/>
          </p:cNvSpPr>
          <p:nvPr>
            <p:ph type="dt" sz="half" idx="10"/>
          </p:nvPr>
        </p:nvSpPr>
        <p:spPr>
          <a:xfrm>
            <a:off x="8267710" y="6414496"/>
            <a:ext cx="1585586" cy="365125"/>
          </a:xfrm>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58180D4F-732D-46B3-AE76-A9231A8B6AE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963F2F4A-6994-4507-910B-4DEA2343A54C}"/>
              </a:ext>
            </a:extLst>
          </p:cNvPr>
          <p:cNvSpPr>
            <a:spLocks noGrp="1"/>
          </p:cNvSpPr>
          <p:nvPr>
            <p:ph type="sldNum" sz="quarter" idx="12"/>
          </p:nvPr>
        </p:nvSpPr>
        <p:spPr/>
        <p:txBody>
          <a:bodyPr/>
          <a:lstStyle/>
          <a:p>
            <a:fld id="{976196C0-1678-4F16-8090-952AA6F46C10}" type="slidenum">
              <a:rPr lang="de-DE" smtClean="0"/>
              <a:pPr/>
              <a:t>102</a:t>
            </a:fld>
            <a:endParaRPr lang="de-DE" dirty="0"/>
          </a:p>
        </p:txBody>
      </p:sp>
      <p:pic>
        <p:nvPicPr>
          <p:cNvPr id="6" name="Grafik 5">
            <a:extLst>
              <a:ext uri="{FF2B5EF4-FFF2-40B4-BE49-F238E27FC236}">
                <a16:creationId xmlns:a16="http://schemas.microsoft.com/office/drawing/2014/main" id="{F03DB43A-2005-4C93-90BB-5C184F2407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8505" y="910746"/>
            <a:ext cx="5054990" cy="5036508"/>
          </a:xfrm>
          <a:prstGeom prst="rect">
            <a:avLst/>
          </a:prstGeom>
        </p:spPr>
      </p:pic>
      <p:sp>
        <p:nvSpPr>
          <p:cNvPr id="7" name="Titel 1">
            <a:extLst>
              <a:ext uri="{FF2B5EF4-FFF2-40B4-BE49-F238E27FC236}">
                <a16:creationId xmlns:a16="http://schemas.microsoft.com/office/drawing/2014/main" id="{6C846C47-6469-4A31-97DC-2939236F4407}"/>
              </a:ext>
            </a:extLst>
          </p:cNvPr>
          <p:cNvSpPr txBox="1">
            <a:spLocks/>
          </p:cNvSpPr>
          <p:nvPr/>
        </p:nvSpPr>
        <p:spPr>
          <a:xfrm>
            <a:off x="517948" y="437282"/>
            <a:ext cx="8977881"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CO</a:t>
            </a:r>
            <a:r>
              <a:rPr lang="de-DE" baseline="-25000" dirty="0"/>
              <a:t>2</a:t>
            </a:r>
            <a:r>
              <a:rPr lang="de-DE" dirty="0"/>
              <a:t> Handabdruck</a:t>
            </a:r>
          </a:p>
        </p:txBody>
      </p:sp>
      <p:sp>
        <p:nvSpPr>
          <p:cNvPr id="13" name="Inhaltsplatzhalter 5">
            <a:extLst>
              <a:ext uri="{FF2B5EF4-FFF2-40B4-BE49-F238E27FC236}">
                <a16:creationId xmlns:a16="http://schemas.microsoft.com/office/drawing/2014/main" id="{29BD06C8-7223-40AB-8848-F613137E8351}"/>
              </a:ext>
            </a:extLst>
          </p:cNvPr>
          <p:cNvSpPr txBox="1">
            <a:spLocks/>
          </p:cNvSpPr>
          <p:nvPr/>
        </p:nvSpPr>
        <p:spPr>
          <a:xfrm>
            <a:off x="285832" y="2683323"/>
            <a:ext cx="3894600" cy="1491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ü"/>
            </a:pPr>
            <a:r>
              <a:rPr lang="de-DE" dirty="0"/>
              <a:t>privates Verhalten</a:t>
            </a:r>
          </a:p>
          <a:p>
            <a:pPr marL="342900" indent="-342900" algn="l">
              <a:buFont typeface="Wingdings" panose="05000000000000000000" pitchFamily="2" charset="2"/>
              <a:buChar char="ü"/>
            </a:pPr>
            <a:r>
              <a:rPr lang="de-DE" dirty="0"/>
              <a:t>berufliches Engagement</a:t>
            </a:r>
          </a:p>
          <a:p>
            <a:pPr marL="342900" indent="-342900" algn="l">
              <a:buFont typeface="Wingdings" panose="05000000000000000000" pitchFamily="2" charset="2"/>
              <a:buChar char="ü"/>
            </a:pPr>
            <a:r>
              <a:rPr lang="de-DE" dirty="0"/>
              <a:t>politisches Handeln</a:t>
            </a:r>
          </a:p>
          <a:p>
            <a:pPr marL="342900" indent="-342900" algn="l">
              <a:buFont typeface="Wingdings" panose="05000000000000000000" pitchFamily="2" charset="2"/>
              <a:buChar char="ü"/>
            </a:pPr>
            <a:endParaRPr lang="de-DE" dirty="0"/>
          </a:p>
        </p:txBody>
      </p:sp>
      <p:sp>
        <p:nvSpPr>
          <p:cNvPr id="14" name="Inhaltsplatzhalter 5">
            <a:extLst>
              <a:ext uri="{FF2B5EF4-FFF2-40B4-BE49-F238E27FC236}">
                <a16:creationId xmlns:a16="http://schemas.microsoft.com/office/drawing/2014/main" id="{593D843C-9EB8-4AD5-A835-DA40C7EDAE97}"/>
              </a:ext>
            </a:extLst>
          </p:cNvPr>
          <p:cNvSpPr txBox="1">
            <a:spLocks/>
          </p:cNvSpPr>
          <p:nvPr/>
        </p:nvSpPr>
        <p:spPr>
          <a:xfrm>
            <a:off x="8731145" y="1848587"/>
            <a:ext cx="3460855" cy="39817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ü"/>
            </a:pPr>
            <a:r>
              <a:rPr lang="de-DE" dirty="0">
                <a:solidFill>
                  <a:srgbClr val="00B050"/>
                </a:solidFill>
              </a:rPr>
              <a:t>soll wachsen</a:t>
            </a:r>
          </a:p>
          <a:p>
            <a:pPr marL="342900" indent="-342900" algn="l">
              <a:buFont typeface="Wingdings" panose="05000000000000000000" pitchFamily="2" charset="2"/>
              <a:buChar char="ü"/>
            </a:pPr>
            <a:r>
              <a:rPr lang="de-DE" dirty="0">
                <a:solidFill>
                  <a:srgbClr val="00B050"/>
                </a:solidFill>
              </a:rPr>
              <a:t>kann beliebig groß werden</a:t>
            </a:r>
          </a:p>
          <a:p>
            <a:pPr marL="342900" indent="-342900" algn="l">
              <a:buFont typeface="Wingdings" panose="05000000000000000000" pitchFamily="2" charset="2"/>
              <a:buChar char="ü"/>
            </a:pPr>
            <a:r>
              <a:rPr lang="de-DE" dirty="0">
                <a:solidFill>
                  <a:srgbClr val="00B050"/>
                </a:solidFill>
              </a:rPr>
              <a:t>Entfaltet Wirkung vor allem in Gruppen</a:t>
            </a:r>
          </a:p>
          <a:p>
            <a:pPr marL="342900" indent="-342900" algn="l">
              <a:buFont typeface="Wingdings" panose="05000000000000000000" pitchFamily="2" charset="2"/>
              <a:buChar char="ü"/>
            </a:pPr>
            <a:r>
              <a:rPr lang="de-DE" dirty="0">
                <a:solidFill>
                  <a:srgbClr val="00B050"/>
                </a:solidFill>
              </a:rPr>
              <a:t>Optimistische Sichtweise motiviert zum Einsatz</a:t>
            </a:r>
            <a:endParaRPr lang="de-DE" dirty="0"/>
          </a:p>
          <a:p>
            <a:pPr marL="342900" indent="-342900" algn="l">
              <a:buFont typeface="Wingdings" panose="05000000000000000000" pitchFamily="2" charset="2"/>
              <a:buChar char="ü"/>
            </a:pPr>
            <a:r>
              <a:rPr lang="de-DE" dirty="0">
                <a:solidFill>
                  <a:srgbClr val="BE5C19"/>
                </a:solidFill>
              </a:rPr>
              <a:t>kaum messbar</a:t>
            </a:r>
          </a:p>
        </p:txBody>
      </p:sp>
      <p:pic>
        <p:nvPicPr>
          <p:cNvPr id="8" name="Grafik 7" descr="Erhobene Hand mit einfarbiger Füllung">
            <a:extLst>
              <a:ext uri="{FF2B5EF4-FFF2-40B4-BE49-F238E27FC236}">
                <a16:creationId xmlns:a16="http://schemas.microsoft.com/office/drawing/2014/main" id="{AA5E4CF1-EEA3-4DD3-A615-1EF03A3DDE7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73214" y="896393"/>
            <a:ext cx="4850281" cy="4850281"/>
          </a:xfrm>
          <a:prstGeom prst="rect">
            <a:avLst/>
          </a:prstGeom>
          <a:effectLst>
            <a:outerShdw blurRad="50800" dist="38100" dir="8100000" algn="tr" rotWithShape="0">
              <a:prstClr val="black">
                <a:alpha val="40000"/>
              </a:prstClr>
            </a:outerShdw>
          </a:effectLst>
        </p:spPr>
      </p:pic>
      <p:sp>
        <p:nvSpPr>
          <p:cNvPr id="15" name="Textfeld 14">
            <a:extLst>
              <a:ext uri="{FF2B5EF4-FFF2-40B4-BE49-F238E27FC236}">
                <a16:creationId xmlns:a16="http://schemas.microsoft.com/office/drawing/2014/main" id="{B9C3068B-7934-4874-ACBA-E8C34D2FF8C7}"/>
              </a:ext>
            </a:extLst>
          </p:cNvPr>
          <p:cNvSpPr txBox="1"/>
          <p:nvPr/>
        </p:nvSpPr>
        <p:spPr>
          <a:xfrm>
            <a:off x="8409482" y="260941"/>
            <a:ext cx="3460855" cy="1015663"/>
          </a:xfrm>
          <a:prstGeom prst="rect">
            <a:avLst/>
          </a:prstGeom>
          <a:noFill/>
        </p:spPr>
        <p:txBody>
          <a:bodyPr wrap="square">
            <a:spAutoFit/>
          </a:bodyPr>
          <a:lstStyle/>
          <a:p>
            <a:r>
              <a:rPr lang="de-DE" sz="2000" i="1" dirty="0">
                <a:solidFill>
                  <a:schemeClr val="bg2">
                    <a:lumMod val="25000"/>
                  </a:schemeClr>
                </a:solidFill>
              </a:rPr>
              <a:t>„Inspiration statt Frustration, Handeln statt Lähmung“</a:t>
            </a:r>
            <a:br>
              <a:rPr lang="de-DE" sz="2000" i="1" dirty="0">
                <a:solidFill>
                  <a:schemeClr val="bg2">
                    <a:lumMod val="25000"/>
                  </a:schemeClr>
                </a:solidFill>
              </a:rPr>
            </a:br>
            <a:r>
              <a:rPr lang="de-DE" sz="2000" i="1" dirty="0">
                <a:solidFill>
                  <a:schemeClr val="bg2">
                    <a:lumMod val="25000"/>
                  </a:schemeClr>
                </a:solidFill>
              </a:rPr>
              <a:t>klimafakten.de</a:t>
            </a:r>
          </a:p>
        </p:txBody>
      </p:sp>
    </p:spTree>
    <p:extLst>
      <p:ext uri="{BB962C8B-B14F-4D97-AF65-F5344CB8AC3E}">
        <p14:creationId xmlns:p14="http://schemas.microsoft.com/office/powerpoint/2010/main" val="71819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A2C7D31-693F-4B44-BA80-67CF43D2B595}"/>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CCBD540F-62E1-4F57-A106-26941B9F7B8A}"/>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8412E7EE-44A1-43D7-A8B8-FE2E73C7C0F6}"/>
              </a:ext>
            </a:extLst>
          </p:cNvPr>
          <p:cNvSpPr>
            <a:spLocks noGrp="1"/>
          </p:cNvSpPr>
          <p:nvPr>
            <p:ph type="sldNum" sz="quarter" idx="12"/>
          </p:nvPr>
        </p:nvSpPr>
        <p:spPr/>
        <p:txBody>
          <a:bodyPr/>
          <a:lstStyle/>
          <a:p>
            <a:fld id="{976196C0-1678-4F16-8090-952AA6F46C10}" type="slidenum">
              <a:rPr lang="de-DE" smtClean="0"/>
              <a:pPr/>
              <a:t>103</a:t>
            </a:fld>
            <a:endParaRPr lang="de-DE" dirty="0"/>
          </a:p>
        </p:txBody>
      </p:sp>
      <p:pic>
        <p:nvPicPr>
          <p:cNvPr id="6" name="Grafik 5">
            <a:hlinkClick r:id="rId2"/>
            <a:extLst>
              <a:ext uri="{FF2B5EF4-FFF2-40B4-BE49-F238E27FC236}">
                <a16:creationId xmlns:a16="http://schemas.microsoft.com/office/drawing/2014/main" id="{BCC6602E-219B-42E1-A20D-F8D6415F4C32}"/>
              </a:ext>
            </a:extLst>
          </p:cNvPr>
          <p:cNvPicPr>
            <a:picLocks noChangeAspect="1"/>
          </p:cNvPicPr>
          <p:nvPr/>
        </p:nvPicPr>
        <p:blipFill>
          <a:blip r:embed="rId3"/>
          <a:stretch>
            <a:fillRect/>
          </a:stretch>
        </p:blipFill>
        <p:spPr>
          <a:xfrm>
            <a:off x="588977" y="239627"/>
            <a:ext cx="8242788" cy="5740761"/>
          </a:xfrm>
          <a:prstGeom prst="rect">
            <a:avLst/>
          </a:prstGeom>
          <a:ln w="19050">
            <a:solidFill>
              <a:schemeClr val="bg1">
                <a:lumMod val="65000"/>
              </a:schemeClr>
            </a:solidFill>
            <a:extLst>
              <a:ext uri="{C807C97D-BFC1-408E-A445-0C87EB9F89A2}">
                <ask:lineSketchStyleProps xmlns:ask="http://schemas.microsoft.com/office/drawing/2018/sketchyshapes" sd="2116673561">
                  <a:custGeom>
                    <a:avLst/>
                    <a:gdLst>
                      <a:gd name="connsiteX0" fmla="*/ 0 w 8242788"/>
                      <a:gd name="connsiteY0" fmla="*/ 0 h 5740761"/>
                      <a:gd name="connsiteX1" fmla="*/ 439615 w 8242788"/>
                      <a:gd name="connsiteY1" fmla="*/ 0 h 5740761"/>
                      <a:gd name="connsiteX2" fmla="*/ 1044086 w 8242788"/>
                      <a:gd name="connsiteY2" fmla="*/ 0 h 5740761"/>
                      <a:gd name="connsiteX3" fmla="*/ 1483702 w 8242788"/>
                      <a:gd name="connsiteY3" fmla="*/ 0 h 5740761"/>
                      <a:gd name="connsiteX4" fmla="*/ 2170601 w 8242788"/>
                      <a:gd name="connsiteY4" fmla="*/ 0 h 5740761"/>
                      <a:gd name="connsiteX5" fmla="*/ 2775072 w 8242788"/>
                      <a:gd name="connsiteY5" fmla="*/ 0 h 5740761"/>
                      <a:gd name="connsiteX6" fmla="*/ 3626827 w 8242788"/>
                      <a:gd name="connsiteY6" fmla="*/ 0 h 5740761"/>
                      <a:gd name="connsiteX7" fmla="*/ 4148870 w 8242788"/>
                      <a:gd name="connsiteY7" fmla="*/ 0 h 5740761"/>
                      <a:gd name="connsiteX8" fmla="*/ 4835769 w 8242788"/>
                      <a:gd name="connsiteY8" fmla="*/ 0 h 5740761"/>
                      <a:gd name="connsiteX9" fmla="*/ 5357812 w 8242788"/>
                      <a:gd name="connsiteY9" fmla="*/ 0 h 5740761"/>
                      <a:gd name="connsiteX10" fmla="*/ 6044711 w 8242788"/>
                      <a:gd name="connsiteY10" fmla="*/ 0 h 5740761"/>
                      <a:gd name="connsiteX11" fmla="*/ 6896466 w 8242788"/>
                      <a:gd name="connsiteY11" fmla="*/ 0 h 5740761"/>
                      <a:gd name="connsiteX12" fmla="*/ 8242788 w 8242788"/>
                      <a:gd name="connsiteY12" fmla="*/ 0 h 5740761"/>
                      <a:gd name="connsiteX13" fmla="*/ 8242788 w 8242788"/>
                      <a:gd name="connsiteY13" fmla="*/ 695270 h 5740761"/>
                      <a:gd name="connsiteX14" fmla="*/ 8242788 w 8242788"/>
                      <a:gd name="connsiteY14" fmla="*/ 1275725 h 5740761"/>
                      <a:gd name="connsiteX15" fmla="*/ 8242788 w 8242788"/>
                      <a:gd name="connsiteY15" fmla="*/ 1970995 h 5740761"/>
                      <a:gd name="connsiteX16" fmla="*/ 8242788 w 8242788"/>
                      <a:gd name="connsiteY16" fmla="*/ 2608857 h 5740761"/>
                      <a:gd name="connsiteX17" fmla="*/ 8242788 w 8242788"/>
                      <a:gd name="connsiteY17" fmla="*/ 3304127 h 5740761"/>
                      <a:gd name="connsiteX18" fmla="*/ 8242788 w 8242788"/>
                      <a:gd name="connsiteY18" fmla="*/ 3769766 h 5740761"/>
                      <a:gd name="connsiteX19" fmla="*/ 8242788 w 8242788"/>
                      <a:gd name="connsiteY19" fmla="*/ 4350221 h 5740761"/>
                      <a:gd name="connsiteX20" fmla="*/ 8242788 w 8242788"/>
                      <a:gd name="connsiteY20" fmla="*/ 4815861 h 5740761"/>
                      <a:gd name="connsiteX21" fmla="*/ 8242788 w 8242788"/>
                      <a:gd name="connsiteY21" fmla="*/ 5740761 h 5740761"/>
                      <a:gd name="connsiteX22" fmla="*/ 7638317 w 8242788"/>
                      <a:gd name="connsiteY22" fmla="*/ 5740761 h 5740761"/>
                      <a:gd name="connsiteX23" fmla="*/ 7198702 w 8242788"/>
                      <a:gd name="connsiteY23" fmla="*/ 5740761 h 5740761"/>
                      <a:gd name="connsiteX24" fmla="*/ 6429375 w 8242788"/>
                      <a:gd name="connsiteY24" fmla="*/ 5740761 h 5740761"/>
                      <a:gd name="connsiteX25" fmla="*/ 5907331 w 8242788"/>
                      <a:gd name="connsiteY25" fmla="*/ 5740761 h 5740761"/>
                      <a:gd name="connsiteX26" fmla="*/ 5220432 w 8242788"/>
                      <a:gd name="connsiteY26" fmla="*/ 5740761 h 5740761"/>
                      <a:gd name="connsiteX27" fmla="*/ 4615961 w 8242788"/>
                      <a:gd name="connsiteY27" fmla="*/ 5740761 h 5740761"/>
                      <a:gd name="connsiteX28" fmla="*/ 4176346 w 8242788"/>
                      <a:gd name="connsiteY28" fmla="*/ 5740761 h 5740761"/>
                      <a:gd name="connsiteX29" fmla="*/ 3654303 w 8242788"/>
                      <a:gd name="connsiteY29" fmla="*/ 5740761 h 5740761"/>
                      <a:gd name="connsiteX30" fmla="*/ 2802548 w 8242788"/>
                      <a:gd name="connsiteY30" fmla="*/ 5740761 h 5740761"/>
                      <a:gd name="connsiteX31" fmla="*/ 2198077 w 8242788"/>
                      <a:gd name="connsiteY31" fmla="*/ 5740761 h 5740761"/>
                      <a:gd name="connsiteX32" fmla="*/ 1593606 w 8242788"/>
                      <a:gd name="connsiteY32" fmla="*/ 5740761 h 5740761"/>
                      <a:gd name="connsiteX33" fmla="*/ 1153990 w 8242788"/>
                      <a:gd name="connsiteY33" fmla="*/ 5740761 h 5740761"/>
                      <a:gd name="connsiteX34" fmla="*/ 0 w 8242788"/>
                      <a:gd name="connsiteY34" fmla="*/ 5740761 h 5740761"/>
                      <a:gd name="connsiteX35" fmla="*/ 0 w 8242788"/>
                      <a:gd name="connsiteY35" fmla="*/ 5102899 h 5740761"/>
                      <a:gd name="connsiteX36" fmla="*/ 0 w 8242788"/>
                      <a:gd name="connsiteY36" fmla="*/ 4407629 h 5740761"/>
                      <a:gd name="connsiteX37" fmla="*/ 0 w 8242788"/>
                      <a:gd name="connsiteY37" fmla="*/ 3941989 h 5740761"/>
                      <a:gd name="connsiteX38" fmla="*/ 0 w 8242788"/>
                      <a:gd name="connsiteY38" fmla="*/ 3361534 h 5740761"/>
                      <a:gd name="connsiteX39" fmla="*/ 0 w 8242788"/>
                      <a:gd name="connsiteY39" fmla="*/ 2666265 h 5740761"/>
                      <a:gd name="connsiteX40" fmla="*/ 0 w 8242788"/>
                      <a:gd name="connsiteY40" fmla="*/ 2028402 h 5740761"/>
                      <a:gd name="connsiteX41" fmla="*/ 0 w 8242788"/>
                      <a:gd name="connsiteY41" fmla="*/ 1390540 h 5740761"/>
                      <a:gd name="connsiteX42" fmla="*/ 0 w 8242788"/>
                      <a:gd name="connsiteY42" fmla="*/ 810085 h 5740761"/>
                      <a:gd name="connsiteX43" fmla="*/ 0 w 8242788"/>
                      <a:gd name="connsiteY43" fmla="*/ 0 h 574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242788" h="5740761" fill="none" extrusionOk="0">
                        <a:moveTo>
                          <a:pt x="0" y="0"/>
                        </a:moveTo>
                        <a:cubicBezTo>
                          <a:pt x="125193" y="-18234"/>
                          <a:pt x="307438" y="15112"/>
                          <a:pt x="439615" y="0"/>
                        </a:cubicBezTo>
                        <a:cubicBezTo>
                          <a:pt x="571792" y="-15112"/>
                          <a:pt x="748621" y="-18711"/>
                          <a:pt x="1044086" y="0"/>
                        </a:cubicBezTo>
                        <a:cubicBezTo>
                          <a:pt x="1339551" y="18711"/>
                          <a:pt x="1290464" y="5227"/>
                          <a:pt x="1483702" y="0"/>
                        </a:cubicBezTo>
                        <a:cubicBezTo>
                          <a:pt x="1676940" y="-5227"/>
                          <a:pt x="1962369" y="7562"/>
                          <a:pt x="2170601" y="0"/>
                        </a:cubicBezTo>
                        <a:cubicBezTo>
                          <a:pt x="2378833" y="-7562"/>
                          <a:pt x="2646052" y="5567"/>
                          <a:pt x="2775072" y="0"/>
                        </a:cubicBezTo>
                        <a:cubicBezTo>
                          <a:pt x="2904092" y="-5567"/>
                          <a:pt x="3376058" y="18983"/>
                          <a:pt x="3626827" y="0"/>
                        </a:cubicBezTo>
                        <a:cubicBezTo>
                          <a:pt x="3877596" y="-18983"/>
                          <a:pt x="3957984" y="12973"/>
                          <a:pt x="4148870" y="0"/>
                        </a:cubicBezTo>
                        <a:cubicBezTo>
                          <a:pt x="4339756" y="-12973"/>
                          <a:pt x="4686281" y="-13463"/>
                          <a:pt x="4835769" y="0"/>
                        </a:cubicBezTo>
                        <a:cubicBezTo>
                          <a:pt x="4985257" y="13463"/>
                          <a:pt x="5159517" y="-16987"/>
                          <a:pt x="5357812" y="0"/>
                        </a:cubicBezTo>
                        <a:cubicBezTo>
                          <a:pt x="5556107" y="16987"/>
                          <a:pt x="5835990" y="-14630"/>
                          <a:pt x="6044711" y="0"/>
                        </a:cubicBezTo>
                        <a:cubicBezTo>
                          <a:pt x="6253432" y="14630"/>
                          <a:pt x="6488492" y="-11852"/>
                          <a:pt x="6896466" y="0"/>
                        </a:cubicBezTo>
                        <a:cubicBezTo>
                          <a:pt x="7304440" y="11852"/>
                          <a:pt x="7780518" y="-59376"/>
                          <a:pt x="8242788" y="0"/>
                        </a:cubicBezTo>
                        <a:cubicBezTo>
                          <a:pt x="8251784" y="277396"/>
                          <a:pt x="8269299" y="364516"/>
                          <a:pt x="8242788" y="695270"/>
                        </a:cubicBezTo>
                        <a:cubicBezTo>
                          <a:pt x="8216278" y="1026024"/>
                          <a:pt x="8240417" y="1104918"/>
                          <a:pt x="8242788" y="1275725"/>
                        </a:cubicBezTo>
                        <a:cubicBezTo>
                          <a:pt x="8245159" y="1446532"/>
                          <a:pt x="8239287" y="1670539"/>
                          <a:pt x="8242788" y="1970995"/>
                        </a:cubicBezTo>
                        <a:cubicBezTo>
                          <a:pt x="8246290" y="2271451"/>
                          <a:pt x="8242059" y="2397436"/>
                          <a:pt x="8242788" y="2608857"/>
                        </a:cubicBezTo>
                        <a:cubicBezTo>
                          <a:pt x="8243517" y="2820278"/>
                          <a:pt x="8227042" y="3077667"/>
                          <a:pt x="8242788" y="3304127"/>
                        </a:cubicBezTo>
                        <a:cubicBezTo>
                          <a:pt x="8258535" y="3530587"/>
                          <a:pt x="8231001" y="3547149"/>
                          <a:pt x="8242788" y="3769766"/>
                        </a:cubicBezTo>
                        <a:cubicBezTo>
                          <a:pt x="8254575" y="3992383"/>
                          <a:pt x="8238121" y="4182400"/>
                          <a:pt x="8242788" y="4350221"/>
                        </a:cubicBezTo>
                        <a:cubicBezTo>
                          <a:pt x="8247455" y="4518043"/>
                          <a:pt x="8245149" y="4663316"/>
                          <a:pt x="8242788" y="4815861"/>
                        </a:cubicBezTo>
                        <a:cubicBezTo>
                          <a:pt x="8240427" y="4968406"/>
                          <a:pt x="8222410" y="5444952"/>
                          <a:pt x="8242788" y="5740761"/>
                        </a:cubicBezTo>
                        <a:cubicBezTo>
                          <a:pt x="8096134" y="5760684"/>
                          <a:pt x="7795381" y="5744269"/>
                          <a:pt x="7638317" y="5740761"/>
                        </a:cubicBezTo>
                        <a:cubicBezTo>
                          <a:pt x="7481253" y="5737253"/>
                          <a:pt x="7352895" y="5747638"/>
                          <a:pt x="7198702" y="5740761"/>
                        </a:cubicBezTo>
                        <a:cubicBezTo>
                          <a:pt x="7044509" y="5733884"/>
                          <a:pt x="6758819" y="5774488"/>
                          <a:pt x="6429375" y="5740761"/>
                        </a:cubicBezTo>
                        <a:cubicBezTo>
                          <a:pt x="6099931" y="5707034"/>
                          <a:pt x="6029395" y="5725052"/>
                          <a:pt x="5907331" y="5740761"/>
                        </a:cubicBezTo>
                        <a:cubicBezTo>
                          <a:pt x="5785267" y="5756470"/>
                          <a:pt x="5514216" y="5721426"/>
                          <a:pt x="5220432" y="5740761"/>
                        </a:cubicBezTo>
                        <a:cubicBezTo>
                          <a:pt x="4926648" y="5760096"/>
                          <a:pt x="4880677" y="5739535"/>
                          <a:pt x="4615961" y="5740761"/>
                        </a:cubicBezTo>
                        <a:cubicBezTo>
                          <a:pt x="4351245" y="5741987"/>
                          <a:pt x="4349759" y="5723064"/>
                          <a:pt x="4176346" y="5740761"/>
                        </a:cubicBezTo>
                        <a:cubicBezTo>
                          <a:pt x="4002934" y="5758458"/>
                          <a:pt x="3792453" y="5718114"/>
                          <a:pt x="3654303" y="5740761"/>
                        </a:cubicBezTo>
                        <a:cubicBezTo>
                          <a:pt x="3516153" y="5763408"/>
                          <a:pt x="3092635" y="5701074"/>
                          <a:pt x="2802548" y="5740761"/>
                        </a:cubicBezTo>
                        <a:cubicBezTo>
                          <a:pt x="2512462" y="5780448"/>
                          <a:pt x="2453831" y="5738767"/>
                          <a:pt x="2198077" y="5740761"/>
                        </a:cubicBezTo>
                        <a:cubicBezTo>
                          <a:pt x="1942323" y="5742755"/>
                          <a:pt x="1824176" y="5721592"/>
                          <a:pt x="1593606" y="5740761"/>
                        </a:cubicBezTo>
                        <a:cubicBezTo>
                          <a:pt x="1363036" y="5759930"/>
                          <a:pt x="1336057" y="5749157"/>
                          <a:pt x="1153990" y="5740761"/>
                        </a:cubicBezTo>
                        <a:cubicBezTo>
                          <a:pt x="971923" y="5732365"/>
                          <a:pt x="362589" y="5686004"/>
                          <a:pt x="0" y="5740761"/>
                        </a:cubicBezTo>
                        <a:cubicBezTo>
                          <a:pt x="-1133" y="5577922"/>
                          <a:pt x="-10819" y="5364501"/>
                          <a:pt x="0" y="5102899"/>
                        </a:cubicBezTo>
                        <a:cubicBezTo>
                          <a:pt x="10819" y="4841297"/>
                          <a:pt x="6001" y="4661303"/>
                          <a:pt x="0" y="4407629"/>
                        </a:cubicBezTo>
                        <a:cubicBezTo>
                          <a:pt x="-6001" y="4153955"/>
                          <a:pt x="-5211" y="4074267"/>
                          <a:pt x="0" y="3941989"/>
                        </a:cubicBezTo>
                        <a:cubicBezTo>
                          <a:pt x="5211" y="3809711"/>
                          <a:pt x="-28238" y="3556398"/>
                          <a:pt x="0" y="3361534"/>
                        </a:cubicBezTo>
                        <a:cubicBezTo>
                          <a:pt x="28238" y="3166671"/>
                          <a:pt x="1321" y="2910307"/>
                          <a:pt x="0" y="2666265"/>
                        </a:cubicBezTo>
                        <a:cubicBezTo>
                          <a:pt x="-1321" y="2422223"/>
                          <a:pt x="2201" y="2157616"/>
                          <a:pt x="0" y="2028402"/>
                        </a:cubicBezTo>
                        <a:cubicBezTo>
                          <a:pt x="-2201" y="1899188"/>
                          <a:pt x="2157" y="1589638"/>
                          <a:pt x="0" y="1390540"/>
                        </a:cubicBezTo>
                        <a:cubicBezTo>
                          <a:pt x="-2157" y="1191442"/>
                          <a:pt x="-24054" y="1072082"/>
                          <a:pt x="0" y="810085"/>
                        </a:cubicBezTo>
                        <a:cubicBezTo>
                          <a:pt x="24054" y="548088"/>
                          <a:pt x="4448" y="233145"/>
                          <a:pt x="0" y="0"/>
                        </a:cubicBezTo>
                        <a:close/>
                      </a:path>
                      <a:path w="8242788" h="5740761" stroke="0" extrusionOk="0">
                        <a:moveTo>
                          <a:pt x="0" y="0"/>
                        </a:moveTo>
                        <a:cubicBezTo>
                          <a:pt x="143185" y="6895"/>
                          <a:pt x="440689" y="15195"/>
                          <a:pt x="686899" y="0"/>
                        </a:cubicBezTo>
                        <a:cubicBezTo>
                          <a:pt x="933109" y="-15195"/>
                          <a:pt x="926130" y="12597"/>
                          <a:pt x="1126514" y="0"/>
                        </a:cubicBezTo>
                        <a:cubicBezTo>
                          <a:pt x="1326898" y="-12597"/>
                          <a:pt x="1604072" y="-19816"/>
                          <a:pt x="1730985" y="0"/>
                        </a:cubicBezTo>
                        <a:cubicBezTo>
                          <a:pt x="1857898" y="19816"/>
                          <a:pt x="2041536" y="5493"/>
                          <a:pt x="2253029" y="0"/>
                        </a:cubicBezTo>
                        <a:cubicBezTo>
                          <a:pt x="2464522" y="-5493"/>
                          <a:pt x="2487567" y="-8846"/>
                          <a:pt x="2692644" y="0"/>
                        </a:cubicBezTo>
                        <a:cubicBezTo>
                          <a:pt x="2897722" y="8846"/>
                          <a:pt x="3140133" y="8184"/>
                          <a:pt x="3461971" y="0"/>
                        </a:cubicBezTo>
                        <a:cubicBezTo>
                          <a:pt x="3783809" y="-8184"/>
                          <a:pt x="3889453" y="-24436"/>
                          <a:pt x="4066442" y="0"/>
                        </a:cubicBezTo>
                        <a:cubicBezTo>
                          <a:pt x="4243431" y="24436"/>
                          <a:pt x="4304625" y="-3757"/>
                          <a:pt x="4506057" y="0"/>
                        </a:cubicBezTo>
                        <a:cubicBezTo>
                          <a:pt x="4707489" y="3757"/>
                          <a:pt x="4903597" y="-10558"/>
                          <a:pt x="5028101" y="0"/>
                        </a:cubicBezTo>
                        <a:cubicBezTo>
                          <a:pt x="5152605" y="10558"/>
                          <a:pt x="5606606" y="23417"/>
                          <a:pt x="5879855" y="0"/>
                        </a:cubicBezTo>
                        <a:cubicBezTo>
                          <a:pt x="6153104" y="-23417"/>
                          <a:pt x="6217528" y="-13600"/>
                          <a:pt x="6319471" y="0"/>
                        </a:cubicBezTo>
                        <a:cubicBezTo>
                          <a:pt x="6421414" y="13600"/>
                          <a:pt x="6705871" y="-2847"/>
                          <a:pt x="6923942" y="0"/>
                        </a:cubicBezTo>
                        <a:cubicBezTo>
                          <a:pt x="7142013" y="2847"/>
                          <a:pt x="7220541" y="14494"/>
                          <a:pt x="7445985" y="0"/>
                        </a:cubicBezTo>
                        <a:cubicBezTo>
                          <a:pt x="7671429" y="-14494"/>
                          <a:pt x="8066978" y="-36111"/>
                          <a:pt x="8242788" y="0"/>
                        </a:cubicBezTo>
                        <a:cubicBezTo>
                          <a:pt x="8236580" y="272952"/>
                          <a:pt x="8224869" y="295325"/>
                          <a:pt x="8242788" y="580455"/>
                        </a:cubicBezTo>
                        <a:cubicBezTo>
                          <a:pt x="8260707" y="865586"/>
                          <a:pt x="8262286" y="1008831"/>
                          <a:pt x="8242788" y="1160909"/>
                        </a:cubicBezTo>
                        <a:cubicBezTo>
                          <a:pt x="8223290" y="1312987"/>
                          <a:pt x="8230339" y="1582348"/>
                          <a:pt x="8242788" y="1741364"/>
                        </a:cubicBezTo>
                        <a:cubicBezTo>
                          <a:pt x="8255237" y="1900380"/>
                          <a:pt x="8259335" y="2173453"/>
                          <a:pt x="8242788" y="2321819"/>
                        </a:cubicBezTo>
                        <a:cubicBezTo>
                          <a:pt x="8226241" y="2470185"/>
                          <a:pt x="8223748" y="2723830"/>
                          <a:pt x="8242788" y="2902274"/>
                        </a:cubicBezTo>
                        <a:cubicBezTo>
                          <a:pt x="8261828" y="3080718"/>
                          <a:pt x="8268857" y="3262681"/>
                          <a:pt x="8242788" y="3540136"/>
                        </a:cubicBezTo>
                        <a:cubicBezTo>
                          <a:pt x="8216719" y="3817591"/>
                          <a:pt x="8224529" y="4024940"/>
                          <a:pt x="8242788" y="4177998"/>
                        </a:cubicBezTo>
                        <a:cubicBezTo>
                          <a:pt x="8261047" y="4331056"/>
                          <a:pt x="8210711" y="4733766"/>
                          <a:pt x="8242788" y="4930676"/>
                        </a:cubicBezTo>
                        <a:cubicBezTo>
                          <a:pt x="8274865" y="5127586"/>
                          <a:pt x="8219754" y="5357127"/>
                          <a:pt x="8242788" y="5740761"/>
                        </a:cubicBezTo>
                        <a:cubicBezTo>
                          <a:pt x="7864822" y="5774467"/>
                          <a:pt x="7797656" y="5730684"/>
                          <a:pt x="7473461" y="5740761"/>
                        </a:cubicBezTo>
                        <a:cubicBezTo>
                          <a:pt x="7149266" y="5750838"/>
                          <a:pt x="7126553" y="5727654"/>
                          <a:pt x="6868990" y="5740761"/>
                        </a:cubicBezTo>
                        <a:cubicBezTo>
                          <a:pt x="6611427" y="5753868"/>
                          <a:pt x="6495843" y="5721705"/>
                          <a:pt x="6182091" y="5740761"/>
                        </a:cubicBezTo>
                        <a:cubicBezTo>
                          <a:pt x="5868339" y="5759817"/>
                          <a:pt x="5601157" y="5736381"/>
                          <a:pt x="5330336" y="5740761"/>
                        </a:cubicBezTo>
                        <a:cubicBezTo>
                          <a:pt x="5059516" y="5745141"/>
                          <a:pt x="4946965" y="5726938"/>
                          <a:pt x="4808293" y="5740761"/>
                        </a:cubicBezTo>
                        <a:cubicBezTo>
                          <a:pt x="4669621" y="5754584"/>
                          <a:pt x="4414518" y="5751141"/>
                          <a:pt x="4286250" y="5740761"/>
                        </a:cubicBezTo>
                        <a:cubicBezTo>
                          <a:pt x="4157982" y="5730381"/>
                          <a:pt x="3862942" y="5766380"/>
                          <a:pt x="3516923" y="5740761"/>
                        </a:cubicBezTo>
                        <a:cubicBezTo>
                          <a:pt x="3170904" y="5715142"/>
                          <a:pt x="3124100" y="5754863"/>
                          <a:pt x="2994880" y="5740761"/>
                        </a:cubicBezTo>
                        <a:cubicBezTo>
                          <a:pt x="2865660" y="5726659"/>
                          <a:pt x="2623270" y="5731975"/>
                          <a:pt x="2472836" y="5740761"/>
                        </a:cubicBezTo>
                        <a:cubicBezTo>
                          <a:pt x="2322402" y="5749547"/>
                          <a:pt x="1834402" y="5769020"/>
                          <a:pt x="1621082" y="5740761"/>
                        </a:cubicBezTo>
                        <a:cubicBezTo>
                          <a:pt x="1407762" y="5712502"/>
                          <a:pt x="1089685" y="5698733"/>
                          <a:pt x="769327" y="5740761"/>
                        </a:cubicBezTo>
                        <a:cubicBezTo>
                          <a:pt x="448969" y="5782789"/>
                          <a:pt x="341992" y="5743391"/>
                          <a:pt x="0" y="5740761"/>
                        </a:cubicBezTo>
                        <a:cubicBezTo>
                          <a:pt x="-20309" y="5502364"/>
                          <a:pt x="24203" y="5327678"/>
                          <a:pt x="0" y="5160306"/>
                        </a:cubicBezTo>
                        <a:cubicBezTo>
                          <a:pt x="-24203" y="4992935"/>
                          <a:pt x="-6796" y="4868482"/>
                          <a:pt x="0" y="4694667"/>
                        </a:cubicBezTo>
                        <a:cubicBezTo>
                          <a:pt x="6796" y="4520852"/>
                          <a:pt x="28097" y="4269146"/>
                          <a:pt x="0" y="4056804"/>
                        </a:cubicBezTo>
                        <a:cubicBezTo>
                          <a:pt x="-28097" y="3844462"/>
                          <a:pt x="-18079" y="3567914"/>
                          <a:pt x="0" y="3304127"/>
                        </a:cubicBezTo>
                        <a:cubicBezTo>
                          <a:pt x="18079" y="3040340"/>
                          <a:pt x="-23517" y="2889449"/>
                          <a:pt x="0" y="2781080"/>
                        </a:cubicBezTo>
                        <a:cubicBezTo>
                          <a:pt x="23517" y="2672711"/>
                          <a:pt x="15636" y="2395777"/>
                          <a:pt x="0" y="2258033"/>
                        </a:cubicBezTo>
                        <a:cubicBezTo>
                          <a:pt x="-15636" y="2120289"/>
                          <a:pt x="-8284" y="1830681"/>
                          <a:pt x="0" y="1562763"/>
                        </a:cubicBezTo>
                        <a:cubicBezTo>
                          <a:pt x="8284" y="1294845"/>
                          <a:pt x="20785" y="1075328"/>
                          <a:pt x="0" y="924900"/>
                        </a:cubicBezTo>
                        <a:cubicBezTo>
                          <a:pt x="-20785" y="774472"/>
                          <a:pt x="6152" y="354931"/>
                          <a:pt x="0" y="0"/>
                        </a:cubicBezTo>
                        <a:close/>
                      </a:path>
                    </a:pathLst>
                  </a:custGeom>
                  <ask:type>
                    <ask:lineSketchNone/>
                  </ask:type>
                </ask:lineSketchStyleProps>
              </a:ext>
            </a:extLst>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512358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BB49E0C-0DC6-4780-A081-9B9B0E9E0F5A}"/>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14CAB6BB-8E6A-4439-8D6D-EE5D2CD71DA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913661F8-D8E2-42B7-B142-AEB3E790BF5F}"/>
              </a:ext>
            </a:extLst>
          </p:cNvPr>
          <p:cNvSpPr>
            <a:spLocks noGrp="1"/>
          </p:cNvSpPr>
          <p:nvPr>
            <p:ph type="sldNum" sz="quarter" idx="12"/>
          </p:nvPr>
        </p:nvSpPr>
        <p:spPr/>
        <p:txBody>
          <a:bodyPr/>
          <a:lstStyle/>
          <a:p>
            <a:fld id="{976196C0-1678-4F16-8090-952AA6F46C10}" type="slidenum">
              <a:rPr lang="de-DE" smtClean="0"/>
              <a:pPr/>
              <a:t>104</a:t>
            </a:fld>
            <a:endParaRPr lang="de-DE" dirty="0"/>
          </a:p>
        </p:txBody>
      </p:sp>
      <p:sp>
        <p:nvSpPr>
          <p:cNvPr id="5" name="Pfeil: nach oben und unten 4">
            <a:extLst>
              <a:ext uri="{FF2B5EF4-FFF2-40B4-BE49-F238E27FC236}">
                <a16:creationId xmlns:a16="http://schemas.microsoft.com/office/drawing/2014/main" id="{EDB24503-A64E-4513-BBAD-B12D31CB9B7C}"/>
              </a:ext>
            </a:extLst>
          </p:cNvPr>
          <p:cNvSpPr/>
          <p:nvPr/>
        </p:nvSpPr>
        <p:spPr>
          <a:xfrm>
            <a:off x="6601224" y="1425787"/>
            <a:ext cx="253283" cy="4550037"/>
          </a:xfrm>
          <a:prstGeom prst="upDownArrow">
            <a:avLst/>
          </a:prstGeom>
          <a:solidFill>
            <a:srgbClr val="F38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oben und unten 5">
            <a:extLst>
              <a:ext uri="{FF2B5EF4-FFF2-40B4-BE49-F238E27FC236}">
                <a16:creationId xmlns:a16="http://schemas.microsoft.com/office/drawing/2014/main" id="{FBF08045-6E1F-4EC0-9589-7D226A246B82}"/>
              </a:ext>
            </a:extLst>
          </p:cNvPr>
          <p:cNvSpPr/>
          <p:nvPr/>
        </p:nvSpPr>
        <p:spPr>
          <a:xfrm rot="16200000">
            <a:off x="6589355" y="927689"/>
            <a:ext cx="296732" cy="5528869"/>
          </a:xfrm>
          <a:prstGeom prst="upDownArrow">
            <a:avLst/>
          </a:prstGeom>
          <a:solidFill>
            <a:srgbClr val="F38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69149D51-D21D-4727-BAF4-2A3C395A0523}"/>
              </a:ext>
            </a:extLst>
          </p:cNvPr>
          <p:cNvSpPr txBox="1"/>
          <p:nvPr/>
        </p:nvSpPr>
        <p:spPr>
          <a:xfrm>
            <a:off x="6926484" y="1210508"/>
            <a:ext cx="1589649" cy="646331"/>
          </a:xfrm>
          <a:prstGeom prst="rect">
            <a:avLst/>
          </a:prstGeom>
          <a:noFill/>
        </p:spPr>
        <p:txBody>
          <a:bodyPr wrap="square" rtlCol="0">
            <a:spAutoFit/>
          </a:bodyPr>
          <a:lstStyle/>
          <a:p>
            <a:r>
              <a:rPr lang="de-DE" dirty="0"/>
              <a:t>Fußabdruck</a:t>
            </a:r>
          </a:p>
          <a:p>
            <a:r>
              <a:rPr lang="de-DE" dirty="0"/>
              <a:t>verringern</a:t>
            </a:r>
          </a:p>
        </p:txBody>
      </p:sp>
      <p:sp>
        <p:nvSpPr>
          <p:cNvPr id="8" name="Textfeld 7">
            <a:extLst>
              <a:ext uri="{FF2B5EF4-FFF2-40B4-BE49-F238E27FC236}">
                <a16:creationId xmlns:a16="http://schemas.microsoft.com/office/drawing/2014/main" id="{A3DD41B7-9ADB-42B1-A482-72434ACDC465}"/>
              </a:ext>
            </a:extLst>
          </p:cNvPr>
          <p:cNvSpPr txBox="1"/>
          <p:nvPr/>
        </p:nvSpPr>
        <p:spPr>
          <a:xfrm>
            <a:off x="6926856" y="5329493"/>
            <a:ext cx="1723293" cy="646331"/>
          </a:xfrm>
          <a:prstGeom prst="rect">
            <a:avLst/>
          </a:prstGeom>
          <a:noFill/>
        </p:spPr>
        <p:txBody>
          <a:bodyPr wrap="square" rtlCol="0">
            <a:spAutoFit/>
          </a:bodyPr>
          <a:lstStyle/>
          <a:p>
            <a:r>
              <a:rPr lang="de-DE" dirty="0"/>
              <a:t>Handabdruck</a:t>
            </a:r>
          </a:p>
          <a:p>
            <a:r>
              <a:rPr lang="de-DE" dirty="0"/>
              <a:t>vergrößern</a:t>
            </a:r>
          </a:p>
        </p:txBody>
      </p:sp>
      <p:sp>
        <p:nvSpPr>
          <p:cNvPr id="9" name="Textfeld 8">
            <a:extLst>
              <a:ext uri="{FF2B5EF4-FFF2-40B4-BE49-F238E27FC236}">
                <a16:creationId xmlns:a16="http://schemas.microsoft.com/office/drawing/2014/main" id="{0DC14422-7FA7-4E26-B4FF-9EB980A3A3B4}"/>
              </a:ext>
            </a:extLst>
          </p:cNvPr>
          <p:cNvSpPr txBox="1"/>
          <p:nvPr/>
        </p:nvSpPr>
        <p:spPr>
          <a:xfrm>
            <a:off x="2471956" y="3138887"/>
            <a:ext cx="1924923" cy="646331"/>
          </a:xfrm>
          <a:prstGeom prst="rect">
            <a:avLst/>
          </a:prstGeom>
          <a:noFill/>
        </p:spPr>
        <p:txBody>
          <a:bodyPr wrap="square" rtlCol="0">
            <a:spAutoFit/>
          </a:bodyPr>
          <a:lstStyle/>
          <a:p>
            <a:r>
              <a:rPr lang="de-DE" dirty="0"/>
              <a:t>in den Unterricht integrierbar</a:t>
            </a:r>
          </a:p>
        </p:txBody>
      </p:sp>
      <p:sp>
        <p:nvSpPr>
          <p:cNvPr id="10" name="Textfeld 9">
            <a:extLst>
              <a:ext uri="{FF2B5EF4-FFF2-40B4-BE49-F238E27FC236}">
                <a16:creationId xmlns:a16="http://schemas.microsoft.com/office/drawing/2014/main" id="{0B52A8D8-F892-47DF-8FD8-D649896B3262}"/>
              </a:ext>
            </a:extLst>
          </p:cNvPr>
          <p:cNvSpPr txBox="1"/>
          <p:nvPr/>
        </p:nvSpPr>
        <p:spPr>
          <a:xfrm>
            <a:off x="9609386" y="3323553"/>
            <a:ext cx="2097115" cy="646331"/>
          </a:xfrm>
          <a:prstGeom prst="rect">
            <a:avLst/>
          </a:prstGeom>
          <a:noFill/>
        </p:spPr>
        <p:txBody>
          <a:bodyPr wrap="square" rtlCol="0">
            <a:spAutoFit/>
          </a:bodyPr>
          <a:lstStyle/>
          <a:p>
            <a:r>
              <a:rPr lang="de-DE" dirty="0"/>
              <a:t>Besondere Projekte / Aktionen</a:t>
            </a:r>
          </a:p>
        </p:txBody>
      </p:sp>
      <p:sp>
        <p:nvSpPr>
          <p:cNvPr id="13" name="Textfeld 12">
            <a:extLst>
              <a:ext uri="{FF2B5EF4-FFF2-40B4-BE49-F238E27FC236}">
                <a16:creationId xmlns:a16="http://schemas.microsoft.com/office/drawing/2014/main" id="{EB73A540-1BF3-43AB-9576-BA4FB7883759}"/>
              </a:ext>
            </a:extLst>
          </p:cNvPr>
          <p:cNvSpPr txBox="1"/>
          <p:nvPr/>
        </p:nvSpPr>
        <p:spPr>
          <a:xfrm>
            <a:off x="4181581" y="4471782"/>
            <a:ext cx="1723293" cy="923330"/>
          </a:xfrm>
          <a:custGeom>
            <a:avLst/>
            <a:gdLst>
              <a:gd name="connsiteX0" fmla="*/ 0 w 1723293"/>
              <a:gd name="connsiteY0" fmla="*/ 0 h 923330"/>
              <a:gd name="connsiteX1" fmla="*/ 591664 w 1723293"/>
              <a:gd name="connsiteY1" fmla="*/ 0 h 923330"/>
              <a:gd name="connsiteX2" fmla="*/ 1183328 w 1723293"/>
              <a:gd name="connsiteY2" fmla="*/ 0 h 923330"/>
              <a:gd name="connsiteX3" fmla="*/ 1723293 w 1723293"/>
              <a:gd name="connsiteY3" fmla="*/ 0 h 923330"/>
              <a:gd name="connsiteX4" fmla="*/ 1723293 w 1723293"/>
              <a:gd name="connsiteY4" fmla="*/ 443198 h 923330"/>
              <a:gd name="connsiteX5" fmla="*/ 1723293 w 1723293"/>
              <a:gd name="connsiteY5" fmla="*/ 923330 h 923330"/>
              <a:gd name="connsiteX6" fmla="*/ 1114396 w 1723293"/>
              <a:gd name="connsiteY6" fmla="*/ 923330 h 923330"/>
              <a:gd name="connsiteX7" fmla="*/ 557198 w 1723293"/>
              <a:gd name="connsiteY7" fmla="*/ 923330 h 923330"/>
              <a:gd name="connsiteX8" fmla="*/ 0 w 1723293"/>
              <a:gd name="connsiteY8" fmla="*/ 923330 h 923330"/>
              <a:gd name="connsiteX9" fmla="*/ 0 w 1723293"/>
              <a:gd name="connsiteY9" fmla="*/ 452432 h 923330"/>
              <a:gd name="connsiteX10" fmla="*/ 0 w 1723293"/>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3293" h="923330" fill="none" extrusionOk="0">
                <a:moveTo>
                  <a:pt x="0" y="0"/>
                </a:moveTo>
                <a:cubicBezTo>
                  <a:pt x="238069" y="1964"/>
                  <a:pt x="408440" y="-8418"/>
                  <a:pt x="591664" y="0"/>
                </a:cubicBezTo>
                <a:cubicBezTo>
                  <a:pt x="774888" y="8418"/>
                  <a:pt x="913908" y="-4763"/>
                  <a:pt x="1183328" y="0"/>
                </a:cubicBezTo>
                <a:cubicBezTo>
                  <a:pt x="1452748" y="4763"/>
                  <a:pt x="1575335" y="-20550"/>
                  <a:pt x="1723293" y="0"/>
                </a:cubicBezTo>
                <a:cubicBezTo>
                  <a:pt x="1730051" y="154157"/>
                  <a:pt x="1709749" y="253209"/>
                  <a:pt x="1723293" y="443198"/>
                </a:cubicBezTo>
                <a:cubicBezTo>
                  <a:pt x="1736837" y="633187"/>
                  <a:pt x="1741238" y="780348"/>
                  <a:pt x="1723293" y="923330"/>
                </a:cubicBezTo>
                <a:cubicBezTo>
                  <a:pt x="1600532" y="905684"/>
                  <a:pt x="1238936" y="917017"/>
                  <a:pt x="1114396" y="923330"/>
                </a:cubicBezTo>
                <a:cubicBezTo>
                  <a:pt x="989856" y="929643"/>
                  <a:pt x="782824" y="925015"/>
                  <a:pt x="557198" y="923330"/>
                </a:cubicBezTo>
                <a:cubicBezTo>
                  <a:pt x="331572" y="921645"/>
                  <a:pt x="179458" y="932625"/>
                  <a:pt x="0" y="923330"/>
                </a:cubicBezTo>
                <a:cubicBezTo>
                  <a:pt x="-8535" y="708587"/>
                  <a:pt x="8910" y="678507"/>
                  <a:pt x="0" y="452432"/>
                </a:cubicBezTo>
                <a:cubicBezTo>
                  <a:pt x="-8910" y="226357"/>
                  <a:pt x="6865" y="103576"/>
                  <a:pt x="0" y="0"/>
                </a:cubicBezTo>
                <a:close/>
              </a:path>
              <a:path w="1723293" h="923330" stroke="0" extrusionOk="0">
                <a:moveTo>
                  <a:pt x="0" y="0"/>
                </a:moveTo>
                <a:cubicBezTo>
                  <a:pt x="203262" y="-18664"/>
                  <a:pt x="333753" y="-8231"/>
                  <a:pt x="591664" y="0"/>
                </a:cubicBezTo>
                <a:cubicBezTo>
                  <a:pt x="849575" y="8231"/>
                  <a:pt x="921682" y="-25012"/>
                  <a:pt x="1131629" y="0"/>
                </a:cubicBezTo>
                <a:cubicBezTo>
                  <a:pt x="1341576" y="25012"/>
                  <a:pt x="1575705" y="-21182"/>
                  <a:pt x="1723293" y="0"/>
                </a:cubicBezTo>
                <a:cubicBezTo>
                  <a:pt x="1709601" y="209688"/>
                  <a:pt x="1726411" y="351758"/>
                  <a:pt x="1723293" y="443198"/>
                </a:cubicBezTo>
                <a:cubicBezTo>
                  <a:pt x="1720175" y="534638"/>
                  <a:pt x="1739057" y="694945"/>
                  <a:pt x="1723293" y="923330"/>
                </a:cubicBezTo>
                <a:cubicBezTo>
                  <a:pt x="1482921" y="934011"/>
                  <a:pt x="1326501" y="931881"/>
                  <a:pt x="1183328" y="923330"/>
                </a:cubicBezTo>
                <a:cubicBezTo>
                  <a:pt x="1040155" y="914779"/>
                  <a:pt x="818048" y="907158"/>
                  <a:pt x="574431" y="923330"/>
                </a:cubicBezTo>
                <a:cubicBezTo>
                  <a:pt x="330814" y="939502"/>
                  <a:pt x="234816" y="933178"/>
                  <a:pt x="0" y="923330"/>
                </a:cubicBezTo>
                <a:cubicBezTo>
                  <a:pt x="-20165" y="830149"/>
                  <a:pt x="4699" y="605677"/>
                  <a:pt x="0" y="461665"/>
                </a:cubicBezTo>
                <a:cubicBezTo>
                  <a:pt x="-4699" y="317654"/>
                  <a:pt x="-20474" y="216619"/>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Brief an Abgeordneten verschicken</a:t>
            </a:r>
          </a:p>
        </p:txBody>
      </p:sp>
      <p:sp>
        <p:nvSpPr>
          <p:cNvPr id="17" name="Textfeld 16">
            <a:extLst>
              <a:ext uri="{FF2B5EF4-FFF2-40B4-BE49-F238E27FC236}">
                <a16:creationId xmlns:a16="http://schemas.microsoft.com/office/drawing/2014/main" id="{6646A5FB-3145-4B49-BDA0-428C0C19B687}"/>
              </a:ext>
            </a:extLst>
          </p:cNvPr>
          <p:cNvSpPr txBox="1"/>
          <p:nvPr/>
        </p:nvSpPr>
        <p:spPr>
          <a:xfrm>
            <a:off x="4569297" y="2361116"/>
            <a:ext cx="1620404" cy="646331"/>
          </a:xfrm>
          <a:custGeom>
            <a:avLst/>
            <a:gdLst>
              <a:gd name="connsiteX0" fmla="*/ 0 w 1620404"/>
              <a:gd name="connsiteY0" fmla="*/ 0 h 646331"/>
              <a:gd name="connsiteX1" fmla="*/ 540135 w 1620404"/>
              <a:gd name="connsiteY1" fmla="*/ 0 h 646331"/>
              <a:gd name="connsiteX2" fmla="*/ 1047861 w 1620404"/>
              <a:gd name="connsiteY2" fmla="*/ 0 h 646331"/>
              <a:gd name="connsiteX3" fmla="*/ 1620404 w 1620404"/>
              <a:gd name="connsiteY3" fmla="*/ 0 h 646331"/>
              <a:gd name="connsiteX4" fmla="*/ 1620404 w 1620404"/>
              <a:gd name="connsiteY4" fmla="*/ 646331 h 646331"/>
              <a:gd name="connsiteX5" fmla="*/ 1080269 w 1620404"/>
              <a:gd name="connsiteY5" fmla="*/ 646331 h 646331"/>
              <a:gd name="connsiteX6" fmla="*/ 572543 w 1620404"/>
              <a:gd name="connsiteY6" fmla="*/ 646331 h 646331"/>
              <a:gd name="connsiteX7" fmla="*/ 0 w 1620404"/>
              <a:gd name="connsiteY7" fmla="*/ 646331 h 646331"/>
              <a:gd name="connsiteX8" fmla="*/ 0 w 1620404"/>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0404" h="646331" fill="none" extrusionOk="0">
                <a:moveTo>
                  <a:pt x="0" y="0"/>
                </a:moveTo>
                <a:cubicBezTo>
                  <a:pt x="224564" y="-9966"/>
                  <a:pt x="308926" y="-2628"/>
                  <a:pt x="540135" y="0"/>
                </a:cubicBezTo>
                <a:cubicBezTo>
                  <a:pt x="771345" y="2628"/>
                  <a:pt x="806489" y="7813"/>
                  <a:pt x="1047861" y="0"/>
                </a:cubicBezTo>
                <a:cubicBezTo>
                  <a:pt x="1289233" y="-7813"/>
                  <a:pt x="1364170" y="28424"/>
                  <a:pt x="1620404" y="0"/>
                </a:cubicBezTo>
                <a:cubicBezTo>
                  <a:pt x="1650831" y="153720"/>
                  <a:pt x="1606166" y="421415"/>
                  <a:pt x="1620404" y="646331"/>
                </a:cubicBezTo>
                <a:cubicBezTo>
                  <a:pt x="1447836" y="646196"/>
                  <a:pt x="1251174" y="673123"/>
                  <a:pt x="1080269" y="646331"/>
                </a:cubicBezTo>
                <a:cubicBezTo>
                  <a:pt x="909365" y="619539"/>
                  <a:pt x="797245" y="651898"/>
                  <a:pt x="572543" y="646331"/>
                </a:cubicBezTo>
                <a:cubicBezTo>
                  <a:pt x="347841" y="640764"/>
                  <a:pt x="141472" y="636259"/>
                  <a:pt x="0" y="646331"/>
                </a:cubicBezTo>
                <a:cubicBezTo>
                  <a:pt x="-7798" y="490331"/>
                  <a:pt x="11425" y="179363"/>
                  <a:pt x="0" y="0"/>
                </a:cubicBezTo>
                <a:close/>
              </a:path>
              <a:path w="1620404" h="646331" stroke="0" extrusionOk="0">
                <a:moveTo>
                  <a:pt x="0" y="0"/>
                </a:moveTo>
                <a:cubicBezTo>
                  <a:pt x="117841" y="-1818"/>
                  <a:pt x="436288" y="-20735"/>
                  <a:pt x="556339" y="0"/>
                </a:cubicBezTo>
                <a:cubicBezTo>
                  <a:pt x="676390" y="20735"/>
                  <a:pt x="834693" y="-9944"/>
                  <a:pt x="1064065" y="0"/>
                </a:cubicBezTo>
                <a:cubicBezTo>
                  <a:pt x="1293437" y="9944"/>
                  <a:pt x="1364270" y="-19802"/>
                  <a:pt x="1620404" y="0"/>
                </a:cubicBezTo>
                <a:cubicBezTo>
                  <a:pt x="1627534" y="313227"/>
                  <a:pt x="1593560" y="514686"/>
                  <a:pt x="1620404" y="646331"/>
                </a:cubicBezTo>
                <a:cubicBezTo>
                  <a:pt x="1458669" y="650476"/>
                  <a:pt x="1277399" y="653800"/>
                  <a:pt x="1128881" y="646331"/>
                </a:cubicBezTo>
                <a:cubicBezTo>
                  <a:pt x="980363" y="638862"/>
                  <a:pt x="742361" y="668669"/>
                  <a:pt x="604951" y="646331"/>
                </a:cubicBezTo>
                <a:cubicBezTo>
                  <a:pt x="467541" y="623994"/>
                  <a:pt x="161740" y="628741"/>
                  <a:pt x="0" y="646331"/>
                </a:cubicBezTo>
                <a:cubicBezTo>
                  <a:pt x="-4949" y="506393"/>
                  <a:pt x="-12203" y="31165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err="1"/>
              <a:t>Radlkilometer</a:t>
            </a:r>
            <a:r>
              <a:rPr lang="de-DE" dirty="0"/>
              <a:t> sammeln</a:t>
            </a:r>
          </a:p>
        </p:txBody>
      </p:sp>
      <p:sp>
        <p:nvSpPr>
          <p:cNvPr id="18" name="Textfeld 17">
            <a:extLst>
              <a:ext uri="{FF2B5EF4-FFF2-40B4-BE49-F238E27FC236}">
                <a16:creationId xmlns:a16="http://schemas.microsoft.com/office/drawing/2014/main" id="{17D2853A-0B32-4430-A446-3CA3602D2CBB}"/>
              </a:ext>
            </a:extLst>
          </p:cNvPr>
          <p:cNvSpPr txBox="1"/>
          <p:nvPr/>
        </p:nvSpPr>
        <p:spPr>
          <a:xfrm>
            <a:off x="382492" y="1198532"/>
            <a:ext cx="3427998" cy="923330"/>
          </a:xfrm>
          <a:prstGeom prst="rect">
            <a:avLst/>
          </a:prstGeom>
          <a:noFill/>
        </p:spPr>
        <p:txBody>
          <a:bodyPr wrap="square" rtlCol="0">
            <a:spAutoFit/>
          </a:bodyPr>
          <a:lstStyle/>
          <a:p>
            <a:r>
              <a:rPr lang="de-DE" i="1" dirty="0"/>
              <a:t>Handlungen, die ich als Lehrkraft  durchführen / anstoßen / anregen kann...</a:t>
            </a:r>
          </a:p>
        </p:txBody>
      </p:sp>
      <p:sp>
        <p:nvSpPr>
          <p:cNvPr id="19" name="Textfeld 18">
            <a:extLst>
              <a:ext uri="{FF2B5EF4-FFF2-40B4-BE49-F238E27FC236}">
                <a16:creationId xmlns:a16="http://schemas.microsoft.com/office/drawing/2014/main" id="{0A3CD68F-5395-47E0-9DDE-8E8F216E420B}"/>
              </a:ext>
            </a:extLst>
          </p:cNvPr>
          <p:cNvSpPr txBox="1"/>
          <p:nvPr/>
        </p:nvSpPr>
        <p:spPr>
          <a:xfrm>
            <a:off x="7444359" y="4229518"/>
            <a:ext cx="1667021" cy="646331"/>
          </a:xfrm>
          <a:custGeom>
            <a:avLst/>
            <a:gdLst>
              <a:gd name="connsiteX0" fmla="*/ 0 w 1667021"/>
              <a:gd name="connsiteY0" fmla="*/ 0 h 646331"/>
              <a:gd name="connsiteX1" fmla="*/ 555674 w 1667021"/>
              <a:gd name="connsiteY1" fmla="*/ 0 h 646331"/>
              <a:gd name="connsiteX2" fmla="*/ 1078007 w 1667021"/>
              <a:gd name="connsiteY2" fmla="*/ 0 h 646331"/>
              <a:gd name="connsiteX3" fmla="*/ 1667021 w 1667021"/>
              <a:gd name="connsiteY3" fmla="*/ 0 h 646331"/>
              <a:gd name="connsiteX4" fmla="*/ 1667021 w 1667021"/>
              <a:gd name="connsiteY4" fmla="*/ 646331 h 646331"/>
              <a:gd name="connsiteX5" fmla="*/ 1111347 w 1667021"/>
              <a:gd name="connsiteY5" fmla="*/ 646331 h 646331"/>
              <a:gd name="connsiteX6" fmla="*/ 589014 w 1667021"/>
              <a:gd name="connsiteY6" fmla="*/ 646331 h 646331"/>
              <a:gd name="connsiteX7" fmla="*/ 0 w 1667021"/>
              <a:gd name="connsiteY7" fmla="*/ 646331 h 646331"/>
              <a:gd name="connsiteX8" fmla="*/ 0 w 1667021"/>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021" h="646331" fill="none" extrusionOk="0">
                <a:moveTo>
                  <a:pt x="0" y="0"/>
                </a:moveTo>
                <a:cubicBezTo>
                  <a:pt x="264272" y="21504"/>
                  <a:pt x="362400" y="-25509"/>
                  <a:pt x="555674" y="0"/>
                </a:cubicBezTo>
                <a:cubicBezTo>
                  <a:pt x="748948" y="25509"/>
                  <a:pt x="877071" y="15328"/>
                  <a:pt x="1078007" y="0"/>
                </a:cubicBezTo>
                <a:cubicBezTo>
                  <a:pt x="1278943" y="-15328"/>
                  <a:pt x="1380319" y="-10020"/>
                  <a:pt x="1667021" y="0"/>
                </a:cubicBezTo>
                <a:cubicBezTo>
                  <a:pt x="1697448" y="153720"/>
                  <a:pt x="1652783" y="421415"/>
                  <a:pt x="1667021" y="646331"/>
                </a:cubicBezTo>
                <a:cubicBezTo>
                  <a:pt x="1429164" y="656806"/>
                  <a:pt x="1376006" y="627072"/>
                  <a:pt x="1111347" y="646331"/>
                </a:cubicBezTo>
                <a:cubicBezTo>
                  <a:pt x="846688" y="665590"/>
                  <a:pt x="724336" y="629193"/>
                  <a:pt x="589014" y="646331"/>
                </a:cubicBezTo>
                <a:cubicBezTo>
                  <a:pt x="453692" y="663469"/>
                  <a:pt x="272586" y="656710"/>
                  <a:pt x="0" y="646331"/>
                </a:cubicBezTo>
                <a:cubicBezTo>
                  <a:pt x="-7798" y="490331"/>
                  <a:pt x="11425" y="179363"/>
                  <a:pt x="0" y="0"/>
                </a:cubicBezTo>
                <a:close/>
              </a:path>
              <a:path w="1667021" h="646331" stroke="0" extrusionOk="0">
                <a:moveTo>
                  <a:pt x="0" y="0"/>
                </a:moveTo>
                <a:cubicBezTo>
                  <a:pt x="240867" y="-3874"/>
                  <a:pt x="323297" y="-24122"/>
                  <a:pt x="572344" y="0"/>
                </a:cubicBezTo>
                <a:cubicBezTo>
                  <a:pt x="821391" y="24122"/>
                  <a:pt x="950305" y="3213"/>
                  <a:pt x="1094677" y="0"/>
                </a:cubicBezTo>
                <a:cubicBezTo>
                  <a:pt x="1239049" y="-3213"/>
                  <a:pt x="1457609" y="24317"/>
                  <a:pt x="1667021" y="0"/>
                </a:cubicBezTo>
                <a:cubicBezTo>
                  <a:pt x="1674151" y="313227"/>
                  <a:pt x="1640177" y="514686"/>
                  <a:pt x="1667021" y="646331"/>
                </a:cubicBezTo>
                <a:cubicBezTo>
                  <a:pt x="1522411" y="625211"/>
                  <a:pt x="1280292" y="626101"/>
                  <a:pt x="1161358" y="646331"/>
                </a:cubicBezTo>
                <a:cubicBezTo>
                  <a:pt x="1042424" y="666561"/>
                  <a:pt x="852060" y="637762"/>
                  <a:pt x="622355" y="646331"/>
                </a:cubicBezTo>
                <a:cubicBezTo>
                  <a:pt x="392650" y="654900"/>
                  <a:pt x="150803" y="661721"/>
                  <a:pt x="0" y="646331"/>
                </a:cubicBezTo>
                <a:cubicBezTo>
                  <a:pt x="-4949" y="506393"/>
                  <a:pt x="-12203" y="31165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AG Klimaschutz gründen</a:t>
            </a:r>
          </a:p>
        </p:txBody>
      </p:sp>
      <p:sp>
        <p:nvSpPr>
          <p:cNvPr id="24" name="Textfeld 23">
            <a:extLst>
              <a:ext uri="{FF2B5EF4-FFF2-40B4-BE49-F238E27FC236}">
                <a16:creationId xmlns:a16="http://schemas.microsoft.com/office/drawing/2014/main" id="{EE5EA076-225F-41A0-94B6-31113FE9F4B2}"/>
              </a:ext>
            </a:extLst>
          </p:cNvPr>
          <p:cNvSpPr txBox="1"/>
          <p:nvPr/>
        </p:nvSpPr>
        <p:spPr>
          <a:xfrm>
            <a:off x="7592148" y="2047272"/>
            <a:ext cx="2104260" cy="923330"/>
          </a:xfrm>
          <a:custGeom>
            <a:avLst/>
            <a:gdLst>
              <a:gd name="connsiteX0" fmla="*/ 0 w 2104260"/>
              <a:gd name="connsiteY0" fmla="*/ 0 h 923330"/>
              <a:gd name="connsiteX1" fmla="*/ 505022 w 2104260"/>
              <a:gd name="connsiteY1" fmla="*/ 0 h 923330"/>
              <a:gd name="connsiteX2" fmla="*/ 989002 w 2104260"/>
              <a:gd name="connsiteY2" fmla="*/ 0 h 923330"/>
              <a:gd name="connsiteX3" fmla="*/ 1557152 w 2104260"/>
              <a:gd name="connsiteY3" fmla="*/ 0 h 923330"/>
              <a:gd name="connsiteX4" fmla="*/ 2104260 w 2104260"/>
              <a:gd name="connsiteY4" fmla="*/ 0 h 923330"/>
              <a:gd name="connsiteX5" fmla="*/ 2104260 w 2104260"/>
              <a:gd name="connsiteY5" fmla="*/ 433965 h 923330"/>
              <a:gd name="connsiteX6" fmla="*/ 2104260 w 2104260"/>
              <a:gd name="connsiteY6" fmla="*/ 923330 h 923330"/>
              <a:gd name="connsiteX7" fmla="*/ 1599238 w 2104260"/>
              <a:gd name="connsiteY7" fmla="*/ 923330 h 923330"/>
              <a:gd name="connsiteX8" fmla="*/ 1136300 w 2104260"/>
              <a:gd name="connsiteY8" fmla="*/ 923330 h 923330"/>
              <a:gd name="connsiteX9" fmla="*/ 652321 w 2104260"/>
              <a:gd name="connsiteY9" fmla="*/ 923330 h 923330"/>
              <a:gd name="connsiteX10" fmla="*/ 0 w 2104260"/>
              <a:gd name="connsiteY10" fmla="*/ 923330 h 923330"/>
              <a:gd name="connsiteX11" fmla="*/ 0 w 2104260"/>
              <a:gd name="connsiteY11" fmla="*/ 489365 h 923330"/>
              <a:gd name="connsiteX12" fmla="*/ 0 w 2104260"/>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4260" h="923330" fill="none" extrusionOk="0">
                <a:moveTo>
                  <a:pt x="0" y="0"/>
                </a:moveTo>
                <a:cubicBezTo>
                  <a:pt x="163730" y="3482"/>
                  <a:pt x="365602" y="-3503"/>
                  <a:pt x="505022" y="0"/>
                </a:cubicBezTo>
                <a:cubicBezTo>
                  <a:pt x="644442" y="3503"/>
                  <a:pt x="748262" y="-23595"/>
                  <a:pt x="989002" y="0"/>
                </a:cubicBezTo>
                <a:cubicBezTo>
                  <a:pt x="1229742" y="23595"/>
                  <a:pt x="1335232" y="16405"/>
                  <a:pt x="1557152" y="0"/>
                </a:cubicBezTo>
                <a:cubicBezTo>
                  <a:pt x="1779072" y="-16405"/>
                  <a:pt x="1963402" y="-6412"/>
                  <a:pt x="2104260" y="0"/>
                </a:cubicBezTo>
                <a:cubicBezTo>
                  <a:pt x="2101630" y="104388"/>
                  <a:pt x="2116088" y="271199"/>
                  <a:pt x="2104260" y="433965"/>
                </a:cubicBezTo>
                <a:cubicBezTo>
                  <a:pt x="2092432" y="596731"/>
                  <a:pt x="2124042" y="704149"/>
                  <a:pt x="2104260" y="923330"/>
                </a:cubicBezTo>
                <a:cubicBezTo>
                  <a:pt x="1999486" y="919509"/>
                  <a:pt x="1814236" y="916752"/>
                  <a:pt x="1599238" y="923330"/>
                </a:cubicBezTo>
                <a:cubicBezTo>
                  <a:pt x="1384240" y="929908"/>
                  <a:pt x="1350472" y="920950"/>
                  <a:pt x="1136300" y="923330"/>
                </a:cubicBezTo>
                <a:cubicBezTo>
                  <a:pt x="922128" y="925710"/>
                  <a:pt x="851280" y="943635"/>
                  <a:pt x="652321" y="923330"/>
                </a:cubicBezTo>
                <a:cubicBezTo>
                  <a:pt x="453362" y="903025"/>
                  <a:pt x="224369" y="899616"/>
                  <a:pt x="0" y="923330"/>
                </a:cubicBezTo>
                <a:cubicBezTo>
                  <a:pt x="5789" y="772203"/>
                  <a:pt x="7905" y="609618"/>
                  <a:pt x="0" y="489365"/>
                </a:cubicBezTo>
                <a:cubicBezTo>
                  <a:pt x="-7905" y="369112"/>
                  <a:pt x="20761" y="196383"/>
                  <a:pt x="0" y="0"/>
                </a:cubicBezTo>
                <a:close/>
              </a:path>
              <a:path w="2104260" h="923330" stroke="0" extrusionOk="0">
                <a:moveTo>
                  <a:pt x="0" y="0"/>
                </a:moveTo>
                <a:cubicBezTo>
                  <a:pt x="116669" y="16251"/>
                  <a:pt x="332578" y="-22665"/>
                  <a:pt x="547108" y="0"/>
                </a:cubicBezTo>
                <a:cubicBezTo>
                  <a:pt x="761638" y="22665"/>
                  <a:pt x="865799" y="13195"/>
                  <a:pt x="1031087" y="0"/>
                </a:cubicBezTo>
                <a:cubicBezTo>
                  <a:pt x="1196375" y="-13195"/>
                  <a:pt x="1439260" y="-20297"/>
                  <a:pt x="1557152" y="0"/>
                </a:cubicBezTo>
                <a:cubicBezTo>
                  <a:pt x="1675045" y="20297"/>
                  <a:pt x="1862039" y="3596"/>
                  <a:pt x="2104260" y="0"/>
                </a:cubicBezTo>
                <a:cubicBezTo>
                  <a:pt x="2124773" y="103500"/>
                  <a:pt x="2120024" y="251747"/>
                  <a:pt x="2104260" y="480132"/>
                </a:cubicBezTo>
                <a:cubicBezTo>
                  <a:pt x="2088496" y="708517"/>
                  <a:pt x="2091321" y="763231"/>
                  <a:pt x="2104260" y="923330"/>
                </a:cubicBezTo>
                <a:cubicBezTo>
                  <a:pt x="1985301" y="913699"/>
                  <a:pt x="1814497" y="918326"/>
                  <a:pt x="1578195" y="923330"/>
                </a:cubicBezTo>
                <a:cubicBezTo>
                  <a:pt x="1341894" y="928334"/>
                  <a:pt x="1309882" y="934456"/>
                  <a:pt x="1115258" y="923330"/>
                </a:cubicBezTo>
                <a:cubicBezTo>
                  <a:pt x="920634" y="912204"/>
                  <a:pt x="708223" y="924145"/>
                  <a:pt x="589193" y="923330"/>
                </a:cubicBezTo>
                <a:cubicBezTo>
                  <a:pt x="470163" y="922515"/>
                  <a:pt x="120923" y="952341"/>
                  <a:pt x="0" y="923330"/>
                </a:cubicBezTo>
                <a:cubicBezTo>
                  <a:pt x="17327" y="771105"/>
                  <a:pt x="10231" y="555595"/>
                  <a:pt x="0" y="452432"/>
                </a:cubicBezTo>
                <a:cubicBezTo>
                  <a:pt x="-10231" y="349269"/>
                  <a:pt x="11293" y="19746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Projekt: PV-Anlag auf dem Schuldach realisieren</a:t>
            </a:r>
          </a:p>
        </p:txBody>
      </p:sp>
      <p:sp>
        <p:nvSpPr>
          <p:cNvPr id="25" name="Titel 1">
            <a:extLst>
              <a:ext uri="{FF2B5EF4-FFF2-40B4-BE49-F238E27FC236}">
                <a16:creationId xmlns:a16="http://schemas.microsoft.com/office/drawing/2014/main" id="{B1F23FD5-8D33-4299-9355-8728D129E6F5}"/>
              </a:ext>
            </a:extLst>
          </p:cNvPr>
          <p:cNvSpPr txBox="1">
            <a:spLocks/>
          </p:cNvSpPr>
          <p:nvPr/>
        </p:nvSpPr>
        <p:spPr>
          <a:xfrm>
            <a:off x="382492" y="273033"/>
            <a:ext cx="8977881"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Herr / Frau ... „Was können wir tun?“</a:t>
            </a:r>
          </a:p>
        </p:txBody>
      </p:sp>
      <p:sp>
        <p:nvSpPr>
          <p:cNvPr id="11" name="Textfeld 10">
            <a:extLst>
              <a:ext uri="{FF2B5EF4-FFF2-40B4-BE49-F238E27FC236}">
                <a16:creationId xmlns:a16="http://schemas.microsoft.com/office/drawing/2014/main" id="{7CCD2A7A-D767-41BD-8576-F1069544E9A5}"/>
              </a:ext>
            </a:extLst>
          </p:cNvPr>
          <p:cNvSpPr txBox="1"/>
          <p:nvPr/>
        </p:nvSpPr>
        <p:spPr>
          <a:xfrm>
            <a:off x="9892447" y="1037677"/>
            <a:ext cx="662956" cy="1323439"/>
          </a:xfrm>
          <a:prstGeom prst="rect">
            <a:avLst/>
          </a:prstGeom>
          <a:noFill/>
        </p:spPr>
        <p:txBody>
          <a:bodyPr wrap="square" rtlCol="0">
            <a:spAutoFit/>
          </a:bodyPr>
          <a:lstStyle/>
          <a:p>
            <a:r>
              <a:rPr lang="de-DE" sz="8000" dirty="0">
                <a:latin typeface="Cambria" panose="02040503050406030204" pitchFamily="18" charset="0"/>
                <a:ea typeface="Cambria" panose="02040503050406030204" pitchFamily="18" charset="0"/>
              </a:rPr>
              <a:t>I</a:t>
            </a:r>
          </a:p>
        </p:txBody>
      </p:sp>
      <p:sp>
        <p:nvSpPr>
          <p:cNvPr id="20" name="Textfeld 19">
            <a:extLst>
              <a:ext uri="{FF2B5EF4-FFF2-40B4-BE49-F238E27FC236}">
                <a16:creationId xmlns:a16="http://schemas.microsoft.com/office/drawing/2014/main" id="{DAA2AE10-75F9-4BDB-9065-861810E40BFA}"/>
              </a:ext>
            </a:extLst>
          </p:cNvPr>
          <p:cNvSpPr txBox="1"/>
          <p:nvPr/>
        </p:nvSpPr>
        <p:spPr>
          <a:xfrm>
            <a:off x="9766941" y="4220264"/>
            <a:ext cx="936917" cy="1323439"/>
          </a:xfrm>
          <a:prstGeom prst="rect">
            <a:avLst/>
          </a:prstGeom>
          <a:noFill/>
        </p:spPr>
        <p:txBody>
          <a:bodyPr wrap="square" rtlCol="0">
            <a:spAutoFit/>
          </a:bodyPr>
          <a:lstStyle/>
          <a:p>
            <a:r>
              <a:rPr lang="de-DE" sz="8000" dirty="0">
                <a:latin typeface="Cambria" panose="02040503050406030204" pitchFamily="18" charset="0"/>
                <a:ea typeface="Cambria" panose="02040503050406030204" pitchFamily="18" charset="0"/>
              </a:rPr>
              <a:t>II</a:t>
            </a:r>
          </a:p>
        </p:txBody>
      </p:sp>
      <p:sp>
        <p:nvSpPr>
          <p:cNvPr id="21" name="Textfeld 20">
            <a:extLst>
              <a:ext uri="{FF2B5EF4-FFF2-40B4-BE49-F238E27FC236}">
                <a16:creationId xmlns:a16="http://schemas.microsoft.com/office/drawing/2014/main" id="{6FB4BE97-63DE-48EC-9324-8DF4B9F6A63D}"/>
              </a:ext>
            </a:extLst>
          </p:cNvPr>
          <p:cNvSpPr txBox="1"/>
          <p:nvPr/>
        </p:nvSpPr>
        <p:spPr>
          <a:xfrm>
            <a:off x="2471956" y="4271727"/>
            <a:ext cx="1258838" cy="1323439"/>
          </a:xfrm>
          <a:prstGeom prst="rect">
            <a:avLst/>
          </a:prstGeom>
          <a:noFill/>
        </p:spPr>
        <p:txBody>
          <a:bodyPr wrap="square" rtlCol="0">
            <a:spAutoFit/>
          </a:bodyPr>
          <a:lstStyle/>
          <a:p>
            <a:r>
              <a:rPr lang="de-DE" sz="8000" dirty="0">
                <a:latin typeface="Cambria" panose="02040503050406030204" pitchFamily="18" charset="0"/>
                <a:ea typeface="Cambria" panose="02040503050406030204" pitchFamily="18" charset="0"/>
              </a:rPr>
              <a:t>III</a:t>
            </a:r>
          </a:p>
        </p:txBody>
      </p:sp>
      <p:sp>
        <p:nvSpPr>
          <p:cNvPr id="22" name="Textfeld 21">
            <a:extLst>
              <a:ext uri="{FF2B5EF4-FFF2-40B4-BE49-F238E27FC236}">
                <a16:creationId xmlns:a16="http://schemas.microsoft.com/office/drawing/2014/main" id="{390267B3-632B-4C26-A470-0C19295BB35B}"/>
              </a:ext>
            </a:extLst>
          </p:cNvPr>
          <p:cNvSpPr txBox="1"/>
          <p:nvPr/>
        </p:nvSpPr>
        <p:spPr>
          <a:xfrm>
            <a:off x="2471467" y="1710447"/>
            <a:ext cx="1258838" cy="1323439"/>
          </a:xfrm>
          <a:prstGeom prst="rect">
            <a:avLst/>
          </a:prstGeom>
          <a:noFill/>
        </p:spPr>
        <p:txBody>
          <a:bodyPr wrap="square" rtlCol="0">
            <a:spAutoFit/>
          </a:bodyPr>
          <a:lstStyle/>
          <a:p>
            <a:r>
              <a:rPr lang="de-DE" sz="8000" dirty="0">
                <a:latin typeface="Cambria" panose="02040503050406030204" pitchFamily="18" charset="0"/>
                <a:ea typeface="Cambria" panose="02040503050406030204" pitchFamily="18" charset="0"/>
              </a:rPr>
              <a:t>IV</a:t>
            </a:r>
          </a:p>
        </p:txBody>
      </p:sp>
    </p:spTree>
    <p:extLst>
      <p:ext uri="{BB962C8B-B14F-4D97-AF65-F5344CB8AC3E}">
        <p14:creationId xmlns:p14="http://schemas.microsoft.com/office/powerpoint/2010/main" val="121684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childTnLst>
                                </p:cTn>
                              </p:par>
                              <p:par>
                                <p:cTn id="8" presetID="53" presetClass="entr" presetSubtype="16" fill="hold" grpId="2"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750"/>
                                        <p:tgtEl>
                                          <p:spTgt spid="19"/>
                                        </p:tgtEl>
                                      </p:cBhvr>
                                    </p:animEffect>
                                  </p:childTnLst>
                                </p:cTn>
                              </p:par>
                              <p:par>
                                <p:cTn id="18" presetID="53" presetClass="entr" presetSubtype="16" fill="hold" grpId="1"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750"/>
                                        <p:tgtEl>
                                          <p:spTgt spid="13"/>
                                        </p:tgtEl>
                                      </p:cBhvr>
                                    </p:animEffect>
                                  </p:childTnLst>
                                </p:cTn>
                              </p:par>
                              <p:par>
                                <p:cTn id="28" presetID="53" presetClass="entr" presetSubtype="16" fill="hold" grpId="1"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50"/>
                                        <p:tgtEl>
                                          <p:spTgt spid="17"/>
                                        </p:tgtEl>
                                      </p:cBhvr>
                                    </p:animEffect>
                                  </p:childTnLst>
                                </p:cTn>
                              </p:par>
                              <p:par>
                                <p:cTn id="38" presetID="53" presetClass="entr" presetSubtype="16" fill="hold" grpId="1"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animBg="1"/>
      <p:bldP spid="17" grpId="1" animBg="1"/>
      <p:bldP spid="19" grpId="0" animBg="1"/>
      <p:bldP spid="19" grpId="1" animBg="1"/>
      <p:bldP spid="24" grpId="0" animBg="1"/>
      <p:bldP spid="24" grpId="2"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BB49E0C-0DC6-4780-A081-9B9B0E9E0F5A}"/>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14CAB6BB-8E6A-4439-8D6D-EE5D2CD71DA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913661F8-D8E2-42B7-B142-AEB3E790BF5F}"/>
              </a:ext>
            </a:extLst>
          </p:cNvPr>
          <p:cNvSpPr>
            <a:spLocks noGrp="1"/>
          </p:cNvSpPr>
          <p:nvPr>
            <p:ph type="sldNum" sz="quarter" idx="12"/>
          </p:nvPr>
        </p:nvSpPr>
        <p:spPr/>
        <p:txBody>
          <a:bodyPr/>
          <a:lstStyle/>
          <a:p>
            <a:fld id="{976196C0-1678-4F16-8090-952AA6F46C10}" type="slidenum">
              <a:rPr lang="de-DE" smtClean="0"/>
              <a:pPr/>
              <a:t>105</a:t>
            </a:fld>
            <a:endParaRPr lang="de-DE" dirty="0"/>
          </a:p>
        </p:txBody>
      </p:sp>
      <p:sp>
        <p:nvSpPr>
          <p:cNvPr id="5" name="Pfeil: nach oben und unten 4">
            <a:extLst>
              <a:ext uri="{FF2B5EF4-FFF2-40B4-BE49-F238E27FC236}">
                <a16:creationId xmlns:a16="http://schemas.microsoft.com/office/drawing/2014/main" id="{EDB24503-A64E-4513-BBAD-B12D31CB9B7C}"/>
              </a:ext>
            </a:extLst>
          </p:cNvPr>
          <p:cNvSpPr/>
          <p:nvPr/>
        </p:nvSpPr>
        <p:spPr>
          <a:xfrm>
            <a:off x="6601225" y="716482"/>
            <a:ext cx="232116" cy="5219114"/>
          </a:xfrm>
          <a:prstGeom prst="upDownArrow">
            <a:avLst/>
          </a:prstGeom>
          <a:solidFill>
            <a:srgbClr val="F38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oben und unten 5">
            <a:extLst>
              <a:ext uri="{FF2B5EF4-FFF2-40B4-BE49-F238E27FC236}">
                <a16:creationId xmlns:a16="http://schemas.microsoft.com/office/drawing/2014/main" id="{FBF08045-6E1F-4EC0-9589-7D226A246B82}"/>
              </a:ext>
            </a:extLst>
          </p:cNvPr>
          <p:cNvSpPr/>
          <p:nvPr/>
        </p:nvSpPr>
        <p:spPr>
          <a:xfrm rot="16200000">
            <a:off x="6601225" y="210044"/>
            <a:ext cx="232116" cy="6464106"/>
          </a:xfrm>
          <a:prstGeom prst="upDownArrow">
            <a:avLst/>
          </a:prstGeom>
          <a:solidFill>
            <a:srgbClr val="F38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69149D51-D21D-4727-BAF4-2A3C395A0523}"/>
              </a:ext>
            </a:extLst>
          </p:cNvPr>
          <p:cNvSpPr txBox="1"/>
          <p:nvPr/>
        </p:nvSpPr>
        <p:spPr>
          <a:xfrm>
            <a:off x="6910713" y="561737"/>
            <a:ext cx="1589649" cy="646331"/>
          </a:xfrm>
          <a:prstGeom prst="rect">
            <a:avLst/>
          </a:prstGeom>
          <a:noFill/>
        </p:spPr>
        <p:txBody>
          <a:bodyPr wrap="square" rtlCol="0">
            <a:spAutoFit/>
          </a:bodyPr>
          <a:lstStyle/>
          <a:p>
            <a:r>
              <a:rPr lang="de-DE" dirty="0"/>
              <a:t>Fußabdruck</a:t>
            </a:r>
          </a:p>
          <a:p>
            <a:r>
              <a:rPr lang="de-DE" dirty="0"/>
              <a:t>verringern</a:t>
            </a:r>
          </a:p>
        </p:txBody>
      </p:sp>
      <p:sp>
        <p:nvSpPr>
          <p:cNvPr id="8" name="Textfeld 7">
            <a:extLst>
              <a:ext uri="{FF2B5EF4-FFF2-40B4-BE49-F238E27FC236}">
                <a16:creationId xmlns:a16="http://schemas.microsoft.com/office/drawing/2014/main" id="{A3DD41B7-9ADB-42B1-A482-72434ACDC465}"/>
              </a:ext>
            </a:extLst>
          </p:cNvPr>
          <p:cNvSpPr txBox="1"/>
          <p:nvPr/>
        </p:nvSpPr>
        <p:spPr>
          <a:xfrm>
            <a:off x="6910713" y="5525122"/>
            <a:ext cx="1723293" cy="646331"/>
          </a:xfrm>
          <a:prstGeom prst="rect">
            <a:avLst/>
          </a:prstGeom>
          <a:noFill/>
        </p:spPr>
        <p:txBody>
          <a:bodyPr wrap="square" rtlCol="0">
            <a:spAutoFit/>
          </a:bodyPr>
          <a:lstStyle/>
          <a:p>
            <a:r>
              <a:rPr lang="de-DE" dirty="0"/>
              <a:t>Handabdruck</a:t>
            </a:r>
          </a:p>
          <a:p>
            <a:r>
              <a:rPr lang="de-DE" dirty="0"/>
              <a:t>vergrößern</a:t>
            </a:r>
          </a:p>
        </p:txBody>
      </p:sp>
      <p:sp>
        <p:nvSpPr>
          <p:cNvPr id="9" name="Textfeld 8">
            <a:extLst>
              <a:ext uri="{FF2B5EF4-FFF2-40B4-BE49-F238E27FC236}">
                <a16:creationId xmlns:a16="http://schemas.microsoft.com/office/drawing/2014/main" id="{0DC14422-7FA7-4E26-B4FF-9EB980A3A3B4}"/>
              </a:ext>
            </a:extLst>
          </p:cNvPr>
          <p:cNvSpPr txBox="1"/>
          <p:nvPr/>
        </p:nvSpPr>
        <p:spPr>
          <a:xfrm>
            <a:off x="1560307" y="3197722"/>
            <a:ext cx="1924923" cy="646331"/>
          </a:xfrm>
          <a:prstGeom prst="rect">
            <a:avLst/>
          </a:prstGeom>
          <a:noFill/>
        </p:spPr>
        <p:txBody>
          <a:bodyPr wrap="square" rtlCol="0">
            <a:spAutoFit/>
          </a:bodyPr>
          <a:lstStyle/>
          <a:p>
            <a:r>
              <a:rPr lang="de-DE" dirty="0"/>
              <a:t>in den Unterricht integrierbar</a:t>
            </a:r>
          </a:p>
        </p:txBody>
      </p:sp>
      <p:sp>
        <p:nvSpPr>
          <p:cNvPr id="10" name="Textfeld 9">
            <a:extLst>
              <a:ext uri="{FF2B5EF4-FFF2-40B4-BE49-F238E27FC236}">
                <a16:creationId xmlns:a16="http://schemas.microsoft.com/office/drawing/2014/main" id="{0B52A8D8-F892-47DF-8FD8-D649896B3262}"/>
              </a:ext>
            </a:extLst>
          </p:cNvPr>
          <p:cNvSpPr txBox="1"/>
          <p:nvPr/>
        </p:nvSpPr>
        <p:spPr>
          <a:xfrm>
            <a:off x="10021313" y="3244334"/>
            <a:ext cx="2097115" cy="646331"/>
          </a:xfrm>
          <a:prstGeom prst="rect">
            <a:avLst/>
          </a:prstGeom>
          <a:noFill/>
        </p:spPr>
        <p:txBody>
          <a:bodyPr wrap="square" rtlCol="0">
            <a:spAutoFit/>
          </a:bodyPr>
          <a:lstStyle/>
          <a:p>
            <a:r>
              <a:rPr lang="de-DE" dirty="0"/>
              <a:t>Besondere Projekte / Aktionen</a:t>
            </a:r>
          </a:p>
        </p:txBody>
      </p:sp>
      <p:sp>
        <p:nvSpPr>
          <p:cNvPr id="11" name="Textfeld 10">
            <a:extLst>
              <a:ext uri="{FF2B5EF4-FFF2-40B4-BE49-F238E27FC236}">
                <a16:creationId xmlns:a16="http://schemas.microsoft.com/office/drawing/2014/main" id="{B5FE08E0-21F3-4BB8-BD59-B2FDE5683C90}"/>
              </a:ext>
            </a:extLst>
          </p:cNvPr>
          <p:cNvSpPr txBox="1"/>
          <p:nvPr/>
        </p:nvSpPr>
        <p:spPr>
          <a:xfrm>
            <a:off x="4520585" y="1493005"/>
            <a:ext cx="1884441" cy="646331"/>
          </a:xfrm>
          <a:custGeom>
            <a:avLst/>
            <a:gdLst>
              <a:gd name="connsiteX0" fmla="*/ 0 w 1884441"/>
              <a:gd name="connsiteY0" fmla="*/ 0 h 646331"/>
              <a:gd name="connsiteX1" fmla="*/ 628147 w 1884441"/>
              <a:gd name="connsiteY1" fmla="*/ 0 h 646331"/>
              <a:gd name="connsiteX2" fmla="*/ 1218605 w 1884441"/>
              <a:gd name="connsiteY2" fmla="*/ 0 h 646331"/>
              <a:gd name="connsiteX3" fmla="*/ 1884441 w 1884441"/>
              <a:gd name="connsiteY3" fmla="*/ 0 h 646331"/>
              <a:gd name="connsiteX4" fmla="*/ 1884441 w 1884441"/>
              <a:gd name="connsiteY4" fmla="*/ 646331 h 646331"/>
              <a:gd name="connsiteX5" fmla="*/ 1256294 w 1884441"/>
              <a:gd name="connsiteY5" fmla="*/ 646331 h 646331"/>
              <a:gd name="connsiteX6" fmla="*/ 665836 w 1884441"/>
              <a:gd name="connsiteY6" fmla="*/ 646331 h 646331"/>
              <a:gd name="connsiteX7" fmla="*/ 0 w 1884441"/>
              <a:gd name="connsiteY7" fmla="*/ 646331 h 646331"/>
              <a:gd name="connsiteX8" fmla="*/ 0 w 1884441"/>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441" h="646331" fill="none" extrusionOk="0">
                <a:moveTo>
                  <a:pt x="0" y="0"/>
                </a:moveTo>
                <a:cubicBezTo>
                  <a:pt x="166073" y="-10173"/>
                  <a:pt x="326714" y="20485"/>
                  <a:pt x="628147" y="0"/>
                </a:cubicBezTo>
                <a:cubicBezTo>
                  <a:pt x="929580" y="-20485"/>
                  <a:pt x="1084676" y="15384"/>
                  <a:pt x="1218605" y="0"/>
                </a:cubicBezTo>
                <a:cubicBezTo>
                  <a:pt x="1352534" y="-15384"/>
                  <a:pt x="1720124" y="17576"/>
                  <a:pt x="1884441" y="0"/>
                </a:cubicBezTo>
                <a:cubicBezTo>
                  <a:pt x="1914868" y="153720"/>
                  <a:pt x="1870203" y="421415"/>
                  <a:pt x="1884441" y="646331"/>
                </a:cubicBezTo>
                <a:cubicBezTo>
                  <a:pt x="1741513" y="644656"/>
                  <a:pt x="1414299" y="674980"/>
                  <a:pt x="1256294" y="646331"/>
                </a:cubicBezTo>
                <a:cubicBezTo>
                  <a:pt x="1098289" y="617682"/>
                  <a:pt x="942953" y="652364"/>
                  <a:pt x="665836" y="646331"/>
                </a:cubicBezTo>
                <a:cubicBezTo>
                  <a:pt x="388719" y="640298"/>
                  <a:pt x="272540" y="640345"/>
                  <a:pt x="0" y="646331"/>
                </a:cubicBezTo>
                <a:cubicBezTo>
                  <a:pt x="-7798" y="490331"/>
                  <a:pt x="11425" y="179363"/>
                  <a:pt x="0" y="0"/>
                </a:cubicBezTo>
                <a:close/>
              </a:path>
              <a:path w="1884441" h="646331" stroke="0" extrusionOk="0">
                <a:moveTo>
                  <a:pt x="0" y="0"/>
                </a:moveTo>
                <a:cubicBezTo>
                  <a:pt x="289938" y="5746"/>
                  <a:pt x="469351" y="-8973"/>
                  <a:pt x="646991" y="0"/>
                </a:cubicBezTo>
                <a:cubicBezTo>
                  <a:pt x="824631" y="8973"/>
                  <a:pt x="1051639" y="-18577"/>
                  <a:pt x="1237450" y="0"/>
                </a:cubicBezTo>
                <a:cubicBezTo>
                  <a:pt x="1423261" y="18577"/>
                  <a:pt x="1721299" y="-17652"/>
                  <a:pt x="1884441" y="0"/>
                </a:cubicBezTo>
                <a:cubicBezTo>
                  <a:pt x="1891571" y="313227"/>
                  <a:pt x="1857597" y="514686"/>
                  <a:pt x="1884441" y="646331"/>
                </a:cubicBezTo>
                <a:cubicBezTo>
                  <a:pt x="1620802" y="654857"/>
                  <a:pt x="1572832" y="673253"/>
                  <a:pt x="1312827" y="646331"/>
                </a:cubicBezTo>
                <a:cubicBezTo>
                  <a:pt x="1052822" y="619409"/>
                  <a:pt x="993522" y="672762"/>
                  <a:pt x="703525" y="646331"/>
                </a:cubicBezTo>
                <a:cubicBezTo>
                  <a:pt x="413528" y="619900"/>
                  <a:pt x="162300" y="644834"/>
                  <a:pt x="0" y="646331"/>
                </a:cubicBezTo>
                <a:cubicBezTo>
                  <a:pt x="-4949" y="506393"/>
                  <a:pt x="-12203" y="31165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Klassenchallenge: Vegetarische Tage</a:t>
            </a:r>
          </a:p>
        </p:txBody>
      </p:sp>
      <p:sp>
        <p:nvSpPr>
          <p:cNvPr id="12" name="Textfeld 11">
            <a:extLst>
              <a:ext uri="{FF2B5EF4-FFF2-40B4-BE49-F238E27FC236}">
                <a16:creationId xmlns:a16="http://schemas.microsoft.com/office/drawing/2014/main" id="{51063C91-CC48-4E04-B088-CBB29BA57BBF}"/>
              </a:ext>
            </a:extLst>
          </p:cNvPr>
          <p:cNvSpPr txBox="1"/>
          <p:nvPr/>
        </p:nvSpPr>
        <p:spPr>
          <a:xfrm>
            <a:off x="4139453" y="4910868"/>
            <a:ext cx="2272900" cy="923330"/>
          </a:xfrm>
          <a:custGeom>
            <a:avLst/>
            <a:gdLst>
              <a:gd name="connsiteX0" fmla="*/ 0 w 2272900"/>
              <a:gd name="connsiteY0" fmla="*/ 0 h 923330"/>
              <a:gd name="connsiteX1" fmla="*/ 545496 w 2272900"/>
              <a:gd name="connsiteY1" fmla="*/ 0 h 923330"/>
              <a:gd name="connsiteX2" fmla="*/ 1068263 w 2272900"/>
              <a:gd name="connsiteY2" fmla="*/ 0 h 923330"/>
              <a:gd name="connsiteX3" fmla="*/ 1681946 w 2272900"/>
              <a:gd name="connsiteY3" fmla="*/ 0 h 923330"/>
              <a:gd name="connsiteX4" fmla="*/ 2272900 w 2272900"/>
              <a:gd name="connsiteY4" fmla="*/ 0 h 923330"/>
              <a:gd name="connsiteX5" fmla="*/ 2272900 w 2272900"/>
              <a:gd name="connsiteY5" fmla="*/ 433965 h 923330"/>
              <a:gd name="connsiteX6" fmla="*/ 2272900 w 2272900"/>
              <a:gd name="connsiteY6" fmla="*/ 923330 h 923330"/>
              <a:gd name="connsiteX7" fmla="*/ 1727404 w 2272900"/>
              <a:gd name="connsiteY7" fmla="*/ 923330 h 923330"/>
              <a:gd name="connsiteX8" fmla="*/ 1227366 w 2272900"/>
              <a:gd name="connsiteY8" fmla="*/ 923330 h 923330"/>
              <a:gd name="connsiteX9" fmla="*/ 704599 w 2272900"/>
              <a:gd name="connsiteY9" fmla="*/ 923330 h 923330"/>
              <a:gd name="connsiteX10" fmla="*/ 0 w 2272900"/>
              <a:gd name="connsiteY10" fmla="*/ 923330 h 923330"/>
              <a:gd name="connsiteX11" fmla="*/ 0 w 2272900"/>
              <a:gd name="connsiteY11" fmla="*/ 489365 h 923330"/>
              <a:gd name="connsiteX12" fmla="*/ 0 w 2272900"/>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2900" h="923330" fill="none" extrusionOk="0">
                <a:moveTo>
                  <a:pt x="0" y="0"/>
                </a:moveTo>
                <a:cubicBezTo>
                  <a:pt x="226226" y="-9616"/>
                  <a:pt x="434842" y="9326"/>
                  <a:pt x="545496" y="0"/>
                </a:cubicBezTo>
                <a:cubicBezTo>
                  <a:pt x="656150" y="-9326"/>
                  <a:pt x="858093" y="17929"/>
                  <a:pt x="1068263" y="0"/>
                </a:cubicBezTo>
                <a:cubicBezTo>
                  <a:pt x="1278433" y="-17929"/>
                  <a:pt x="1406869" y="-11180"/>
                  <a:pt x="1681946" y="0"/>
                </a:cubicBezTo>
                <a:cubicBezTo>
                  <a:pt x="1957023" y="11180"/>
                  <a:pt x="2065955" y="25771"/>
                  <a:pt x="2272900" y="0"/>
                </a:cubicBezTo>
                <a:cubicBezTo>
                  <a:pt x="2270270" y="104388"/>
                  <a:pt x="2284728" y="271199"/>
                  <a:pt x="2272900" y="433965"/>
                </a:cubicBezTo>
                <a:cubicBezTo>
                  <a:pt x="2261072" y="596731"/>
                  <a:pt x="2292682" y="704149"/>
                  <a:pt x="2272900" y="923330"/>
                </a:cubicBezTo>
                <a:cubicBezTo>
                  <a:pt x="2152273" y="903614"/>
                  <a:pt x="1954947" y="944498"/>
                  <a:pt x="1727404" y="923330"/>
                </a:cubicBezTo>
                <a:cubicBezTo>
                  <a:pt x="1499861" y="902162"/>
                  <a:pt x="1469298" y="909557"/>
                  <a:pt x="1227366" y="923330"/>
                </a:cubicBezTo>
                <a:cubicBezTo>
                  <a:pt x="985434" y="937103"/>
                  <a:pt x="907829" y="939211"/>
                  <a:pt x="704599" y="923330"/>
                </a:cubicBezTo>
                <a:cubicBezTo>
                  <a:pt x="501369" y="907449"/>
                  <a:pt x="337210" y="939202"/>
                  <a:pt x="0" y="923330"/>
                </a:cubicBezTo>
                <a:cubicBezTo>
                  <a:pt x="5789" y="772203"/>
                  <a:pt x="7905" y="609618"/>
                  <a:pt x="0" y="489365"/>
                </a:cubicBezTo>
                <a:cubicBezTo>
                  <a:pt x="-7905" y="369112"/>
                  <a:pt x="20761" y="196383"/>
                  <a:pt x="0" y="0"/>
                </a:cubicBezTo>
                <a:close/>
              </a:path>
              <a:path w="2272900" h="923330" stroke="0" extrusionOk="0">
                <a:moveTo>
                  <a:pt x="0" y="0"/>
                </a:moveTo>
                <a:cubicBezTo>
                  <a:pt x="146035" y="16839"/>
                  <a:pt x="390052" y="-19689"/>
                  <a:pt x="590954" y="0"/>
                </a:cubicBezTo>
                <a:cubicBezTo>
                  <a:pt x="791856" y="19689"/>
                  <a:pt x="961080" y="-22343"/>
                  <a:pt x="1113721" y="0"/>
                </a:cubicBezTo>
                <a:cubicBezTo>
                  <a:pt x="1266362" y="22343"/>
                  <a:pt x="1499768" y="7617"/>
                  <a:pt x="1681946" y="0"/>
                </a:cubicBezTo>
                <a:cubicBezTo>
                  <a:pt x="1864124" y="-7617"/>
                  <a:pt x="2003405" y="-18942"/>
                  <a:pt x="2272900" y="0"/>
                </a:cubicBezTo>
                <a:cubicBezTo>
                  <a:pt x="2293413" y="103500"/>
                  <a:pt x="2288664" y="251747"/>
                  <a:pt x="2272900" y="480132"/>
                </a:cubicBezTo>
                <a:cubicBezTo>
                  <a:pt x="2257136" y="708517"/>
                  <a:pt x="2259961" y="763231"/>
                  <a:pt x="2272900" y="923330"/>
                </a:cubicBezTo>
                <a:cubicBezTo>
                  <a:pt x="2141905" y="936708"/>
                  <a:pt x="1947753" y="930541"/>
                  <a:pt x="1704675" y="923330"/>
                </a:cubicBezTo>
                <a:cubicBezTo>
                  <a:pt x="1461597" y="916119"/>
                  <a:pt x="1349931" y="911840"/>
                  <a:pt x="1204637" y="923330"/>
                </a:cubicBezTo>
                <a:cubicBezTo>
                  <a:pt x="1059343" y="934820"/>
                  <a:pt x="800936" y="924264"/>
                  <a:pt x="636412" y="923330"/>
                </a:cubicBezTo>
                <a:cubicBezTo>
                  <a:pt x="471889" y="922396"/>
                  <a:pt x="174720" y="911574"/>
                  <a:pt x="0" y="923330"/>
                </a:cubicBezTo>
                <a:cubicBezTo>
                  <a:pt x="17327" y="771105"/>
                  <a:pt x="10231" y="555595"/>
                  <a:pt x="0" y="452432"/>
                </a:cubicBezTo>
                <a:cubicBezTo>
                  <a:pt x="-10231" y="349269"/>
                  <a:pt x="11293" y="19746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Maßnahmen zur Papierreduzierung in der Schule erarbeiten</a:t>
            </a:r>
          </a:p>
        </p:txBody>
      </p:sp>
      <p:sp>
        <p:nvSpPr>
          <p:cNvPr id="13" name="Textfeld 12">
            <a:extLst>
              <a:ext uri="{FF2B5EF4-FFF2-40B4-BE49-F238E27FC236}">
                <a16:creationId xmlns:a16="http://schemas.microsoft.com/office/drawing/2014/main" id="{EB73A540-1BF3-43AB-9576-BA4FB7883759}"/>
              </a:ext>
            </a:extLst>
          </p:cNvPr>
          <p:cNvSpPr txBox="1"/>
          <p:nvPr/>
        </p:nvSpPr>
        <p:spPr>
          <a:xfrm>
            <a:off x="2116837" y="5038693"/>
            <a:ext cx="1723293" cy="923330"/>
          </a:xfrm>
          <a:custGeom>
            <a:avLst/>
            <a:gdLst>
              <a:gd name="connsiteX0" fmla="*/ 0 w 1723293"/>
              <a:gd name="connsiteY0" fmla="*/ 0 h 923330"/>
              <a:gd name="connsiteX1" fmla="*/ 591664 w 1723293"/>
              <a:gd name="connsiteY1" fmla="*/ 0 h 923330"/>
              <a:gd name="connsiteX2" fmla="*/ 1183328 w 1723293"/>
              <a:gd name="connsiteY2" fmla="*/ 0 h 923330"/>
              <a:gd name="connsiteX3" fmla="*/ 1723293 w 1723293"/>
              <a:gd name="connsiteY3" fmla="*/ 0 h 923330"/>
              <a:gd name="connsiteX4" fmla="*/ 1723293 w 1723293"/>
              <a:gd name="connsiteY4" fmla="*/ 443198 h 923330"/>
              <a:gd name="connsiteX5" fmla="*/ 1723293 w 1723293"/>
              <a:gd name="connsiteY5" fmla="*/ 923330 h 923330"/>
              <a:gd name="connsiteX6" fmla="*/ 1114396 w 1723293"/>
              <a:gd name="connsiteY6" fmla="*/ 923330 h 923330"/>
              <a:gd name="connsiteX7" fmla="*/ 557198 w 1723293"/>
              <a:gd name="connsiteY7" fmla="*/ 923330 h 923330"/>
              <a:gd name="connsiteX8" fmla="*/ 0 w 1723293"/>
              <a:gd name="connsiteY8" fmla="*/ 923330 h 923330"/>
              <a:gd name="connsiteX9" fmla="*/ 0 w 1723293"/>
              <a:gd name="connsiteY9" fmla="*/ 452432 h 923330"/>
              <a:gd name="connsiteX10" fmla="*/ 0 w 1723293"/>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3293" h="923330" fill="none" extrusionOk="0">
                <a:moveTo>
                  <a:pt x="0" y="0"/>
                </a:moveTo>
                <a:cubicBezTo>
                  <a:pt x="238069" y="1964"/>
                  <a:pt x="408440" y="-8418"/>
                  <a:pt x="591664" y="0"/>
                </a:cubicBezTo>
                <a:cubicBezTo>
                  <a:pt x="774888" y="8418"/>
                  <a:pt x="913908" y="-4763"/>
                  <a:pt x="1183328" y="0"/>
                </a:cubicBezTo>
                <a:cubicBezTo>
                  <a:pt x="1452748" y="4763"/>
                  <a:pt x="1575335" y="-20550"/>
                  <a:pt x="1723293" y="0"/>
                </a:cubicBezTo>
                <a:cubicBezTo>
                  <a:pt x="1730051" y="154157"/>
                  <a:pt x="1709749" y="253209"/>
                  <a:pt x="1723293" y="443198"/>
                </a:cubicBezTo>
                <a:cubicBezTo>
                  <a:pt x="1736837" y="633187"/>
                  <a:pt x="1741238" y="780348"/>
                  <a:pt x="1723293" y="923330"/>
                </a:cubicBezTo>
                <a:cubicBezTo>
                  <a:pt x="1600532" y="905684"/>
                  <a:pt x="1238936" y="917017"/>
                  <a:pt x="1114396" y="923330"/>
                </a:cubicBezTo>
                <a:cubicBezTo>
                  <a:pt x="989856" y="929643"/>
                  <a:pt x="782824" y="925015"/>
                  <a:pt x="557198" y="923330"/>
                </a:cubicBezTo>
                <a:cubicBezTo>
                  <a:pt x="331572" y="921645"/>
                  <a:pt x="179458" y="932625"/>
                  <a:pt x="0" y="923330"/>
                </a:cubicBezTo>
                <a:cubicBezTo>
                  <a:pt x="-8535" y="708587"/>
                  <a:pt x="8910" y="678507"/>
                  <a:pt x="0" y="452432"/>
                </a:cubicBezTo>
                <a:cubicBezTo>
                  <a:pt x="-8910" y="226357"/>
                  <a:pt x="6865" y="103576"/>
                  <a:pt x="0" y="0"/>
                </a:cubicBezTo>
                <a:close/>
              </a:path>
              <a:path w="1723293" h="923330" stroke="0" extrusionOk="0">
                <a:moveTo>
                  <a:pt x="0" y="0"/>
                </a:moveTo>
                <a:cubicBezTo>
                  <a:pt x="203262" y="-18664"/>
                  <a:pt x="333753" y="-8231"/>
                  <a:pt x="591664" y="0"/>
                </a:cubicBezTo>
                <a:cubicBezTo>
                  <a:pt x="849575" y="8231"/>
                  <a:pt x="921682" y="-25012"/>
                  <a:pt x="1131629" y="0"/>
                </a:cubicBezTo>
                <a:cubicBezTo>
                  <a:pt x="1341576" y="25012"/>
                  <a:pt x="1575705" y="-21182"/>
                  <a:pt x="1723293" y="0"/>
                </a:cubicBezTo>
                <a:cubicBezTo>
                  <a:pt x="1709601" y="209688"/>
                  <a:pt x="1726411" y="351758"/>
                  <a:pt x="1723293" y="443198"/>
                </a:cubicBezTo>
                <a:cubicBezTo>
                  <a:pt x="1720175" y="534638"/>
                  <a:pt x="1739057" y="694945"/>
                  <a:pt x="1723293" y="923330"/>
                </a:cubicBezTo>
                <a:cubicBezTo>
                  <a:pt x="1482921" y="934011"/>
                  <a:pt x="1326501" y="931881"/>
                  <a:pt x="1183328" y="923330"/>
                </a:cubicBezTo>
                <a:cubicBezTo>
                  <a:pt x="1040155" y="914779"/>
                  <a:pt x="818048" y="907158"/>
                  <a:pt x="574431" y="923330"/>
                </a:cubicBezTo>
                <a:cubicBezTo>
                  <a:pt x="330814" y="939502"/>
                  <a:pt x="234816" y="933178"/>
                  <a:pt x="0" y="923330"/>
                </a:cubicBezTo>
                <a:cubicBezTo>
                  <a:pt x="-20165" y="830149"/>
                  <a:pt x="4699" y="605677"/>
                  <a:pt x="0" y="461665"/>
                </a:cubicBezTo>
                <a:cubicBezTo>
                  <a:pt x="-4699" y="317654"/>
                  <a:pt x="-20474" y="216619"/>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Brief an Abgeordneten verschicken</a:t>
            </a:r>
          </a:p>
        </p:txBody>
      </p:sp>
      <p:sp>
        <p:nvSpPr>
          <p:cNvPr id="14" name="Textfeld 13">
            <a:extLst>
              <a:ext uri="{FF2B5EF4-FFF2-40B4-BE49-F238E27FC236}">
                <a16:creationId xmlns:a16="http://schemas.microsoft.com/office/drawing/2014/main" id="{137C3EC0-1421-4F3B-89E4-6F2D0D792052}"/>
              </a:ext>
            </a:extLst>
          </p:cNvPr>
          <p:cNvSpPr txBox="1"/>
          <p:nvPr/>
        </p:nvSpPr>
        <p:spPr>
          <a:xfrm>
            <a:off x="7969274" y="2446797"/>
            <a:ext cx="2402688" cy="646331"/>
          </a:xfrm>
          <a:custGeom>
            <a:avLst/>
            <a:gdLst>
              <a:gd name="connsiteX0" fmla="*/ 0 w 2402688"/>
              <a:gd name="connsiteY0" fmla="*/ 0 h 646331"/>
              <a:gd name="connsiteX1" fmla="*/ 624699 w 2402688"/>
              <a:gd name="connsiteY1" fmla="*/ 0 h 646331"/>
              <a:gd name="connsiteX2" fmla="*/ 1249398 w 2402688"/>
              <a:gd name="connsiteY2" fmla="*/ 0 h 646331"/>
              <a:gd name="connsiteX3" fmla="*/ 1826043 w 2402688"/>
              <a:gd name="connsiteY3" fmla="*/ 0 h 646331"/>
              <a:gd name="connsiteX4" fmla="*/ 2402688 w 2402688"/>
              <a:gd name="connsiteY4" fmla="*/ 0 h 646331"/>
              <a:gd name="connsiteX5" fmla="*/ 2402688 w 2402688"/>
              <a:gd name="connsiteY5" fmla="*/ 646331 h 646331"/>
              <a:gd name="connsiteX6" fmla="*/ 1753962 w 2402688"/>
              <a:gd name="connsiteY6" fmla="*/ 646331 h 646331"/>
              <a:gd name="connsiteX7" fmla="*/ 1177317 w 2402688"/>
              <a:gd name="connsiteY7" fmla="*/ 646331 h 646331"/>
              <a:gd name="connsiteX8" fmla="*/ 576645 w 2402688"/>
              <a:gd name="connsiteY8" fmla="*/ 646331 h 646331"/>
              <a:gd name="connsiteX9" fmla="*/ 0 w 2402688"/>
              <a:gd name="connsiteY9" fmla="*/ 646331 h 646331"/>
              <a:gd name="connsiteX10" fmla="*/ 0 w 2402688"/>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2688" h="646331" fill="none" extrusionOk="0">
                <a:moveTo>
                  <a:pt x="0" y="0"/>
                </a:moveTo>
                <a:cubicBezTo>
                  <a:pt x="237039" y="6283"/>
                  <a:pt x="390042" y="4668"/>
                  <a:pt x="624699" y="0"/>
                </a:cubicBezTo>
                <a:cubicBezTo>
                  <a:pt x="859356" y="-4668"/>
                  <a:pt x="1020453" y="-30432"/>
                  <a:pt x="1249398" y="0"/>
                </a:cubicBezTo>
                <a:cubicBezTo>
                  <a:pt x="1478343" y="30432"/>
                  <a:pt x="1696912" y="11350"/>
                  <a:pt x="1826043" y="0"/>
                </a:cubicBezTo>
                <a:cubicBezTo>
                  <a:pt x="1955175" y="-11350"/>
                  <a:pt x="2117629" y="-13030"/>
                  <a:pt x="2402688" y="0"/>
                </a:cubicBezTo>
                <a:cubicBezTo>
                  <a:pt x="2392999" y="258241"/>
                  <a:pt x="2373641" y="430862"/>
                  <a:pt x="2402688" y="646331"/>
                </a:cubicBezTo>
                <a:cubicBezTo>
                  <a:pt x="2128049" y="675573"/>
                  <a:pt x="1994686" y="662433"/>
                  <a:pt x="1753962" y="646331"/>
                </a:cubicBezTo>
                <a:cubicBezTo>
                  <a:pt x="1513238" y="630229"/>
                  <a:pt x="1408836" y="644895"/>
                  <a:pt x="1177317" y="646331"/>
                </a:cubicBezTo>
                <a:cubicBezTo>
                  <a:pt x="945799" y="647767"/>
                  <a:pt x="713214" y="623679"/>
                  <a:pt x="576645" y="646331"/>
                </a:cubicBezTo>
                <a:cubicBezTo>
                  <a:pt x="440076" y="668983"/>
                  <a:pt x="239407" y="627816"/>
                  <a:pt x="0" y="646331"/>
                </a:cubicBezTo>
                <a:cubicBezTo>
                  <a:pt x="-1216" y="434714"/>
                  <a:pt x="31645" y="255610"/>
                  <a:pt x="0" y="0"/>
                </a:cubicBezTo>
                <a:close/>
              </a:path>
              <a:path w="2402688" h="646331" stroke="0" extrusionOk="0">
                <a:moveTo>
                  <a:pt x="0" y="0"/>
                </a:moveTo>
                <a:cubicBezTo>
                  <a:pt x="233827" y="26790"/>
                  <a:pt x="467095" y="-5415"/>
                  <a:pt x="624699" y="0"/>
                </a:cubicBezTo>
                <a:cubicBezTo>
                  <a:pt x="782303" y="5415"/>
                  <a:pt x="945531" y="195"/>
                  <a:pt x="1177317" y="0"/>
                </a:cubicBezTo>
                <a:cubicBezTo>
                  <a:pt x="1409103" y="-195"/>
                  <a:pt x="1552749" y="11951"/>
                  <a:pt x="1777989" y="0"/>
                </a:cubicBezTo>
                <a:cubicBezTo>
                  <a:pt x="2003229" y="-11951"/>
                  <a:pt x="2269446" y="8019"/>
                  <a:pt x="2402688" y="0"/>
                </a:cubicBezTo>
                <a:cubicBezTo>
                  <a:pt x="2383872" y="304234"/>
                  <a:pt x="2428999" y="366235"/>
                  <a:pt x="2402688" y="646331"/>
                </a:cubicBezTo>
                <a:cubicBezTo>
                  <a:pt x="2131885" y="630876"/>
                  <a:pt x="1983758" y="660896"/>
                  <a:pt x="1850070" y="646331"/>
                </a:cubicBezTo>
                <a:cubicBezTo>
                  <a:pt x="1716382" y="631766"/>
                  <a:pt x="1513698" y="646809"/>
                  <a:pt x="1201344" y="646331"/>
                </a:cubicBezTo>
                <a:cubicBezTo>
                  <a:pt x="888990" y="645853"/>
                  <a:pt x="849769" y="625362"/>
                  <a:pt x="672753" y="646331"/>
                </a:cubicBezTo>
                <a:cubicBezTo>
                  <a:pt x="495737" y="667300"/>
                  <a:pt x="274892" y="653039"/>
                  <a:pt x="0" y="646331"/>
                </a:cubicBezTo>
                <a:cubicBezTo>
                  <a:pt x="17595" y="417163"/>
                  <a:pt x="7226" y="13643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Vegetarische Tage in der Mensa fordern</a:t>
            </a:r>
          </a:p>
        </p:txBody>
      </p:sp>
      <p:sp>
        <p:nvSpPr>
          <p:cNvPr id="15" name="Textfeld 14">
            <a:extLst>
              <a:ext uri="{FF2B5EF4-FFF2-40B4-BE49-F238E27FC236}">
                <a16:creationId xmlns:a16="http://schemas.microsoft.com/office/drawing/2014/main" id="{5313FA64-469D-43C4-ACD5-91E829C51741}"/>
              </a:ext>
            </a:extLst>
          </p:cNvPr>
          <p:cNvSpPr txBox="1"/>
          <p:nvPr/>
        </p:nvSpPr>
        <p:spPr>
          <a:xfrm>
            <a:off x="7029540" y="1305465"/>
            <a:ext cx="2104260" cy="923330"/>
          </a:xfrm>
          <a:custGeom>
            <a:avLst/>
            <a:gdLst>
              <a:gd name="connsiteX0" fmla="*/ 0 w 2104260"/>
              <a:gd name="connsiteY0" fmla="*/ 0 h 923330"/>
              <a:gd name="connsiteX1" fmla="*/ 505022 w 2104260"/>
              <a:gd name="connsiteY1" fmla="*/ 0 h 923330"/>
              <a:gd name="connsiteX2" fmla="*/ 989002 w 2104260"/>
              <a:gd name="connsiteY2" fmla="*/ 0 h 923330"/>
              <a:gd name="connsiteX3" fmla="*/ 1557152 w 2104260"/>
              <a:gd name="connsiteY3" fmla="*/ 0 h 923330"/>
              <a:gd name="connsiteX4" fmla="*/ 2104260 w 2104260"/>
              <a:gd name="connsiteY4" fmla="*/ 0 h 923330"/>
              <a:gd name="connsiteX5" fmla="*/ 2104260 w 2104260"/>
              <a:gd name="connsiteY5" fmla="*/ 433965 h 923330"/>
              <a:gd name="connsiteX6" fmla="*/ 2104260 w 2104260"/>
              <a:gd name="connsiteY6" fmla="*/ 923330 h 923330"/>
              <a:gd name="connsiteX7" fmla="*/ 1599238 w 2104260"/>
              <a:gd name="connsiteY7" fmla="*/ 923330 h 923330"/>
              <a:gd name="connsiteX8" fmla="*/ 1136300 w 2104260"/>
              <a:gd name="connsiteY8" fmla="*/ 923330 h 923330"/>
              <a:gd name="connsiteX9" fmla="*/ 652321 w 2104260"/>
              <a:gd name="connsiteY9" fmla="*/ 923330 h 923330"/>
              <a:gd name="connsiteX10" fmla="*/ 0 w 2104260"/>
              <a:gd name="connsiteY10" fmla="*/ 923330 h 923330"/>
              <a:gd name="connsiteX11" fmla="*/ 0 w 2104260"/>
              <a:gd name="connsiteY11" fmla="*/ 489365 h 923330"/>
              <a:gd name="connsiteX12" fmla="*/ 0 w 2104260"/>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4260" h="923330" fill="none" extrusionOk="0">
                <a:moveTo>
                  <a:pt x="0" y="0"/>
                </a:moveTo>
                <a:cubicBezTo>
                  <a:pt x="163730" y="3482"/>
                  <a:pt x="365602" y="-3503"/>
                  <a:pt x="505022" y="0"/>
                </a:cubicBezTo>
                <a:cubicBezTo>
                  <a:pt x="644442" y="3503"/>
                  <a:pt x="748262" y="-23595"/>
                  <a:pt x="989002" y="0"/>
                </a:cubicBezTo>
                <a:cubicBezTo>
                  <a:pt x="1229742" y="23595"/>
                  <a:pt x="1335232" y="16405"/>
                  <a:pt x="1557152" y="0"/>
                </a:cubicBezTo>
                <a:cubicBezTo>
                  <a:pt x="1779072" y="-16405"/>
                  <a:pt x="1963402" y="-6412"/>
                  <a:pt x="2104260" y="0"/>
                </a:cubicBezTo>
                <a:cubicBezTo>
                  <a:pt x="2101630" y="104388"/>
                  <a:pt x="2116088" y="271199"/>
                  <a:pt x="2104260" y="433965"/>
                </a:cubicBezTo>
                <a:cubicBezTo>
                  <a:pt x="2092432" y="596731"/>
                  <a:pt x="2124042" y="704149"/>
                  <a:pt x="2104260" y="923330"/>
                </a:cubicBezTo>
                <a:cubicBezTo>
                  <a:pt x="1999486" y="919509"/>
                  <a:pt x="1814236" y="916752"/>
                  <a:pt x="1599238" y="923330"/>
                </a:cubicBezTo>
                <a:cubicBezTo>
                  <a:pt x="1384240" y="929908"/>
                  <a:pt x="1350472" y="920950"/>
                  <a:pt x="1136300" y="923330"/>
                </a:cubicBezTo>
                <a:cubicBezTo>
                  <a:pt x="922128" y="925710"/>
                  <a:pt x="851280" y="943635"/>
                  <a:pt x="652321" y="923330"/>
                </a:cubicBezTo>
                <a:cubicBezTo>
                  <a:pt x="453362" y="903025"/>
                  <a:pt x="224369" y="899616"/>
                  <a:pt x="0" y="923330"/>
                </a:cubicBezTo>
                <a:cubicBezTo>
                  <a:pt x="5789" y="772203"/>
                  <a:pt x="7905" y="609618"/>
                  <a:pt x="0" y="489365"/>
                </a:cubicBezTo>
                <a:cubicBezTo>
                  <a:pt x="-7905" y="369112"/>
                  <a:pt x="20761" y="196383"/>
                  <a:pt x="0" y="0"/>
                </a:cubicBezTo>
                <a:close/>
              </a:path>
              <a:path w="2104260" h="923330" stroke="0" extrusionOk="0">
                <a:moveTo>
                  <a:pt x="0" y="0"/>
                </a:moveTo>
                <a:cubicBezTo>
                  <a:pt x="116669" y="16251"/>
                  <a:pt x="332578" y="-22665"/>
                  <a:pt x="547108" y="0"/>
                </a:cubicBezTo>
                <a:cubicBezTo>
                  <a:pt x="761638" y="22665"/>
                  <a:pt x="865799" y="13195"/>
                  <a:pt x="1031087" y="0"/>
                </a:cubicBezTo>
                <a:cubicBezTo>
                  <a:pt x="1196375" y="-13195"/>
                  <a:pt x="1439260" y="-20297"/>
                  <a:pt x="1557152" y="0"/>
                </a:cubicBezTo>
                <a:cubicBezTo>
                  <a:pt x="1675045" y="20297"/>
                  <a:pt x="1862039" y="3596"/>
                  <a:pt x="2104260" y="0"/>
                </a:cubicBezTo>
                <a:cubicBezTo>
                  <a:pt x="2124773" y="103500"/>
                  <a:pt x="2120024" y="251747"/>
                  <a:pt x="2104260" y="480132"/>
                </a:cubicBezTo>
                <a:cubicBezTo>
                  <a:pt x="2088496" y="708517"/>
                  <a:pt x="2091321" y="763231"/>
                  <a:pt x="2104260" y="923330"/>
                </a:cubicBezTo>
                <a:cubicBezTo>
                  <a:pt x="1985301" y="913699"/>
                  <a:pt x="1814497" y="918326"/>
                  <a:pt x="1578195" y="923330"/>
                </a:cubicBezTo>
                <a:cubicBezTo>
                  <a:pt x="1341894" y="928334"/>
                  <a:pt x="1309882" y="934456"/>
                  <a:pt x="1115258" y="923330"/>
                </a:cubicBezTo>
                <a:cubicBezTo>
                  <a:pt x="920634" y="912204"/>
                  <a:pt x="708223" y="924145"/>
                  <a:pt x="589193" y="923330"/>
                </a:cubicBezTo>
                <a:cubicBezTo>
                  <a:pt x="470163" y="922515"/>
                  <a:pt x="120923" y="952341"/>
                  <a:pt x="0" y="923330"/>
                </a:cubicBezTo>
                <a:cubicBezTo>
                  <a:pt x="17327" y="771105"/>
                  <a:pt x="10231" y="555595"/>
                  <a:pt x="0" y="452432"/>
                </a:cubicBezTo>
                <a:cubicBezTo>
                  <a:pt x="-10231" y="349269"/>
                  <a:pt x="11293" y="19746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Projekt: PV-Anlag auf dem Schuldach realisieren</a:t>
            </a:r>
          </a:p>
        </p:txBody>
      </p:sp>
      <p:sp>
        <p:nvSpPr>
          <p:cNvPr id="16" name="Textfeld 15">
            <a:extLst>
              <a:ext uri="{FF2B5EF4-FFF2-40B4-BE49-F238E27FC236}">
                <a16:creationId xmlns:a16="http://schemas.microsoft.com/office/drawing/2014/main" id="{57C762D0-7A09-40D8-A667-BEFA3D6DBF29}"/>
              </a:ext>
            </a:extLst>
          </p:cNvPr>
          <p:cNvSpPr txBox="1"/>
          <p:nvPr/>
        </p:nvSpPr>
        <p:spPr>
          <a:xfrm>
            <a:off x="7529292" y="3767911"/>
            <a:ext cx="2259748" cy="646331"/>
          </a:xfrm>
          <a:custGeom>
            <a:avLst/>
            <a:gdLst>
              <a:gd name="connsiteX0" fmla="*/ 0 w 2259748"/>
              <a:gd name="connsiteY0" fmla="*/ 0 h 646331"/>
              <a:gd name="connsiteX1" fmla="*/ 587534 w 2259748"/>
              <a:gd name="connsiteY1" fmla="*/ 0 h 646331"/>
              <a:gd name="connsiteX2" fmla="*/ 1175069 w 2259748"/>
              <a:gd name="connsiteY2" fmla="*/ 0 h 646331"/>
              <a:gd name="connsiteX3" fmla="*/ 1717408 w 2259748"/>
              <a:gd name="connsiteY3" fmla="*/ 0 h 646331"/>
              <a:gd name="connsiteX4" fmla="*/ 2259748 w 2259748"/>
              <a:gd name="connsiteY4" fmla="*/ 0 h 646331"/>
              <a:gd name="connsiteX5" fmla="*/ 2259748 w 2259748"/>
              <a:gd name="connsiteY5" fmla="*/ 646331 h 646331"/>
              <a:gd name="connsiteX6" fmla="*/ 1649616 w 2259748"/>
              <a:gd name="connsiteY6" fmla="*/ 646331 h 646331"/>
              <a:gd name="connsiteX7" fmla="*/ 1107277 w 2259748"/>
              <a:gd name="connsiteY7" fmla="*/ 646331 h 646331"/>
              <a:gd name="connsiteX8" fmla="*/ 542340 w 2259748"/>
              <a:gd name="connsiteY8" fmla="*/ 646331 h 646331"/>
              <a:gd name="connsiteX9" fmla="*/ 0 w 2259748"/>
              <a:gd name="connsiteY9" fmla="*/ 646331 h 646331"/>
              <a:gd name="connsiteX10" fmla="*/ 0 w 2259748"/>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9748" h="646331" fill="none" extrusionOk="0">
                <a:moveTo>
                  <a:pt x="0" y="0"/>
                </a:moveTo>
                <a:cubicBezTo>
                  <a:pt x="213056" y="22096"/>
                  <a:pt x="330582" y="-25740"/>
                  <a:pt x="587534" y="0"/>
                </a:cubicBezTo>
                <a:cubicBezTo>
                  <a:pt x="844486" y="25740"/>
                  <a:pt x="988249" y="-13390"/>
                  <a:pt x="1175069" y="0"/>
                </a:cubicBezTo>
                <a:cubicBezTo>
                  <a:pt x="1361889" y="13390"/>
                  <a:pt x="1514576" y="14582"/>
                  <a:pt x="1717408" y="0"/>
                </a:cubicBezTo>
                <a:cubicBezTo>
                  <a:pt x="1920240" y="-14582"/>
                  <a:pt x="2062999" y="7063"/>
                  <a:pt x="2259748" y="0"/>
                </a:cubicBezTo>
                <a:cubicBezTo>
                  <a:pt x="2250059" y="258241"/>
                  <a:pt x="2230701" y="430862"/>
                  <a:pt x="2259748" y="646331"/>
                </a:cubicBezTo>
                <a:cubicBezTo>
                  <a:pt x="2108171" y="659382"/>
                  <a:pt x="1854462" y="627724"/>
                  <a:pt x="1649616" y="646331"/>
                </a:cubicBezTo>
                <a:cubicBezTo>
                  <a:pt x="1444770" y="664938"/>
                  <a:pt x="1293258" y="655022"/>
                  <a:pt x="1107277" y="646331"/>
                </a:cubicBezTo>
                <a:cubicBezTo>
                  <a:pt x="921296" y="637640"/>
                  <a:pt x="735020" y="646412"/>
                  <a:pt x="542340" y="646331"/>
                </a:cubicBezTo>
                <a:cubicBezTo>
                  <a:pt x="349660" y="646250"/>
                  <a:pt x="249220" y="628850"/>
                  <a:pt x="0" y="646331"/>
                </a:cubicBezTo>
                <a:cubicBezTo>
                  <a:pt x="-1216" y="434714"/>
                  <a:pt x="31645" y="255610"/>
                  <a:pt x="0" y="0"/>
                </a:cubicBezTo>
                <a:close/>
              </a:path>
              <a:path w="2259748" h="646331" stroke="0" extrusionOk="0">
                <a:moveTo>
                  <a:pt x="0" y="0"/>
                </a:moveTo>
                <a:cubicBezTo>
                  <a:pt x="143988" y="-9403"/>
                  <a:pt x="461354" y="-11713"/>
                  <a:pt x="587534" y="0"/>
                </a:cubicBezTo>
                <a:cubicBezTo>
                  <a:pt x="713714" y="11713"/>
                  <a:pt x="857862" y="8379"/>
                  <a:pt x="1107277" y="0"/>
                </a:cubicBezTo>
                <a:cubicBezTo>
                  <a:pt x="1356692" y="-8379"/>
                  <a:pt x="1547498" y="4136"/>
                  <a:pt x="1672214" y="0"/>
                </a:cubicBezTo>
                <a:cubicBezTo>
                  <a:pt x="1796930" y="-4136"/>
                  <a:pt x="2046382" y="29347"/>
                  <a:pt x="2259748" y="0"/>
                </a:cubicBezTo>
                <a:cubicBezTo>
                  <a:pt x="2240932" y="304234"/>
                  <a:pt x="2286059" y="366235"/>
                  <a:pt x="2259748" y="646331"/>
                </a:cubicBezTo>
                <a:cubicBezTo>
                  <a:pt x="2005839" y="668566"/>
                  <a:pt x="1887848" y="647085"/>
                  <a:pt x="1740006" y="646331"/>
                </a:cubicBezTo>
                <a:cubicBezTo>
                  <a:pt x="1592164" y="645577"/>
                  <a:pt x="1335635" y="621646"/>
                  <a:pt x="1129874" y="646331"/>
                </a:cubicBezTo>
                <a:cubicBezTo>
                  <a:pt x="924113" y="671016"/>
                  <a:pt x="861725" y="669854"/>
                  <a:pt x="632729" y="646331"/>
                </a:cubicBezTo>
                <a:cubicBezTo>
                  <a:pt x="403733" y="622808"/>
                  <a:pt x="168885" y="674919"/>
                  <a:pt x="0" y="646331"/>
                </a:cubicBezTo>
                <a:cubicBezTo>
                  <a:pt x="17595" y="417163"/>
                  <a:pt x="7226" y="13643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Klimaschutzspenden-lauf durchführen</a:t>
            </a:r>
          </a:p>
        </p:txBody>
      </p:sp>
      <p:sp>
        <p:nvSpPr>
          <p:cNvPr id="17" name="Textfeld 16">
            <a:extLst>
              <a:ext uri="{FF2B5EF4-FFF2-40B4-BE49-F238E27FC236}">
                <a16:creationId xmlns:a16="http://schemas.microsoft.com/office/drawing/2014/main" id="{6646A5FB-3145-4B49-BDA0-428C0C19B687}"/>
              </a:ext>
            </a:extLst>
          </p:cNvPr>
          <p:cNvSpPr txBox="1"/>
          <p:nvPr/>
        </p:nvSpPr>
        <p:spPr>
          <a:xfrm>
            <a:off x="3970372" y="2384136"/>
            <a:ext cx="1620404" cy="646331"/>
          </a:xfrm>
          <a:custGeom>
            <a:avLst/>
            <a:gdLst>
              <a:gd name="connsiteX0" fmla="*/ 0 w 1620404"/>
              <a:gd name="connsiteY0" fmla="*/ 0 h 646331"/>
              <a:gd name="connsiteX1" fmla="*/ 540135 w 1620404"/>
              <a:gd name="connsiteY1" fmla="*/ 0 h 646331"/>
              <a:gd name="connsiteX2" fmla="*/ 1047861 w 1620404"/>
              <a:gd name="connsiteY2" fmla="*/ 0 h 646331"/>
              <a:gd name="connsiteX3" fmla="*/ 1620404 w 1620404"/>
              <a:gd name="connsiteY3" fmla="*/ 0 h 646331"/>
              <a:gd name="connsiteX4" fmla="*/ 1620404 w 1620404"/>
              <a:gd name="connsiteY4" fmla="*/ 646331 h 646331"/>
              <a:gd name="connsiteX5" fmla="*/ 1080269 w 1620404"/>
              <a:gd name="connsiteY5" fmla="*/ 646331 h 646331"/>
              <a:gd name="connsiteX6" fmla="*/ 572543 w 1620404"/>
              <a:gd name="connsiteY6" fmla="*/ 646331 h 646331"/>
              <a:gd name="connsiteX7" fmla="*/ 0 w 1620404"/>
              <a:gd name="connsiteY7" fmla="*/ 646331 h 646331"/>
              <a:gd name="connsiteX8" fmla="*/ 0 w 1620404"/>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0404" h="646331" fill="none" extrusionOk="0">
                <a:moveTo>
                  <a:pt x="0" y="0"/>
                </a:moveTo>
                <a:cubicBezTo>
                  <a:pt x="224564" y="-9966"/>
                  <a:pt x="308926" y="-2628"/>
                  <a:pt x="540135" y="0"/>
                </a:cubicBezTo>
                <a:cubicBezTo>
                  <a:pt x="771345" y="2628"/>
                  <a:pt x="806489" y="7813"/>
                  <a:pt x="1047861" y="0"/>
                </a:cubicBezTo>
                <a:cubicBezTo>
                  <a:pt x="1289233" y="-7813"/>
                  <a:pt x="1364170" y="28424"/>
                  <a:pt x="1620404" y="0"/>
                </a:cubicBezTo>
                <a:cubicBezTo>
                  <a:pt x="1650831" y="153720"/>
                  <a:pt x="1606166" y="421415"/>
                  <a:pt x="1620404" y="646331"/>
                </a:cubicBezTo>
                <a:cubicBezTo>
                  <a:pt x="1447836" y="646196"/>
                  <a:pt x="1251174" y="673123"/>
                  <a:pt x="1080269" y="646331"/>
                </a:cubicBezTo>
                <a:cubicBezTo>
                  <a:pt x="909365" y="619539"/>
                  <a:pt x="797245" y="651898"/>
                  <a:pt x="572543" y="646331"/>
                </a:cubicBezTo>
                <a:cubicBezTo>
                  <a:pt x="347841" y="640764"/>
                  <a:pt x="141472" y="636259"/>
                  <a:pt x="0" y="646331"/>
                </a:cubicBezTo>
                <a:cubicBezTo>
                  <a:pt x="-7798" y="490331"/>
                  <a:pt x="11425" y="179363"/>
                  <a:pt x="0" y="0"/>
                </a:cubicBezTo>
                <a:close/>
              </a:path>
              <a:path w="1620404" h="646331" stroke="0" extrusionOk="0">
                <a:moveTo>
                  <a:pt x="0" y="0"/>
                </a:moveTo>
                <a:cubicBezTo>
                  <a:pt x="117841" y="-1818"/>
                  <a:pt x="436288" y="-20735"/>
                  <a:pt x="556339" y="0"/>
                </a:cubicBezTo>
                <a:cubicBezTo>
                  <a:pt x="676390" y="20735"/>
                  <a:pt x="834693" y="-9944"/>
                  <a:pt x="1064065" y="0"/>
                </a:cubicBezTo>
                <a:cubicBezTo>
                  <a:pt x="1293437" y="9944"/>
                  <a:pt x="1364270" y="-19802"/>
                  <a:pt x="1620404" y="0"/>
                </a:cubicBezTo>
                <a:cubicBezTo>
                  <a:pt x="1627534" y="313227"/>
                  <a:pt x="1593560" y="514686"/>
                  <a:pt x="1620404" y="646331"/>
                </a:cubicBezTo>
                <a:cubicBezTo>
                  <a:pt x="1458669" y="650476"/>
                  <a:pt x="1277399" y="653800"/>
                  <a:pt x="1128881" y="646331"/>
                </a:cubicBezTo>
                <a:cubicBezTo>
                  <a:pt x="980363" y="638862"/>
                  <a:pt x="742361" y="668669"/>
                  <a:pt x="604951" y="646331"/>
                </a:cubicBezTo>
                <a:cubicBezTo>
                  <a:pt x="467541" y="623994"/>
                  <a:pt x="161740" y="628741"/>
                  <a:pt x="0" y="646331"/>
                </a:cubicBezTo>
                <a:cubicBezTo>
                  <a:pt x="-4949" y="506393"/>
                  <a:pt x="-12203" y="31165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err="1"/>
              <a:t>Radlkilometer</a:t>
            </a:r>
            <a:r>
              <a:rPr lang="de-DE" dirty="0"/>
              <a:t> sammeln</a:t>
            </a:r>
          </a:p>
        </p:txBody>
      </p:sp>
      <p:sp>
        <p:nvSpPr>
          <p:cNvPr id="18" name="Textfeld 17">
            <a:extLst>
              <a:ext uri="{FF2B5EF4-FFF2-40B4-BE49-F238E27FC236}">
                <a16:creationId xmlns:a16="http://schemas.microsoft.com/office/drawing/2014/main" id="{17D2853A-0B32-4430-A446-3CA3602D2CBB}"/>
              </a:ext>
            </a:extLst>
          </p:cNvPr>
          <p:cNvSpPr txBox="1"/>
          <p:nvPr/>
        </p:nvSpPr>
        <p:spPr>
          <a:xfrm>
            <a:off x="359056" y="279568"/>
            <a:ext cx="3427998" cy="923330"/>
          </a:xfrm>
          <a:prstGeom prst="rect">
            <a:avLst/>
          </a:prstGeom>
          <a:noFill/>
        </p:spPr>
        <p:txBody>
          <a:bodyPr wrap="square" rtlCol="0">
            <a:spAutoFit/>
          </a:bodyPr>
          <a:lstStyle/>
          <a:p>
            <a:r>
              <a:rPr lang="de-DE" i="1" dirty="0"/>
              <a:t>Handlungen, die ich als Lehrkraft (mit der Klasse) durchführen / anstoßen / anregen kann...</a:t>
            </a:r>
          </a:p>
        </p:txBody>
      </p:sp>
      <p:sp>
        <p:nvSpPr>
          <p:cNvPr id="19" name="Textfeld 18">
            <a:extLst>
              <a:ext uri="{FF2B5EF4-FFF2-40B4-BE49-F238E27FC236}">
                <a16:creationId xmlns:a16="http://schemas.microsoft.com/office/drawing/2014/main" id="{0A3CD68F-5395-47E0-9DDE-8E8F216E420B}"/>
              </a:ext>
            </a:extLst>
          </p:cNvPr>
          <p:cNvSpPr txBox="1"/>
          <p:nvPr/>
        </p:nvSpPr>
        <p:spPr>
          <a:xfrm>
            <a:off x="7201074" y="4669035"/>
            <a:ext cx="1667021" cy="646331"/>
          </a:xfrm>
          <a:custGeom>
            <a:avLst/>
            <a:gdLst>
              <a:gd name="connsiteX0" fmla="*/ 0 w 1667021"/>
              <a:gd name="connsiteY0" fmla="*/ 0 h 646331"/>
              <a:gd name="connsiteX1" fmla="*/ 555674 w 1667021"/>
              <a:gd name="connsiteY1" fmla="*/ 0 h 646331"/>
              <a:gd name="connsiteX2" fmla="*/ 1078007 w 1667021"/>
              <a:gd name="connsiteY2" fmla="*/ 0 h 646331"/>
              <a:gd name="connsiteX3" fmla="*/ 1667021 w 1667021"/>
              <a:gd name="connsiteY3" fmla="*/ 0 h 646331"/>
              <a:gd name="connsiteX4" fmla="*/ 1667021 w 1667021"/>
              <a:gd name="connsiteY4" fmla="*/ 646331 h 646331"/>
              <a:gd name="connsiteX5" fmla="*/ 1111347 w 1667021"/>
              <a:gd name="connsiteY5" fmla="*/ 646331 h 646331"/>
              <a:gd name="connsiteX6" fmla="*/ 589014 w 1667021"/>
              <a:gd name="connsiteY6" fmla="*/ 646331 h 646331"/>
              <a:gd name="connsiteX7" fmla="*/ 0 w 1667021"/>
              <a:gd name="connsiteY7" fmla="*/ 646331 h 646331"/>
              <a:gd name="connsiteX8" fmla="*/ 0 w 1667021"/>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021" h="646331" fill="none" extrusionOk="0">
                <a:moveTo>
                  <a:pt x="0" y="0"/>
                </a:moveTo>
                <a:cubicBezTo>
                  <a:pt x="264272" y="21504"/>
                  <a:pt x="362400" y="-25509"/>
                  <a:pt x="555674" y="0"/>
                </a:cubicBezTo>
                <a:cubicBezTo>
                  <a:pt x="748948" y="25509"/>
                  <a:pt x="877071" y="15328"/>
                  <a:pt x="1078007" y="0"/>
                </a:cubicBezTo>
                <a:cubicBezTo>
                  <a:pt x="1278943" y="-15328"/>
                  <a:pt x="1380319" y="-10020"/>
                  <a:pt x="1667021" y="0"/>
                </a:cubicBezTo>
                <a:cubicBezTo>
                  <a:pt x="1697448" y="153720"/>
                  <a:pt x="1652783" y="421415"/>
                  <a:pt x="1667021" y="646331"/>
                </a:cubicBezTo>
                <a:cubicBezTo>
                  <a:pt x="1429164" y="656806"/>
                  <a:pt x="1376006" y="627072"/>
                  <a:pt x="1111347" y="646331"/>
                </a:cubicBezTo>
                <a:cubicBezTo>
                  <a:pt x="846688" y="665590"/>
                  <a:pt x="724336" y="629193"/>
                  <a:pt x="589014" y="646331"/>
                </a:cubicBezTo>
                <a:cubicBezTo>
                  <a:pt x="453692" y="663469"/>
                  <a:pt x="272586" y="656710"/>
                  <a:pt x="0" y="646331"/>
                </a:cubicBezTo>
                <a:cubicBezTo>
                  <a:pt x="-7798" y="490331"/>
                  <a:pt x="11425" y="179363"/>
                  <a:pt x="0" y="0"/>
                </a:cubicBezTo>
                <a:close/>
              </a:path>
              <a:path w="1667021" h="646331" stroke="0" extrusionOk="0">
                <a:moveTo>
                  <a:pt x="0" y="0"/>
                </a:moveTo>
                <a:cubicBezTo>
                  <a:pt x="240867" y="-3874"/>
                  <a:pt x="323297" y="-24122"/>
                  <a:pt x="572344" y="0"/>
                </a:cubicBezTo>
                <a:cubicBezTo>
                  <a:pt x="821391" y="24122"/>
                  <a:pt x="950305" y="3213"/>
                  <a:pt x="1094677" y="0"/>
                </a:cubicBezTo>
                <a:cubicBezTo>
                  <a:pt x="1239049" y="-3213"/>
                  <a:pt x="1457609" y="24317"/>
                  <a:pt x="1667021" y="0"/>
                </a:cubicBezTo>
                <a:cubicBezTo>
                  <a:pt x="1674151" y="313227"/>
                  <a:pt x="1640177" y="514686"/>
                  <a:pt x="1667021" y="646331"/>
                </a:cubicBezTo>
                <a:cubicBezTo>
                  <a:pt x="1522411" y="625211"/>
                  <a:pt x="1280292" y="626101"/>
                  <a:pt x="1161358" y="646331"/>
                </a:cubicBezTo>
                <a:cubicBezTo>
                  <a:pt x="1042424" y="666561"/>
                  <a:pt x="852060" y="637762"/>
                  <a:pt x="622355" y="646331"/>
                </a:cubicBezTo>
                <a:cubicBezTo>
                  <a:pt x="392650" y="654900"/>
                  <a:pt x="150803" y="661721"/>
                  <a:pt x="0" y="646331"/>
                </a:cubicBezTo>
                <a:cubicBezTo>
                  <a:pt x="-4949" y="506393"/>
                  <a:pt x="-12203" y="31165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AG Klimaschutz gründen</a:t>
            </a:r>
          </a:p>
        </p:txBody>
      </p:sp>
      <p:sp>
        <p:nvSpPr>
          <p:cNvPr id="20" name="Textfeld 19">
            <a:extLst>
              <a:ext uri="{FF2B5EF4-FFF2-40B4-BE49-F238E27FC236}">
                <a16:creationId xmlns:a16="http://schemas.microsoft.com/office/drawing/2014/main" id="{44925C7B-BFCE-4BDE-A6B8-9E3FADBC7BC8}"/>
              </a:ext>
            </a:extLst>
          </p:cNvPr>
          <p:cNvSpPr txBox="1"/>
          <p:nvPr/>
        </p:nvSpPr>
        <p:spPr>
          <a:xfrm>
            <a:off x="1744920" y="3923389"/>
            <a:ext cx="1856629" cy="923330"/>
          </a:xfrm>
          <a:custGeom>
            <a:avLst/>
            <a:gdLst>
              <a:gd name="connsiteX0" fmla="*/ 0 w 1856629"/>
              <a:gd name="connsiteY0" fmla="*/ 0 h 923330"/>
              <a:gd name="connsiteX1" fmla="*/ 637443 w 1856629"/>
              <a:gd name="connsiteY1" fmla="*/ 0 h 923330"/>
              <a:gd name="connsiteX2" fmla="*/ 1274885 w 1856629"/>
              <a:gd name="connsiteY2" fmla="*/ 0 h 923330"/>
              <a:gd name="connsiteX3" fmla="*/ 1856629 w 1856629"/>
              <a:gd name="connsiteY3" fmla="*/ 0 h 923330"/>
              <a:gd name="connsiteX4" fmla="*/ 1856629 w 1856629"/>
              <a:gd name="connsiteY4" fmla="*/ 443198 h 923330"/>
              <a:gd name="connsiteX5" fmla="*/ 1856629 w 1856629"/>
              <a:gd name="connsiteY5" fmla="*/ 923330 h 923330"/>
              <a:gd name="connsiteX6" fmla="*/ 1200620 w 1856629"/>
              <a:gd name="connsiteY6" fmla="*/ 923330 h 923330"/>
              <a:gd name="connsiteX7" fmla="*/ 600310 w 1856629"/>
              <a:gd name="connsiteY7" fmla="*/ 923330 h 923330"/>
              <a:gd name="connsiteX8" fmla="*/ 0 w 1856629"/>
              <a:gd name="connsiteY8" fmla="*/ 923330 h 923330"/>
              <a:gd name="connsiteX9" fmla="*/ 0 w 1856629"/>
              <a:gd name="connsiteY9" fmla="*/ 452432 h 923330"/>
              <a:gd name="connsiteX10" fmla="*/ 0 w 1856629"/>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6629" h="923330" fill="none" extrusionOk="0">
                <a:moveTo>
                  <a:pt x="0" y="0"/>
                </a:moveTo>
                <a:cubicBezTo>
                  <a:pt x="244539" y="-15549"/>
                  <a:pt x="423975" y="22191"/>
                  <a:pt x="637443" y="0"/>
                </a:cubicBezTo>
                <a:cubicBezTo>
                  <a:pt x="850911" y="-22191"/>
                  <a:pt x="1133127" y="7468"/>
                  <a:pt x="1274885" y="0"/>
                </a:cubicBezTo>
                <a:cubicBezTo>
                  <a:pt x="1416643" y="-7468"/>
                  <a:pt x="1595521" y="-26714"/>
                  <a:pt x="1856629" y="0"/>
                </a:cubicBezTo>
                <a:cubicBezTo>
                  <a:pt x="1863387" y="154157"/>
                  <a:pt x="1843085" y="253209"/>
                  <a:pt x="1856629" y="443198"/>
                </a:cubicBezTo>
                <a:cubicBezTo>
                  <a:pt x="1870173" y="633187"/>
                  <a:pt x="1874574" y="780348"/>
                  <a:pt x="1856629" y="923330"/>
                </a:cubicBezTo>
                <a:cubicBezTo>
                  <a:pt x="1704980" y="937347"/>
                  <a:pt x="1434596" y="911907"/>
                  <a:pt x="1200620" y="923330"/>
                </a:cubicBezTo>
                <a:cubicBezTo>
                  <a:pt x="966644" y="934753"/>
                  <a:pt x="870652" y="913676"/>
                  <a:pt x="600310" y="923330"/>
                </a:cubicBezTo>
                <a:cubicBezTo>
                  <a:pt x="329968" y="932985"/>
                  <a:pt x="253529" y="914090"/>
                  <a:pt x="0" y="923330"/>
                </a:cubicBezTo>
                <a:cubicBezTo>
                  <a:pt x="-8535" y="708587"/>
                  <a:pt x="8910" y="678507"/>
                  <a:pt x="0" y="452432"/>
                </a:cubicBezTo>
                <a:cubicBezTo>
                  <a:pt x="-8910" y="226357"/>
                  <a:pt x="6865" y="103576"/>
                  <a:pt x="0" y="0"/>
                </a:cubicBezTo>
                <a:close/>
              </a:path>
              <a:path w="1856629" h="923330" stroke="0" extrusionOk="0">
                <a:moveTo>
                  <a:pt x="0" y="0"/>
                </a:moveTo>
                <a:cubicBezTo>
                  <a:pt x="197425" y="24889"/>
                  <a:pt x="475359" y="-7507"/>
                  <a:pt x="637443" y="0"/>
                </a:cubicBezTo>
                <a:cubicBezTo>
                  <a:pt x="799527" y="7507"/>
                  <a:pt x="981771" y="7509"/>
                  <a:pt x="1219186" y="0"/>
                </a:cubicBezTo>
                <a:cubicBezTo>
                  <a:pt x="1456601" y="-7509"/>
                  <a:pt x="1556899" y="-15675"/>
                  <a:pt x="1856629" y="0"/>
                </a:cubicBezTo>
                <a:cubicBezTo>
                  <a:pt x="1842937" y="209688"/>
                  <a:pt x="1859747" y="351758"/>
                  <a:pt x="1856629" y="443198"/>
                </a:cubicBezTo>
                <a:cubicBezTo>
                  <a:pt x="1853511" y="534638"/>
                  <a:pt x="1872393" y="694945"/>
                  <a:pt x="1856629" y="923330"/>
                </a:cubicBezTo>
                <a:cubicBezTo>
                  <a:pt x="1737976" y="935834"/>
                  <a:pt x="1502967" y="914364"/>
                  <a:pt x="1274885" y="923330"/>
                </a:cubicBezTo>
                <a:cubicBezTo>
                  <a:pt x="1046803" y="932296"/>
                  <a:pt x="802058" y="939167"/>
                  <a:pt x="618876" y="923330"/>
                </a:cubicBezTo>
                <a:cubicBezTo>
                  <a:pt x="435694" y="907493"/>
                  <a:pt x="215183" y="938529"/>
                  <a:pt x="0" y="923330"/>
                </a:cubicBezTo>
                <a:cubicBezTo>
                  <a:pt x="-20165" y="830149"/>
                  <a:pt x="4699" y="605677"/>
                  <a:pt x="0" y="461665"/>
                </a:cubicBezTo>
                <a:cubicBezTo>
                  <a:pt x="-4699" y="317654"/>
                  <a:pt x="-20474" y="216619"/>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Klimabotschafter in der Klasse wählen</a:t>
            </a:r>
          </a:p>
        </p:txBody>
      </p:sp>
      <p:sp>
        <p:nvSpPr>
          <p:cNvPr id="21" name="Textfeld 20">
            <a:extLst>
              <a:ext uri="{FF2B5EF4-FFF2-40B4-BE49-F238E27FC236}">
                <a16:creationId xmlns:a16="http://schemas.microsoft.com/office/drawing/2014/main" id="{667F6543-47B6-4C4B-B959-5F76244EB648}"/>
              </a:ext>
            </a:extLst>
          </p:cNvPr>
          <p:cNvSpPr txBox="1"/>
          <p:nvPr/>
        </p:nvSpPr>
        <p:spPr>
          <a:xfrm>
            <a:off x="3840130" y="3777379"/>
            <a:ext cx="2528822" cy="646331"/>
          </a:xfrm>
          <a:custGeom>
            <a:avLst/>
            <a:gdLst>
              <a:gd name="connsiteX0" fmla="*/ 0 w 2528822"/>
              <a:gd name="connsiteY0" fmla="*/ 0 h 646331"/>
              <a:gd name="connsiteX1" fmla="*/ 657494 w 2528822"/>
              <a:gd name="connsiteY1" fmla="*/ 0 h 646331"/>
              <a:gd name="connsiteX2" fmla="*/ 1314987 w 2528822"/>
              <a:gd name="connsiteY2" fmla="*/ 0 h 646331"/>
              <a:gd name="connsiteX3" fmla="*/ 1921905 w 2528822"/>
              <a:gd name="connsiteY3" fmla="*/ 0 h 646331"/>
              <a:gd name="connsiteX4" fmla="*/ 2528822 w 2528822"/>
              <a:gd name="connsiteY4" fmla="*/ 0 h 646331"/>
              <a:gd name="connsiteX5" fmla="*/ 2528822 w 2528822"/>
              <a:gd name="connsiteY5" fmla="*/ 646331 h 646331"/>
              <a:gd name="connsiteX6" fmla="*/ 1846040 w 2528822"/>
              <a:gd name="connsiteY6" fmla="*/ 646331 h 646331"/>
              <a:gd name="connsiteX7" fmla="*/ 1239123 w 2528822"/>
              <a:gd name="connsiteY7" fmla="*/ 646331 h 646331"/>
              <a:gd name="connsiteX8" fmla="*/ 606917 w 2528822"/>
              <a:gd name="connsiteY8" fmla="*/ 646331 h 646331"/>
              <a:gd name="connsiteX9" fmla="*/ 0 w 2528822"/>
              <a:gd name="connsiteY9" fmla="*/ 646331 h 646331"/>
              <a:gd name="connsiteX10" fmla="*/ 0 w 2528822"/>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8822" h="646331" fill="none" extrusionOk="0">
                <a:moveTo>
                  <a:pt x="0" y="0"/>
                </a:moveTo>
                <a:cubicBezTo>
                  <a:pt x="225239" y="23642"/>
                  <a:pt x="447413" y="23656"/>
                  <a:pt x="657494" y="0"/>
                </a:cubicBezTo>
                <a:cubicBezTo>
                  <a:pt x="867575" y="-23656"/>
                  <a:pt x="1007252" y="9635"/>
                  <a:pt x="1314987" y="0"/>
                </a:cubicBezTo>
                <a:cubicBezTo>
                  <a:pt x="1622722" y="-9635"/>
                  <a:pt x="1694428" y="4651"/>
                  <a:pt x="1921905" y="0"/>
                </a:cubicBezTo>
                <a:cubicBezTo>
                  <a:pt x="2149382" y="-4651"/>
                  <a:pt x="2303835" y="-22043"/>
                  <a:pt x="2528822" y="0"/>
                </a:cubicBezTo>
                <a:cubicBezTo>
                  <a:pt x="2519133" y="258241"/>
                  <a:pt x="2499775" y="430862"/>
                  <a:pt x="2528822" y="646331"/>
                </a:cubicBezTo>
                <a:cubicBezTo>
                  <a:pt x="2193965" y="648256"/>
                  <a:pt x="2167615" y="639929"/>
                  <a:pt x="1846040" y="646331"/>
                </a:cubicBezTo>
                <a:cubicBezTo>
                  <a:pt x="1524465" y="652733"/>
                  <a:pt x="1412985" y="615989"/>
                  <a:pt x="1239123" y="646331"/>
                </a:cubicBezTo>
                <a:cubicBezTo>
                  <a:pt x="1065261" y="676673"/>
                  <a:pt x="878610" y="631080"/>
                  <a:pt x="606917" y="646331"/>
                </a:cubicBezTo>
                <a:cubicBezTo>
                  <a:pt x="335224" y="661582"/>
                  <a:pt x="279288" y="644983"/>
                  <a:pt x="0" y="646331"/>
                </a:cubicBezTo>
                <a:cubicBezTo>
                  <a:pt x="-1216" y="434714"/>
                  <a:pt x="31645" y="255610"/>
                  <a:pt x="0" y="0"/>
                </a:cubicBezTo>
                <a:close/>
              </a:path>
              <a:path w="2528822" h="646331" stroke="0" extrusionOk="0">
                <a:moveTo>
                  <a:pt x="0" y="0"/>
                </a:moveTo>
                <a:cubicBezTo>
                  <a:pt x="182479" y="-7166"/>
                  <a:pt x="432491" y="-1478"/>
                  <a:pt x="657494" y="0"/>
                </a:cubicBezTo>
                <a:cubicBezTo>
                  <a:pt x="882497" y="1478"/>
                  <a:pt x="977139" y="25320"/>
                  <a:pt x="1239123" y="0"/>
                </a:cubicBezTo>
                <a:cubicBezTo>
                  <a:pt x="1501107" y="-25320"/>
                  <a:pt x="1687093" y="-1228"/>
                  <a:pt x="1871328" y="0"/>
                </a:cubicBezTo>
                <a:cubicBezTo>
                  <a:pt x="2055563" y="1228"/>
                  <a:pt x="2354446" y="-23286"/>
                  <a:pt x="2528822" y="0"/>
                </a:cubicBezTo>
                <a:cubicBezTo>
                  <a:pt x="2510006" y="304234"/>
                  <a:pt x="2555133" y="366235"/>
                  <a:pt x="2528822" y="646331"/>
                </a:cubicBezTo>
                <a:cubicBezTo>
                  <a:pt x="2407605" y="637522"/>
                  <a:pt x="2129252" y="636519"/>
                  <a:pt x="1947193" y="646331"/>
                </a:cubicBezTo>
                <a:cubicBezTo>
                  <a:pt x="1765134" y="656143"/>
                  <a:pt x="1411739" y="631977"/>
                  <a:pt x="1264411" y="646331"/>
                </a:cubicBezTo>
                <a:cubicBezTo>
                  <a:pt x="1117083" y="660685"/>
                  <a:pt x="883861" y="642770"/>
                  <a:pt x="708070" y="646331"/>
                </a:cubicBezTo>
                <a:cubicBezTo>
                  <a:pt x="532279" y="649892"/>
                  <a:pt x="156051" y="670194"/>
                  <a:pt x="0" y="646331"/>
                </a:cubicBezTo>
                <a:cubicBezTo>
                  <a:pt x="17595" y="417163"/>
                  <a:pt x="7226" y="13643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Interview mit den Eltern zu Klimaschutzthemen</a:t>
            </a:r>
          </a:p>
        </p:txBody>
      </p:sp>
      <p:sp>
        <p:nvSpPr>
          <p:cNvPr id="22" name="Textfeld 21">
            <a:extLst>
              <a:ext uri="{FF2B5EF4-FFF2-40B4-BE49-F238E27FC236}">
                <a16:creationId xmlns:a16="http://schemas.microsoft.com/office/drawing/2014/main" id="{9BEFA86C-8F8D-430C-ABD7-C75ED63988E0}"/>
              </a:ext>
            </a:extLst>
          </p:cNvPr>
          <p:cNvSpPr txBox="1"/>
          <p:nvPr/>
        </p:nvSpPr>
        <p:spPr>
          <a:xfrm>
            <a:off x="9288076" y="4598117"/>
            <a:ext cx="2104260" cy="646331"/>
          </a:xfrm>
          <a:custGeom>
            <a:avLst/>
            <a:gdLst>
              <a:gd name="connsiteX0" fmla="*/ 0 w 2104260"/>
              <a:gd name="connsiteY0" fmla="*/ 0 h 646331"/>
              <a:gd name="connsiteX1" fmla="*/ 547108 w 2104260"/>
              <a:gd name="connsiteY1" fmla="*/ 0 h 646331"/>
              <a:gd name="connsiteX2" fmla="*/ 1094215 w 2104260"/>
              <a:gd name="connsiteY2" fmla="*/ 0 h 646331"/>
              <a:gd name="connsiteX3" fmla="*/ 1599238 w 2104260"/>
              <a:gd name="connsiteY3" fmla="*/ 0 h 646331"/>
              <a:gd name="connsiteX4" fmla="*/ 2104260 w 2104260"/>
              <a:gd name="connsiteY4" fmla="*/ 0 h 646331"/>
              <a:gd name="connsiteX5" fmla="*/ 2104260 w 2104260"/>
              <a:gd name="connsiteY5" fmla="*/ 646331 h 646331"/>
              <a:gd name="connsiteX6" fmla="*/ 1536110 w 2104260"/>
              <a:gd name="connsiteY6" fmla="*/ 646331 h 646331"/>
              <a:gd name="connsiteX7" fmla="*/ 1031087 w 2104260"/>
              <a:gd name="connsiteY7" fmla="*/ 646331 h 646331"/>
              <a:gd name="connsiteX8" fmla="*/ 505022 w 2104260"/>
              <a:gd name="connsiteY8" fmla="*/ 646331 h 646331"/>
              <a:gd name="connsiteX9" fmla="*/ 0 w 2104260"/>
              <a:gd name="connsiteY9" fmla="*/ 646331 h 646331"/>
              <a:gd name="connsiteX10" fmla="*/ 0 w 2104260"/>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4260" h="646331" fill="none" extrusionOk="0">
                <a:moveTo>
                  <a:pt x="0" y="0"/>
                </a:moveTo>
                <a:cubicBezTo>
                  <a:pt x="237111" y="4408"/>
                  <a:pt x="274716" y="10610"/>
                  <a:pt x="547108" y="0"/>
                </a:cubicBezTo>
                <a:cubicBezTo>
                  <a:pt x="819500" y="-10610"/>
                  <a:pt x="861540" y="-16185"/>
                  <a:pt x="1094215" y="0"/>
                </a:cubicBezTo>
                <a:cubicBezTo>
                  <a:pt x="1326890" y="16185"/>
                  <a:pt x="1454004" y="-10742"/>
                  <a:pt x="1599238" y="0"/>
                </a:cubicBezTo>
                <a:cubicBezTo>
                  <a:pt x="1744472" y="10742"/>
                  <a:pt x="1992438" y="8331"/>
                  <a:pt x="2104260" y="0"/>
                </a:cubicBezTo>
                <a:cubicBezTo>
                  <a:pt x="2094571" y="258241"/>
                  <a:pt x="2075213" y="430862"/>
                  <a:pt x="2104260" y="646331"/>
                </a:cubicBezTo>
                <a:cubicBezTo>
                  <a:pt x="1859388" y="635535"/>
                  <a:pt x="1774528" y="628173"/>
                  <a:pt x="1536110" y="646331"/>
                </a:cubicBezTo>
                <a:cubicBezTo>
                  <a:pt x="1297692" y="664490"/>
                  <a:pt x="1151049" y="665909"/>
                  <a:pt x="1031087" y="646331"/>
                </a:cubicBezTo>
                <a:cubicBezTo>
                  <a:pt x="911125" y="626753"/>
                  <a:pt x="700067" y="626437"/>
                  <a:pt x="505022" y="646331"/>
                </a:cubicBezTo>
                <a:cubicBezTo>
                  <a:pt x="309978" y="666225"/>
                  <a:pt x="214998" y="639753"/>
                  <a:pt x="0" y="646331"/>
                </a:cubicBezTo>
                <a:cubicBezTo>
                  <a:pt x="-1216" y="434714"/>
                  <a:pt x="31645" y="255610"/>
                  <a:pt x="0" y="0"/>
                </a:cubicBezTo>
                <a:close/>
              </a:path>
              <a:path w="2104260" h="646331" stroke="0" extrusionOk="0">
                <a:moveTo>
                  <a:pt x="0" y="0"/>
                </a:moveTo>
                <a:cubicBezTo>
                  <a:pt x="116669" y="16251"/>
                  <a:pt x="332578" y="-22665"/>
                  <a:pt x="547108" y="0"/>
                </a:cubicBezTo>
                <a:cubicBezTo>
                  <a:pt x="761638" y="22665"/>
                  <a:pt x="865799" y="13195"/>
                  <a:pt x="1031087" y="0"/>
                </a:cubicBezTo>
                <a:cubicBezTo>
                  <a:pt x="1196375" y="-13195"/>
                  <a:pt x="1439260" y="-20297"/>
                  <a:pt x="1557152" y="0"/>
                </a:cubicBezTo>
                <a:cubicBezTo>
                  <a:pt x="1675045" y="20297"/>
                  <a:pt x="1862039" y="3596"/>
                  <a:pt x="2104260" y="0"/>
                </a:cubicBezTo>
                <a:cubicBezTo>
                  <a:pt x="2085444" y="304234"/>
                  <a:pt x="2130571" y="366235"/>
                  <a:pt x="2104260" y="646331"/>
                </a:cubicBezTo>
                <a:cubicBezTo>
                  <a:pt x="1983395" y="630510"/>
                  <a:pt x="1843360" y="647322"/>
                  <a:pt x="1620280" y="646331"/>
                </a:cubicBezTo>
                <a:cubicBezTo>
                  <a:pt x="1397200" y="645340"/>
                  <a:pt x="1194154" y="650781"/>
                  <a:pt x="1052130" y="646331"/>
                </a:cubicBezTo>
                <a:cubicBezTo>
                  <a:pt x="910106" y="641882"/>
                  <a:pt x="783817" y="657457"/>
                  <a:pt x="589193" y="646331"/>
                </a:cubicBezTo>
                <a:cubicBezTo>
                  <a:pt x="394569" y="635205"/>
                  <a:pt x="181686" y="655732"/>
                  <a:pt x="0" y="646331"/>
                </a:cubicBezTo>
                <a:cubicBezTo>
                  <a:pt x="17595" y="417163"/>
                  <a:pt x="7226" y="13643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err="1"/>
              <a:t>Hefteverkauf</a:t>
            </a:r>
            <a:r>
              <a:rPr lang="de-DE" dirty="0"/>
              <a:t> zum Schuljahresanfang</a:t>
            </a:r>
          </a:p>
        </p:txBody>
      </p:sp>
      <p:sp>
        <p:nvSpPr>
          <p:cNvPr id="23" name="Textfeld 22">
            <a:extLst>
              <a:ext uri="{FF2B5EF4-FFF2-40B4-BE49-F238E27FC236}">
                <a16:creationId xmlns:a16="http://schemas.microsoft.com/office/drawing/2014/main" id="{99496BE4-80B2-4965-8040-92EBD4C2A167}"/>
              </a:ext>
            </a:extLst>
          </p:cNvPr>
          <p:cNvSpPr txBox="1"/>
          <p:nvPr/>
        </p:nvSpPr>
        <p:spPr>
          <a:xfrm>
            <a:off x="9457285" y="1049995"/>
            <a:ext cx="1912057" cy="923330"/>
          </a:xfrm>
          <a:custGeom>
            <a:avLst/>
            <a:gdLst>
              <a:gd name="connsiteX0" fmla="*/ 0 w 1912057"/>
              <a:gd name="connsiteY0" fmla="*/ 0 h 923330"/>
              <a:gd name="connsiteX1" fmla="*/ 656473 w 1912057"/>
              <a:gd name="connsiteY1" fmla="*/ 0 h 923330"/>
              <a:gd name="connsiteX2" fmla="*/ 1312946 w 1912057"/>
              <a:gd name="connsiteY2" fmla="*/ 0 h 923330"/>
              <a:gd name="connsiteX3" fmla="*/ 1912057 w 1912057"/>
              <a:gd name="connsiteY3" fmla="*/ 0 h 923330"/>
              <a:gd name="connsiteX4" fmla="*/ 1912057 w 1912057"/>
              <a:gd name="connsiteY4" fmla="*/ 443198 h 923330"/>
              <a:gd name="connsiteX5" fmla="*/ 1912057 w 1912057"/>
              <a:gd name="connsiteY5" fmla="*/ 923330 h 923330"/>
              <a:gd name="connsiteX6" fmla="*/ 1236464 w 1912057"/>
              <a:gd name="connsiteY6" fmla="*/ 923330 h 923330"/>
              <a:gd name="connsiteX7" fmla="*/ 618232 w 1912057"/>
              <a:gd name="connsiteY7" fmla="*/ 923330 h 923330"/>
              <a:gd name="connsiteX8" fmla="*/ 0 w 1912057"/>
              <a:gd name="connsiteY8" fmla="*/ 923330 h 923330"/>
              <a:gd name="connsiteX9" fmla="*/ 0 w 1912057"/>
              <a:gd name="connsiteY9" fmla="*/ 452432 h 923330"/>
              <a:gd name="connsiteX10" fmla="*/ 0 w 1912057"/>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2057" h="923330" fill="none" extrusionOk="0">
                <a:moveTo>
                  <a:pt x="0" y="0"/>
                </a:moveTo>
                <a:cubicBezTo>
                  <a:pt x="215273" y="-2673"/>
                  <a:pt x="497844" y="4028"/>
                  <a:pt x="656473" y="0"/>
                </a:cubicBezTo>
                <a:cubicBezTo>
                  <a:pt x="815102" y="-4028"/>
                  <a:pt x="1048420" y="-29020"/>
                  <a:pt x="1312946" y="0"/>
                </a:cubicBezTo>
                <a:cubicBezTo>
                  <a:pt x="1577472" y="29020"/>
                  <a:pt x="1708301" y="-2049"/>
                  <a:pt x="1912057" y="0"/>
                </a:cubicBezTo>
                <a:cubicBezTo>
                  <a:pt x="1918815" y="154157"/>
                  <a:pt x="1898513" y="253209"/>
                  <a:pt x="1912057" y="443198"/>
                </a:cubicBezTo>
                <a:cubicBezTo>
                  <a:pt x="1925601" y="633187"/>
                  <a:pt x="1930002" y="780348"/>
                  <a:pt x="1912057" y="923330"/>
                </a:cubicBezTo>
                <a:cubicBezTo>
                  <a:pt x="1715954" y="912574"/>
                  <a:pt x="1503097" y="920591"/>
                  <a:pt x="1236464" y="923330"/>
                </a:cubicBezTo>
                <a:cubicBezTo>
                  <a:pt x="969831" y="926069"/>
                  <a:pt x="858398" y="930800"/>
                  <a:pt x="618232" y="923330"/>
                </a:cubicBezTo>
                <a:cubicBezTo>
                  <a:pt x="378066" y="915860"/>
                  <a:pt x="250485" y="926419"/>
                  <a:pt x="0" y="923330"/>
                </a:cubicBezTo>
                <a:cubicBezTo>
                  <a:pt x="-8535" y="708587"/>
                  <a:pt x="8910" y="678507"/>
                  <a:pt x="0" y="452432"/>
                </a:cubicBezTo>
                <a:cubicBezTo>
                  <a:pt x="-8910" y="226357"/>
                  <a:pt x="6865" y="103576"/>
                  <a:pt x="0" y="0"/>
                </a:cubicBezTo>
                <a:close/>
              </a:path>
              <a:path w="1912057" h="923330" stroke="0" extrusionOk="0">
                <a:moveTo>
                  <a:pt x="0" y="0"/>
                </a:moveTo>
                <a:cubicBezTo>
                  <a:pt x="205884" y="-11511"/>
                  <a:pt x="399407" y="12675"/>
                  <a:pt x="656473" y="0"/>
                </a:cubicBezTo>
                <a:cubicBezTo>
                  <a:pt x="913539" y="-12675"/>
                  <a:pt x="1003768" y="9496"/>
                  <a:pt x="1255584" y="0"/>
                </a:cubicBezTo>
                <a:cubicBezTo>
                  <a:pt x="1507400" y="-9496"/>
                  <a:pt x="1708242" y="-892"/>
                  <a:pt x="1912057" y="0"/>
                </a:cubicBezTo>
                <a:cubicBezTo>
                  <a:pt x="1898365" y="209688"/>
                  <a:pt x="1915175" y="351758"/>
                  <a:pt x="1912057" y="443198"/>
                </a:cubicBezTo>
                <a:cubicBezTo>
                  <a:pt x="1908939" y="534638"/>
                  <a:pt x="1927821" y="694945"/>
                  <a:pt x="1912057" y="923330"/>
                </a:cubicBezTo>
                <a:cubicBezTo>
                  <a:pt x="1641485" y="922441"/>
                  <a:pt x="1561160" y="912254"/>
                  <a:pt x="1312946" y="923330"/>
                </a:cubicBezTo>
                <a:cubicBezTo>
                  <a:pt x="1064732" y="934406"/>
                  <a:pt x="817504" y="923616"/>
                  <a:pt x="637352" y="923330"/>
                </a:cubicBezTo>
                <a:cubicBezTo>
                  <a:pt x="457200" y="923044"/>
                  <a:pt x="220166" y="944780"/>
                  <a:pt x="0" y="923330"/>
                </a:cubicBezTo>
                <a:cubicBezTo>
                  <a:pt x="-20165" y="830149"/>
                  <a:pt x="4699" y="605677"/>
                  <a:pt x="0" y="461665"/>
                </a:cubicBezTo>
                <a:cubicBezTo>
                  <a:pt x="-4699" y="317654"/>
                  <a:pt x="-20474" y="216619"/>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sich auf den Weg zur Klimaschule machen</a:t>
            </a:r>
          </a:p>
        </p:txBody>
      </p:sp>
    </p:spTree>
    <p:extLst>
      <p:ext uri="{BB962C8B-B14F-4D97-AF65-F5344CB8AC3E}">
        <p14:creationId xmlns:p14="http://schemas.microsoft.com/office/powerpoint/2010/main" val="49986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A61D825-718F-412B-9615-E6DAECE9F024}"/>
              </a:ext>
            </a:extLst>
          </p:cNvPr>
          <p:cNvSpPr>
            <a:spLocks noGrp="1"/>
          </p:cNvSpPr>
          <p:nvPr>
            <p:ph type="dt" sz="half" idx="10"/>
          </p:nvPr>
        </p:nvSpPr>
        <p:spPr/>
        <p:txBody>
          <a:bodyPr/>
          <a:lstStyle/>
          <a:p>
            <a:fld id="{C50DA1CE-F87E-4242-8BE9-120A5B199F68}" type="datetime1">
              <a:rPr lang="de-DE" smtClean="0"/>
              <a:t>16.09.2022</a:t>
            </a:fld>
            <a:endParaRPr lang="de-DE" dirty="0"/>
          </a:p>
        </p:txBody>
      </p:sp>
      <p:sp>
        <p:nvSpPr>
          <p:cNvPr id="3" name="Fußzeilenplatzhalter 2">
            <a:extLst>
              <a:ext uri="{FF2B5EF4-FFF2-40B4-BE49-F238E27FC236}">
                <a16:creationId xmlns:a16="http://schemas.microsoft.com/office/drawing/2014/main" id="{ABF62E97-A1B3-4A1F-8403-F58051DBDF7D}"/>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DF77371A-72C8-4676-A3A8-9EC202B41917}"/>
              </a:ext>
            </a:extLst>
          </p:cNvPr>
          <p:cNvSpPr>
            <a:spLocks noGrp="1"/>
          </p:cNvSpPr>
          <p:nvPr>
            <p:ph type="sldNum" sz="quarter" idx="12"/>
          </p:nvPr>
        </p:nvSpPr>
        <p:spPr/>
        <p:txBody>
          <a:bodyPr/>
          <a:lstStyle/>
          <a:p>
            <a:fld id="{976196C0-1678-4F16-8090-952AA6F46C10}" type="slidenum">
              <a:rPr lang="de-DE" smtClean="0"/>
              <a:pPr/>
              <a:t>106</a:t>
            </a:fld>
            <a:endParaRPr lang="de-DE" dirty="0"/>
          </a:p>
        </p:txBody>
      </p:sp>
      <p:pic>
        <p:nvPicPr>
          <p:cNvPr id="8" name="Grafik 7">
            <a:hlinkClick r:id="rId2"/>
            <a:extLst>
              <a:ext uri="{FF2B5EF4-FFF2-40B4-BE49-F238E27FC236}">
                <a16:creationId xmlns:a16="http://schemas.microsoft.com/office/drawing/2014/main" id="{31A15FA8-5BC8-4206-B7F6-601E701C1909}"/>
              </a:ext>
            </a:extLst>
          </p:cNvPr>
          <p:cNvPicPr>
            <a:picLocks noChangeAspect="1"/>
          </p:cNvPicPr>
          <p:nvPr/>
        </p:nvPicPr>
        <p:blipFill>
          <a:blip r:embed="rId3"/>
          <a:stretch>
            <a:fillRect/>
          </a:stretch>
        </p:blipFill>
        <p:spPr>
          <a:xfrm>
            <a:off x="957943" y="130989"/>
            <a:ext cx="10276114" cy="5531032"/>
          </a:xfrm>
          <a:prstGeom prst="rect">
            <a:avLst/>
          </a:prstGeom>
          <a:effectLst>
            <a:softEdge rad="127000"/>
          </a:effectLst>
        </p:spPr>
      </p:pic>
    </p:spTree>
    <p:extLst>
      <p:ext uri="{BB962C8B-B14F-4D97-AF65-F5344CB8AC3E}">
        <p14:creationId xmlns:p14="http://schemas.microsoft.com/office/powerpoint/2010/main" val="31194582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9F4B4ED-3B3D-4614-956C-01BB2DA087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8750" y="766988"/>
            <a:ext cx="9854500" cy="3436470"/>
          </a:xfrm>
          <a:prstGeom prst="rect">
            <a:avLst/>
          </a:prstGeom>
        </p:spPr>
      </p:pic>
      <p:sp>
        <p:nvSpPr>
          <p:cNvPr id="2" name="Datumsplatzhalter 1">
            <a:extLst>
              <a:ext uri="{FF2B5EF4-FFF2-40B4-BE49-F238E27FC236}">
                <a16:creationId xmlns:a16="http://schemas.microsoft.com/office/drawing/2014/main" id="{10D52DBE-4E86-4DE5-81D0-8F6333F56956}"/>
              </a:ext>
            </a:extLst>
          </p:cNvPr>
          <p:cNvSpPr>
            <a:spLocks noGrp="1"/>
          </p:cNvSpPr>
          <p:nvPr>
            <p:ph type="dt" sz="half" idx="10"/>
          </p:nvPr>
        </p:nvSpPr>
        <p:spPr/>
        <p:txBody>
          <a:bodyPr/>
          <a:lstStyle/>
          <a:p>
            <a:fld id="{C34B0A1D-7763-4ADB-A7FE-5E33AA8461DF}" type="datetime1">
              <a:rPr lang="de-DE" smtClean="0"/>
              <a:t>16.09.2022</a:t>
            </a:fld>
            <a:endParaRPr lang="de-DE"/>
          </a:p>
        </p:txBody>
      </p:sp>
      <p:sp>
        <p:nvSpPr>
          <p:cNvPr id="3" name="Fußzeilenplatzhalter 2">
            <a:extLst>
              <a:ext uri="{FF2B5EF4-FFF2-40B4-BE49-F238E27FC236}">
                <a16:creationId xmlns:a16="http://schemas.microsoft.com/office/drawing/2014/main" id="{A8A63B59-CDDA-4AB2-B782-A854580B6E14}"/>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7A83EEEC-0714-47A6-8F7E-05A86B385C39}"/>
              </a:ext>
            </a:extLst>
          </p:cNvPr>
          <p:cNvSpPr>
            <a:spLocks noGrp="1"/>
          </p:cNvSpPr>
          <p:nvPr>
            <p:ph type="sldNum" sz="quarter" idx="12"/>
          </p:nvPr>
        </p:nvSpPr>
        <p:spPr/>
        <p:txBody>
          <a:bodyPr/>
          <a:lstStyle/>
          <a:p>
            <a:fld id="{976196C0-1678-4F16-8090-952AA6F46C10}" type="slidenum">
              <a:rPr lang="de-DE" smtClean="0"/>
              <a:t>107</a:t>
            </a:fld>
            <a:endParaRPr lang="de-DE"/>
          </a:p>
        </p:txBody>
      </p:sp>
      <p:sp>
        <p:nvSpPr>
          <p:cNvPr id="13" name="Textfeld 12">
            <a:hlinkClick r:id="rId3"/>
            <a:extLst>
              <a:ext uri="{FF2B5EF4-FFF2-40B4-BE49-F238E27FC236}">
                <a16:creationId xmlns:a16="http://schemas.microsoft.com/office/drawing/2014/main" id="{62F5B2AF-F47A-4E18-8004-FE36B0D8AAB0}"/>
              </a:ext>
            </a:extLst>
          </p:cNvPr>
          <p:cNvSpPr txBox="1"/>
          <p:nvPr/>
        </p:nvSpPr>
        <p:spPr>
          <a:xfrm>
            <a:off x="675190" y="4372777"/>
            <a:ext cx="10841620" cy="1107996"/>
          </a:xfrm>
          <a:prstGeom prst="rect">
            <a:avLst/>
          </a:prstGeom>
          <a:noFill/>
          <a:effectLst>
            <a:glow rad="127000">
              <a:srgbClr val="F38E49"/>
            </a:glow>
          </a:effectLst>
        </p:spPr>
        <p:txBody>
          <a:bodyPr wrap="square" rtlCol="0">
            <a:spAutoFit/>
          </a:bodyPr>
          <a:lstStyle/>
          <a:p>
            <a:pPr algn="ctr"/>
            <a:r>
              <a:rPr lang="de-DE" sz="6600" dirty="0">
                <a:solidFill>
                  <a:srgbClr val="E57F39"/>
                </a:solidFill>
              </a:rPr>
              <a:t>www.klimawandel-schule.de</a:t>
            </a:r>
          </a:p>
        </p:txBody>
      </p:sp>
    </p:spTree>
    <p:extLst>
      <p:ext uri="{BB962C8B-B14F-4D97-AF65-F5344CB8AC3E}">
        <p14:creationId xmlns:p14="http://schemas.microsoft.com/office/powerpoint/2010/main" val="2390889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liennummernplatzhalter 11">
            <a:extLst>
              <a:ext uri="{FF2B5EF4-FFF2-40B4-BE49-F238E27FC236}">
                <a16:creationId xmlns:a16="http://schemas.microsoft.com/office/drawing/2014/main" id="{F77A0DC9-A354-45C8-8AB9-26111E5AEA7A}"/>
              </a:ext>
            </a:extLst>
          </p:cNvPr>
          <p:cNvSpPr>
            <a:spLocks noGrp="1"/>
          </p:cNvSpPr>
          <p:nvPr>
            <p:ph type="sldNum" sz="quarter" idx="12"/>
          </p:nvPr>
        </p:nvSpPr>
        <p:spPr>
          <a:xfrm>
            <a:off x="10314243" y="6373324"/>
            <a:ext cx="486749" cy="365125"/>
          </a:xfrm>
        </p:spPr>
        <p:txBody>
          <a:bodyPr/>
          <a:lstStyle/>
          <a:p>
            <a:fld id="{976196C0-1678-4F16-8090-952AA6F46C10}" type="slidenum">
              <a:rPr lang="de-DE" smtClean="0"/>
              <a:t>11</a:t>
            </a:fld>
            <a:endParaRPr lang="de-DE" dirty="0"/>
          </a:p>
        </p:txBody>
      </p:sp>
      <p:sp>
        <p:nvSpPr>
          <p:cNvPr id="12" name="Datumsplatzhalter 11">
            <a:extLst>
              <a:ext uri="{FF2B5EF4-FFF2-40B4-BE49-F238E27FC236}">
                <a16:creationId xmlns:a16="http://schemas.microsoft.com/office/drawing/2014/main" id="{629E5CD7-3C3E-49D7-9CAA-BDFF41394854}"/>
              </a:ext>
            </a:extLst>
          </p:cNvPr>
          <p:cNvSpPr>
            <a:spLocks noGrp="1"/>
          </p:cNvSpPr>
          <p:nvPr>
            <p:ph type="dt" sz="half" idx="10"/>
          </p:nvPr>
        </p:nvSpPr>
        <p:spPr/>
        <p:txBody>
          <a:bodyPr/>
          <a:lstStyle/>
          <a:p>
            <a:fld id="{CA115115-A36F-49C5-AC57-FBD60C1F8040}" type="datetime1">
              <a:rPr lang="de-DE" smtClean="0"/>
              <a:t>16.09.2022</a:t>
            </a:fld>
            <a:endParaRPr lang="de-DE" dirty="0"/>
          </a:p>
        </p:txBody>
      </p:sp>
      <p:sp>
        <p:nvSpPr>
          <p:cNvPr id="13" name="Fußzeilenplatzhalter 12">
            <a:extLst>
              <a:ext uri="{FF2B5EF4-FFF2-40B4-BE49-F238E27FC236}">
                <a16:creationId xmlns:a16="http://schemas.microsoft.com/office/drawing/2014/main" id="{239F023E-344A-48C5-9792-A4F2A7D3F57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1" name="Rechteck 10">
            <a:extLst>
              <a:ext uri="{FF2B5EF4-FFF2-40B4-BE49-F238E27FC236}">
                <a16:creationId xmlns:a16="http://schemas.microsoft.com/office/drawing/2014/main" id="{3C275E31-E41B-4701-BF7E-74D611CA57B4}"/>
              </a:ext>
            </a:extLst>
          </p:cNvPr>
          <p:cNvSpPr/>
          <p:nvPr/>
        </p:nvSpPr>
        <p:spPr>
          <a:xfrm>
            <a:off x="-1" y="4268425"/>
            <a:ext cx="12192001" cy="258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72DE05B5-6255-4DCC-99E3-D2968DCB5049}"/>
              </a:ext>
            </a:extLst>
          </p:cNvPr>
          <p:cNvSpPr/>
          <p:nvPr/>
        </p:nvSpPr>
        <p:spPr>
          <a:xfrm>
            <a:off x="0" y="575310"/>
            <a:ext cx="9471660" cy="6282690"/>
          </a:xfrm>
          <a:prstGeom prst="rect">
            <a:avLst/>
          </a:prstGeom>
          <a:solidFill>
            <a:schemeClr val="accent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hteck 2">
            <a:extLst>
              <a:ext uri="{FF2B5EF4-FFF2-40B4-BE49-F238E27FC236}">
                <a16:creationId xmlns:a16="http://schemas.microsoft.com/office/drawing/2014/main" id="{156FC721-50EF-44E0-837C-9DFC1990C001}"/>
              </a:ext>
            </a:extLst>
          </p:cNvPr>
          <p:cNvSpPr/>
          <p:nvPr/>
        </p:nvSpPr>
        <p:spPr>
          <a:xfrm>
            <a:off x="9471660" y="824146"/>
            <a:ext cx="2720341" cy="6033854"/>
          </a:xfrm>
          <a:prstGeom prst="rect">
            <a:avLst/>
          </a:prstGeom>
          <a:solidFill>
            <a:srgbClr val="92D05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hteck 3">
            <a:extLst>
              <a:ext uri="{FF2B5EF4-FFF2-40B4-BE49-F238E27FC236}">
                <a16:creationId xmlns:a16="http://schemas.microsoft.com/office/drawing/2014/main" id="{C57D0B59-EE78-4D7D-8B49-73DBA6E49044}"/>
              </a:ext>
            </a:extLst>
          </p:cNvPr>
          <p:cNvSpPr/>
          <p:nvPr/>
        </p:nvSpPr>
        <p:spPr>
          <a:xfrm>
            <a:off x="9468618" y="576331"/>
            <a:ext cx="2600313" cy="248836"/>
          </a:xfrm>
          <a:prstGeom prst="rect">
            <a:avLst/>
          </a:prstGeom>
          <a:solidFill>
            <a:srgbClr val="D09E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hteck 4">
            <a:extLst>
              <a:ext uri="{FF2B5EF4-FFF2-40B4-BE49-F238E27FC236}">
                <a16:creationId xmlns:a16="http://schemas.microsoft.com/office/drawing/2014/main" id="{945F1E8D-55D6-4CA3-92C0-567051408A2E}"/>
              </a:ext>
            </a:extLst>
          </p:cNvPr>
          <p:cNvSpPr/>
          <p:nvPr/>
        </p:nvSpPr>
        <p:spPr>
          <a:xfrm>
            <a:off x="12067026" y="622368"/>
            <a:ext cx="128017" cy="203116"/>
          </a:xfrm>
          <a:prstGeom prst="rect">
            <a:avLst/>
          </a:prstGeom>
          <a:solidFill>
            <a:srgbClr val="C0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feld 5">
            <a:extLst>
              <a:ext uri="{FF2B5EF4-FFF2-40B4-BE49-F238E27FC236}">
                <a16:creationId xmlns:a16="http://schemas.microsoft.com/office/drawing/2014/main" id="{D2C7AF3F-601A-4408-B518-10D3408BEFC4}"/>
              </a:ext>
            </a:extLst>
          </p:cNvPr>
          <p:cNvSpPr txBox="1"/>
          <p:nvPr/>
        </p:nvSpPr>
        <p:spPr>
          <a:xfrm>
            <a:off x="1701924" y="3008764"/>
            <a:ext cx="5400600" cy="1754326"/>
          </a:xfrm>
          <a:prstGeom prst="rect">
            <a:avLst/>
          </a:prstGeom>
          <a:noFill/>
        </p:spPr>
        <p:txBody>
          <a:bodyPr wrap="square" rtlCol="0">
            <a:spAutoFit/>
          </a:bodyPr>
          <a:lstStyle/>
          <a:p>
            <a:pPr algn="ctr">
              <a:lnSpc>
                <a:spcPct val="90000"/>
              </a:lnSpc>
            </a:pPr>
            <a:r>
              <a:rPr lang="de-DE" sz="6000" dirty="0">
                <a:solidFill>
                  <a:schemeClr val="bg2">
                    <a:lumMod val="25000"/>
                  </a:schemeClr>
                </a:solidFill>
                <a:ea typeface="Open Sans" panose="020B0606030504020204" pitchFamily="34" charset="0"/>
                <a:cs typeface="Open Sans" panose="020B0606030504020204" pitchFamily="34" charset="0"/>
              </a:rPr>
              <a:t>Stickstoff N</a:t>
            </a:r>
            <a:r>
              <a:rPr lang="de-DE" sz="6000" baseline="-25000" dirty="0">
                <a:solidFill>
                  <a:schemeClr val="bg2">
                    <a:lumMod val="25000"/>
                  </a:schemeClr>
                </a:solidFill>
                <a:ea typeface="Open Sans" panose="020B0606030504020204" pitchFamily="34" charset="0"/>
                <a:cs typeface="Open Sans" panose="020B0606030504020204" pitchFamily="34" charset="0"/>
              </a:rPr>
              <a:t>2</a:t>
            </a:r>
          </a:p>
          <a:p>
            <a:pPr algn="ctr">
              <a:lnSpc>
                <a:spcPct val="90000"/>
              </a:lnSpc>
            </a:pPr>
            <a:r>
              <a:rPr lang="de-DE" sz="6000" dirty="0">
                <a:solidFill>
                  <a:schemeClr val="bg2">
                    <a:lumMod val="25000"/>
                  </a:schemeClr>
                </a:solidFill>
                <a:ea typeface="Open Sans" panose="020B0606030504020204" pitchFamily="34" charset="0"/>
                <a:cs typeface="Open Sans" panose="020B0606030504020204" pitchFamily="34" charset="0"/>
              </a:rPr>
              <a:t>78%</a:t>
            </a:r>
          </a:p>
        </p:txBody>
      </p:sp>
      <p:sp>
        <p:nvSpPr>
          <p:cNvPr id="7" name="Textfeld 6">
            <a:extLst>
              <a:ext uri="{FF2B5EF4-FFF2-40B4-BE49-F238E27FC236}">
                <a16:creationId xmlns:a16="http://schemas.microsoft.com/office/drawing/2014/main" id="{D82C08F3-A42C-46F6-80FC-A6AF981EAA72}"/>
              </a:ext>
            </a:extLst>
          </p:cNvPr>
          <p:cNvSpPr txBox="1"/>
          <p:nvPr/>
        </p:nvSpPr>
        <p:spPr>
          <a:xfrm>
            <a:off x="8887395" y="2961458"/>
            <a:ext cx="3806124" cy="830997"/>
          </a:xfrm>
          <a:prstGeom prst="rect">
            <a:avLst/>
          </a:prstGeom>
          <a:noFill/>
        </p:spPr>
        <p:txBody>
          <a:bodyPr wrap="square" rtlCol="0">
            <a:spAutoFit/>
          </a:bodyPr>
          <a:lstStyle/>
          <a:p>
            <a:pPr algn="ctr">
              <a:lnSpc>
                <a:spcPct val="90000"/>
              </a:lnSpc>
            </a:pPr>
            <a:r>
              <a:rPr lang="de-DE" sz="3200" dirty="0">
                <a:solidFill>
                  <a:schemeClr val="bg2">
                    <a:lumMod val="25000"/>
                  </a:schemeClr>
                </a:solidFill>
                <a:ea typeface="Open Sans" panose="020B0606030504020204" pitchFamily="34" charset="0"/>
                <a:cs typeface="Open Sans" panose="020B0606030504020204" pitchFamily="34" charset="0"/>
              </a:rPr>
              <a:t>Sauerstoff O</a:t>
            </a:r>
            <a:r>
              <a:rPr lang="de-DE" sz="3200" baseline="-25000" dirty="0">
                <a:solidFill>
                  <a:schemeClr val="bg2">
                    <a:lumMod val="25000"/>
                  </a:schemeClr>
                </a:solidFill>
                <a:ea typeface="Open Sans" panose="020B0606030504020204" pitchFamily="34" charset="0"/>
                <a:cs typeface="Open Sans" panose="020B0606030504020204" pitchFamily="34" charset="0"/>
              </a:rPr>
              <a:t>2</a:t>
            </a:r>
          </a:p>
          <a:p>
            <a:pPr algn="ctr">
              <a:lnSpc>
                <a:spcPct val="90000"/>
              </a:lnSpc>
            </a:pPr>
            <a:r>
              <a:rPr lang="de-DE" sz="3200" baseline="-25000" dirty="0">
                <a:solidFill>
                  <a:schemeClr val="bg2">
                    <a:lumMod val="25000"/>
                  </a:schemeClr>
                </a:solidFill>
                <a:ea typeface="Open Sans" panose="020B0606030504020204" pitchFamily="34" charset="0"/>
                <a:cs typeface="Open Sans" panose="020B0606030504020204" pitchFamily="34" charset="0"/>
              </a:rPr>
              <a:t>21%</a:t>
            </a:r>
          </a:p>
        </p:txBody>
      </p:sp>
      <p:sp>
        <p:nvSpPr>
          <p:cNvPr id="8" name="Textfeld 7">
            <a:extLst>
              <a:ext uri="{FF2B5EF4-FFF2-40B4-BE49-F238E27FC236}">
                <a16:creationId xmlns:a16="http://schemas.microsoft.com/office/drawing/2014/main" id="{380D82B6-18CE-4657-B9D9-727CFDDE4A75}"/>
              </a:ext>
            </a:extLst>
          </p:cNvPr>
          <p:cNvSpPr txBox="1"/>
          <p:nvPr/>
        </p:nvSpPr>
        <p:spPr>
          <a:xfrm>
            <a:off x="9599295" y="542762"/>
            <a:ext cx="2385232" cy="313932"/>
          </a:xfrm>
          <a:prstGeom prst="rect">
            <a:avLst/>
          </a:prstGeom>
          <a:noFill/>
        </p:spPr>
        <p:txBody>
          <a:bodyPr wrap="square" rtlCol="0">
            <a:spAutoFit/>
          </a:bodyPr>
          <a:lstStyle/>
          <a:p>
            <a:pPr>
              <a:lnSpc>
                <a:spcPct val="90000"/>
              </a:lnSpc>
            </a:pPr>
            <a:r>
              <a:rPr lang="de-DE" sz="1600" dirty="0">
                <a:solidFill>
                  <a:schemeClr val="bg2">
                    <a:lumMod val="25000"/>
                  </a:schemeClr>
                </a:solidFill>
                <a:ea typeface="Open Sans" panose="020B0606030504020204" pitchFamily="34" charset="0"/>
                <a:cs typeface="Open Sans" panose="020B0606030504020204" pitchFamily="34" charset="0"/>
              </a:rPr>
              <a:t>Argon 0,93%</a:t>
            </a:r>
          </a:p>
        </p:txBody>
      </p:sp>
      <p:sp>
        <p:nvSpPr>
          <p:cNvPr id="9" name="Textfeld 8">
            <a:extLst>
              <a:ext uri="{FF2B5EF4-FFF2-40B4-BE49-F238E27FC236}">
                <a16:creationId xmlns:a16="http://schemas.microsoft.com/office/drawing/2014/main" id="{AC71B8D8-0B8A-4625-B6E5-1F405F4CF5B8}"/>
              </a:ext>
            </a:extLst>
          </p:cNvPr>
          <p:cNvSpPr txBox="1"/>
          <p:nvPr/>
        </p:nvSpPr>
        <p:spPr>
          <a:xfrm>
            <a:off x="10592513" y="823783"/>
            <a:ext cx="1640676" cy="424732"/>
          </a:xfrm>
          <a:prstGeom prst="rect">
            <a:avLst/>
          </a:prstGeom>
          <a:noFill/>
        </p:spPr>
        <p:txBody>
          <a:bodyPr wrap="square" rtlCol="0">
            <a:spAutoFit/>
          </a:bodyPr>
          <a:lstStyle/>
          <a:p>
            <a:pPr algn="r">
              <a:lnSpc>
                <a:spcPct val="90000"/>
              </a:lnSpc>
            </a:pPr>
            <a:r>
              <a:rPr lang="de-DE" sz="1200" dirty="0">
                <a:solidFill>
                  <a:schemeClr val="bg2">
                    <a:lumMod val="25000"/>
                  </a:schemeClr>
                </a:solidFill>
                <a:ea typeface="Open Sans" panose="020B0606030504020204" pitchFamily="34" charset="0"/>
                <a:cs typeface="Open Sans" panose="020B0606030504020204" pitchFamily="34" charset="0"/>
              </a:rPr>
              <a:t>Kohlenstoffdioxid CO</a:t>
            </a:r>
            <a:r>
              <a:rPr lang="de-DE" sz="1200" baseline="-25000" dirty="0">
                <a:solidFill>
                  <a:schemeClr val="bg2">
                    <a:lumMod val="25000"/>
                  </a:schemeClr>
                </a:solidFill>
                <a:ea typeface="Open Sans" panose="020B0606030504020204" pitchFamily="34" charset="0"/>
                <a:cs typeface="Open Sans" panose="020B0606030504020204" pitchFamily="34" charset="0"/>
              </a:rPr>
              <a:t>2</a:t>
            </a:r>
          </a:p>
          <a:p>
            <a:pPr algn="r">
              <a:lnSpc>
                <a:spcPct val="90000"/>
              </a:lnSpc>
            </a:pPr>
            <a:r>
              <a:rPr lang="de-DE" sz="1200" dirty="0">
                <a:solidFill>
                  <a:schemeClr val="bg2">
                    <a:lumMod val="25000"/>
                  </a:schemeClr>
                </a:solidFill>
                <a:ea typeface="Open Sans" panose="020B0606030504020204" pitchFamily="34" charset="0"/>
                <a:cs typeface="Open Sans" panose="020B0606030504020204" pitchFamily="34" charset="0"/>
              </a:rPr>
              <a:t>0,0417%</a:t>
            </a:r>
          </a:p>
        </p:txBody>
      </p:sp>
      <p:sp>
        <p:nvSpPr>
          <p:cNvPr id="10" name="Textfeld 9">
            <a:extLst>
              <a:ext uri="{FF2B5EF4-FFF2-40B4-BE49-F238E27FC236}">
                <a16:creationId xmlns:a16="http://schemas.microsoft.com/office/drawing/2014/main" id="{CAE30BD4-FB96-4F44-9257-29E64D776ABA}"/>
              </a:ext>
            </a:extLst>
          </p:cNvPr>
          <p:cNvSpPr txBox="1"/>
          <p:nvPr/>
        </p:nvSpPr>
        <p:spPr>
          <a:xfrm>
            <a:off x="-532664" y="0"/>
            <a:ext cx="7472914" cy="715260"/>
          </a:xfrm>
          <a:prstGeom prst="rect">
            <a:avLst/>
          </a:prstGeom>
          <a:noFill/>
        </p:spPr>
        <p:txBody>
          <a:bodyPr wrap="square" rtlCol="0">
            <a:spAutoFit/>
          </a:bodyPr>
          <a:lstStyle/>
          <a:p>
            <a:pPr algn="ctr">
              <a:lnSpc>
                <a:spcPct val="90000"/>
              </a:lnSpc>
            </a:pPr>
            <a:r>
              <a:rPr lang="de-DE" sz="4400" dirty="0">
                <a:solidFill>
                  <a:srgbClr val="F38E49"/>
                </a:solidFill>
                <a:latin typeface="+mj-lt"/>
                <a:ea typeface="Open Sans" panose="020B0606030504020204" pitchFamily="34" charset="0"/>
                <a:cs typeface="Open Sans" panose="020B0606030504020204" pitchFamily="34" charset="0"/>
              </a:rPr>
              <a:t>Zusammensetzung der Luft</a:t>
            </a:r>
            <a:endParaRPr lang="de-DE" sz="4400" baseline="-25000" dirty="0">
              <a:solidFill>
                <a:srgbClr val="F38E49"/>
              </a:solidFill>
              <a:latin typeface="+mj-lt"/>
              <a:ea typeface="Open Sans" panose="020B0606030504020204" pitchFamily="34" charset="0"/>
              <a:cs typeface="Open Sans" panose="020B0606030504020204" pitchFamily="34" charset="0"/>
            </a:endParaRPr>
          </a:p>
        </p:txBody>
      </p:sp>
      <p:sp>
        <p:nvSpPr>
          <p:cNvPr id="15" name="Rechteck 14">
            <a:extLst>
              <a:ext uri="{FF2B5EF4-FFF2-40B4-BE49-F238E27FC236}">
                <a16:creationId xmlns:a16="http://schemas.microsoft.com/office/drawing/2014/main" id="{AF6F2ED5-7198-4890-851B-235E438B4C5A}"/>
              </a:ext>
            </a:extLst>
          </p:cNvPr>
          <p:cNvSpPr/>
          <p:nvPr/>
        </p:nvSpPr>
        <p:spPr>
          <a:xfrm>
            <a:off x="12066902" y="576648"/>
            <a:ext cx="128017" cy="45720"/>
          </a:xfrm>
          <a:prstGeom prst="rect">
            <a:avLst/>
          </a:prstGeom>
          <a:solidFill>
            <a:schemeClr val="accent2">
              <a:lumMod val="60000"/>
              <a:lumOff val="4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C277D05F-1DB8-4984-ACC4-4D949FFBA701}"/>
              </a:ext>
            </a:extLst>
          </p:cNvPr>
          <p:cNvSpPr txBox="1"/>
          <p:nvPr/>
        </p:nvSpPr>
        <p:spPr>
          <a:xfrm>
            <a:off x="10489790" y="542762"/>
            <a:ext cx="1640676" cy="216982"/>
          </a:xfrm>
          <a:prstGeom prst="rect">
            <a:avLst/>
          </a:prstGeom>
          <a:noFill/>
        </p:spPr>
        <p:txBody>
          <a:bodyPr wrap="square" rtlCol="0">
            <a:spAutoFit/>
          </a:bodyPr>
          <a:lstStyle/>
          <a:p>
            <a:pPr algn="r">
              <a:lnSpc>
                <a:spcPct val="90000"/>
              </a:lnSpc>
            </a:pPr>
            <a:r>
              <a:rPr lang="de-DE" sz="900" dirty="0">
                <a:solidFill>
                  <a:schemeClr val="bg2">
                    <a:lumMod val="25000"/>
                  </a:schemeClr>
                </a:solidFill>
                <a:ea typeface="Open Sans" panose="020B0606030504020204" pitchFamily="34" charset="0"/>
                <a:cs typeface="Open Sans" panose="020B0606030504020204" pitchFamily="34" charset="0"/>
              </a:rPr>
              <a:t>weitere Spurengase</a:t>
            </a:r>
          </a:p>
        </p:txBody>
      </p:sp>
    </p:spTree>
    <p:extLst>
      <p:ext uri="{BB962C8B-B14F-4D97-AF65-F5344CB8AC3E}">
        <p14:creationId xmlns:p14="http://schemas.microsoft.com/office/powerpoint/2010/main" val="371786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animBg="1"/>
      <p:bldP spid="4" grpId="0" animBg="1"/>
      <p:bldP spid="5" grpId="0" animBg="1"/>
      <p:bldP spid="6" grpId="0"/>
      <p:bldP spid="7" grpId="0"/>
      <p:bldP spid="8" grpId="0"/>
      <p:bldP spid="9" grpId="0"/>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9BAF688-3CC6-4658-B75B-3C71D05D46A4}"/>
                  </a:ext>
                </a:extLst>
              </p:cNvPr>
              <p:cNvSpPr txBox="1"/>
              <p:nvPr/>
            </p:nvSpPr>
            <p:spPr>
              <a:xfrm>
                <a:off x="4079776" y="2708921"/>
                <a:ext cx="7848872" cy="1200329"/>
              </a:xfrm>
              <a:prstGeom prst="rect">
                <a:avLst/>
              </a:prstGeom>
              <a:noFill/>
            </p:spPr>
            <p:txBody>
              <a:bodyPr wrap="square" numCol="1" spcCol="360000" rtlCol="0">
                <a:spAutoFit/>
              </a:bodyPr>
              <a:lstStyle>
                <a:defPPr>
                  <a:defRPr lang="en-US"/>
                </a:defPPr>
                <a:lvl1pPr algn="just">
                  <a:defRPr sz="1304">
                    <a:latin typeface="Open Sans" panose="020B0606030504020204" pitchFamily="34" charset="0"/>
                    <a:ea typeface="Open Sans" panose="020B0606030504020204" pitchFamily="34" charset="0"/>
                    <a:cs typeface="Open Sans" panose="020B0606030504020204" pitchFamily="34" charset="0"/>
                  </a:defRPr>
                </a:lvl1pPr>
              </a:lstStyle>
              <a:p>
                <a:r>
                  <a:rPr lang="de-DE" altLang="de-DE" sz="2400" dirty="0">
                    <a:latin typeface="+mn-lt"/>
                  </a:rPr>
                  <a:t>Ein Kubikzentimeter Luft enthält ca. </a:t>
                </a:r>
                <a14:m>
                  <m:oMath xmlns:m="http://schemas.openxmlformats.org/officeDocument/2006/math">
                    <m:r>
                      <a:rPr lang="de-DE" altLang="de-DE" sz="2400" i="1">
                        <a:latin typeface="Cambria Math" panose="02040503050406030204" pitchFamily="18" charset="0"/>
                      </a:rPr>
                      <m:t>2,7⋅</m:t>
                    </m:r>
                    <m:sSup>
                      <m:sSupPr>
                        <m:ctrlPr>
                          <a:rPr lang="de-DE" altLang="de-DE" sz="2400" i="1">
                            <a:latin typeface="Cambria Math" panose="02040503050406030204" pitchFamily="18" charset="0"/>
                          </a:rPr>
                        </m:ctrlPr>
                      </m:sSupPr>
                      <m:e>
                        <m:r>
                          <a:rPr lang="de-DE" altLang="de-DE" sz="2400" i="1">
                            <a:latin typeface="Cambria Math" panose="02040503050406030204" pitchFamily="18" charset="0"/>
                          </a:rPr>
                          <m:t>10</m:t>
                        </m:r>
                      </m:e>
                      <m:sup>
                        <m:r>
                          <a:rPr lang="de-DE" altLang="de-DE" sz="2400" i="1">
                            <a:latin typeface="Cambria Math" panose="02040503050406030204" pitchFamily="18" charset="0"/>
                          </a:rPr>
                          <m:t>19</m:t>
                        </m:r>
                      </m:sup>
                    </m:sSup>
                  </m:oMath>
                </a14:m>
                <a:r>
                  <a:rPr lang="de-DE" altLang="de-DE" sz="2400" dirty="0">
                    <a:latin typeface="+mn-lt"/>
                  </a:rPr>
                  <a:t> Luftmoleküle.</a:t>
                </a:r>
              </a:p>
              <a:p>
                <a:endParaRPr lang="de-DE" altLang="de-DE" sz="2400" dirty="0">
                  <a:latin typeface="+mn-lt"/>
                </a:endParaRPr>
              </a:p>
              <a:p>
                <a:r>
                  <a:rPr lang="de-DE" altLang="de-DE" sz="2400" dirty="0">
                    <a:latin typeface="+mn-lt"/>
                  </a:rPr>
                  <a:t>Davon sind ca. </a:t>
                </a:r>
                <a14:m>
                  <m:oMath xmlns:m="http://schemas.openxmlformats.org/officeDocument/2006/math">
                    <m:r>
                      <a:rPr lang="de-DE" altLang="de-DE" sz="2400" i="1">
                        <a:latin typeface="Cambria Math" panose="02040503050406030204" pitchFamily="18" charset="0"/>
                      </a:rPr>
                      <m:t>1,1⋅</m:t>
                    </m:r>
                    <m:sSup>
                      <m:sSupPr>
                        <m:ctrlPr>
                          <a:rPr lang="de-DE" altLang="de-DE" sz="2400" i="1">
                            <a:latin typeface="Cambria Math" panose="02040503050406030204" pitchFamily="18" charset="0"/>
                          </a:rPr>
                        </m:ctrlPr>
                      </m:sSupPr>
                      <m:e>
                        <m:r>
                          <a:rPr lang="de-DE" altLang="de-DE" sz="2400" i="1">
                            <a:latin typeface="Cambria Math" panose="02040503050406030204" pitchFamily="18" charset="0"/>
                          </a:rPr>
                          <m:t>10</m:t>
                        </m:r>
                      </m:e>
                      <m:sup>
                        <m:r>
                          <a:rPr lang="de-DE" altLang="de-DE" sz="2400" i="1">
                            <a:latin typeface="Cambria Math" panose="02040503050406030204" pitchFamily="18" charset="0"/>
                          </a:rPr>
                          <m:t>16</m:t>
                        </m:r>
                      </m:sup>
                    </m:sSup>
                  </m:oMath>
                </a14:m>
                <a:r>
                  <a:rPr lang="de-DE" altLang="de-DE" sz="2400" dirty="0">
                    <a:latin typeface="+mn-lt"/>
                  </a:rPr>
                  <a:t> CO</a:t>
                </a:r>
                <a:r>
                  <a:rPr lang="de-DE" altLang="de-DE" sz="2400" baseline="-25000" dirty="0">
                    <a:latin typeface="+mn-lt"/>
                  </a:rPr>
                  <a:t>2</a:t>
                </a:r>
                <a:r>
                  <a:rPr lang="de-DE" altLang="de-DE" sz="2400" dirty="0">
                    <a:latin typeface="+mn-lt"/>
                  </a:rPr>
                  <a:t>-Moleküle!</a:t>
                </a:r>
              </a:p>
            </p:txBody>
          </p:sp>
        </mc:Choice>
        <mc:Fallback xmlns="">
          <p:sp>
            <p:nvSpPr>
              <p:cNvPr id="5" name="Textfeld 4">
                <a:extLst>
                  <a:ext uri="{FF2B5EF4-FFF2-40B4-BE49-F238E27FC236}">
                    <a16:creationId xmlns:a16="http://schemas.microsoft.com/office/drawing/2014/main" id="{79BAF688-3CC6-4658-B75B-3C71D05D46A4}"/>
                  </a:ext>
                </a:extLst>
              </p:cNvPr>
              <p:cNvSpPr txBox="1">
                <a:spLocks noRot="1" noChangeAspect="1" noMove="1" noResize="1" noEditPoints="1" noAdjustHandles="1" noChangeArrowheads="1" noChangeShapeType="1" noTextEdit="1"/>
              </p:cNvSpPr>
              <p:nvPr/>
            </p:nvSpPr>
            <p:spPr>
              <a:xfrm>
                <a:off x="4079776" y="2708921"/>
                <a:ext cx="7848872" cy="1200329"/>
              </a:xfrm>
              <a:prstGeom prst="rect">
                <a:avLst/>
              </a:prstGeom>
              <a:blipFill>
                <a:blip r:embed="rId2"/>
                <a:stretch>
                  <a:fillRect l="-1165" t="-4061" b="-10660"/>
                </a:stretch>
              </a:blipFill>
            </p:spPr>
            <p:txBody>
              <a:bodyPr/>
              <a:lstStyle/>
              <a:p>
                <a:r>
                  <a:rPr lang="de-DE">
                    <a:noFill/>
                  </a:rPr>
                  <a:t> </a:t>
                </a:r>
              </a:p>
            </p:txBody>
          </p:sp>
        </mc:Fallback>
      </mc:AlternateContent>
      <p:pic>
        <p:nvPicPr>
          <p:cNvPr id="7" name="Grafik 6" descr="Ein Bild, das Kuchen, Stück, Essen, drinnen enthält.&#10;&#10;Automatisch generierte Beschreibung">
            <a:extLst>
              <a:ext uri="{FF2B5EF4-FFF2-40B4-BE49-F238E27FC236}">
                <a16:creationId xmlns:a16="http://schemas.microsoft.com/office/drawing/2014/main" id="{1754966D-B345-43DE-9527-F5B65B159D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1384" y="2314665"/>
            <a:ext cx="2983260" cy="1988840"/>
          </a:xfrm>
          <a:prstGeom prst="rect">
            <a:avLst/>
          </a:prstGeom>
          <a:effectLst>
            <a:glow rad="101600">
              <a:srgbClr val="F38E49">
                <a:alpha val="60000"/>
              </a:srgbClr>
            </a:glow>
          </a:effectLst>
        </p:spPr>
      </p:pic>
      <p:sp>
        <p:nvSpPr>
          <p:cNvPr id="2" name="Datumsplatzhalter 1">
            <a:extLst>
              <a:ext uri="{FF2B5EF4-FFF2-40B4-BE49-F238E27FC236}">
                <a16:creationId xmlns:a16="http://schemas.microsoft.com/office/drawing/2014/main" id="{FFE38E6D-1AAA-4231-8C99-25D05DC61E3C}"/>
              </a:ext>
            </a:extLst>
          </p:cNvPr>
          <p:cNvSpPr>
            <a:spLocks noGrp="1"/>
          </p:cNvSpPr>
          <p:nvPr>
            <p:ph type="dt" sz="half" idx="10"/>
          </p:nvPr>
        </p:nvSpPr>
        <p:spPr/>
        <p:txBody>
          <a:bodyPr/>
          <a:lstStyle/>
          <a:p>
            <a:fld id="{99F6CDBD-6D84-4E64-ABFC-095FB8F6AE8E}" type="datetime1">
              <a:rPr lang="de-DE" smtClean="0"/>
              <a:t>16.09.2022</a:t>
            </a:fld>
            <a:endParaRPr lang="de-DE" dirty="0"/>
          </a:p>
        </p:txBody>
      </p:sp>
      <p:sp>
        <p:nvSpPr>
          <p:cNvPr id="3" name="Fußzeilenplatzhalter 2">
            <a:extLst>
              <a:ext uri="{FF2B5EF4-FFF2-40B4-BE49-F238E27FC236}">
                <a16:creationId xmlns:a16="http://schemas.microsoft.com/office/drawing/2014/main" id="{DE6C90F8-7BB2-4A3B-A38C-545410A830A1}"/>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5F23BD5B-2F4B-44FA-81FD-A736F593537E}"/>
              </a:ext>
            </a:extLst>
          </p:cNvPr>
          <p:cNvSpPr>
            <a:spLocks noGrp="1"/>
          </p:cNvSpPr>
          <p:nvPr>
            <p:ph type="sldNum" sz="quarter" idx="12"/>
          </p:nvPr>
        </p:nvSpPr>
        <p:spPr/>
        <p:txBody>
          <a:bodyPr/>
          <a:lstStyle/>
          <a:p>
            <a:fld id="{976196C0-1678-4F16-8090-952AA6F46C10}" type="slidenum">
              <a:rPr lang="de-DE" smtClean="0"/>
              <a:pPr/>
              <a:t>12</a:t>
            </a:fld>
            <a:endParaRPr lang="de-DE" dirty="0"/>
          </a:p>
        </p:txBody>
      </p:sp>
    </p:spTree>
    <p:extLst>
      <p:ext uri="{BB962C8B-B14F-4D97-AF65-F5344CB8AC3E}">
        <p14:creationId xmlns:p14="http://schemas.microsoft.com/office/powerpoint/2010/main" val="133221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4CE392-FD71-4307-A318-B0E782A8D8EF}"/>
              </a:ext>
            </a:extLst>
          </p:cNvPr>
          <p:cNvSpPr>
            <a:spLocks noGrp="1"/>
          </p:cNvSpPr>
          <p:nvPr>
            <p:ph type="title"/>
          </p:nvPr>
        </p:nvSpPr>
        <p:spPr/>
        <p:txBody>
          <a:bodyPr/>
          <a:lstStyle/>
          <a:p>
            <a:r>
              <a:rPr lang="de-DE" dirty="0"/>
              <a:t>Fakten zum Einstieg:</a:t>
            </a:r>
          </a:p>
        </p:txBody>
      </p:sp>
      <p:sp>
        <p:nvSpPr>
          <p:cNvPr id="3" name="Inhaltsplatzhalter 2">
            <a:extLst>
              <a:ext uri="{FF2B5EF4-FFF2-40B4-BE49-F238E27FC236}">
                <a16:creationId xmlns:a16="http://schemas.microsoft.com/office/drawing/2014/main" id="{1A8B5625-697F-4951-83E9-B0F26ABBF9E0}"/>
              </a:ext>
            </a:extLst>
          </p:cNvPr>
          <p:cNvSpPr>
            <a:spLocks noGrp="1"/>
          </p:cNvSpPr>
          <p:nvPr>
            <p:ph idx="1"/>
          </p:nvPr>
        </p:nvSpPr>
        <p:spPr>
          <a:xfrm>
            <a:off x="499880" y="1585734"/>
            <a:ext cx="11318740" cy="4610315"/>
          </a:xfrm>
        </p:spPr>
        <p:txBody>
          <a:bodyPr>
            <a:normAutofit/>
          </a:bodyPr>
          <a:lstStyle/>
          <a:p>
            <a:r>
              <a:rPr lang="en-GB" altLang="de-DE" dirty="0">
                <a:cs typeface="Calibri" panose="020F0502020204030204" pitchFamily="34" charset="0"/>
              </a:rPr>
              <a:t>Die CO</a:t>
            </a:r>
            <a:r>
              <a:rPr lang="en-GB" altLang="de-DE" baseline="-25000" dirty="0">
                <a:cs typeface="Calibri" panose="020F0502020204030204" pitchFamily="34" charset="0"/>
              </a:rPr>
              <a:t>2</a:t>
            </a:r>
            <a:r>
              <a:rPr lang="en-GB" altLang="de-DE" dirty="0">
                <a:cs typeface="Calibri" panose="020F0502020204030204" pitchFamily="34" charset="0"/>
              </a:rPr>
              <a:t>-Konzentration in der </a:t>
            </a:r>
            <a:r>
              <a:rPr lang="en-GB" altLang="de-DE" dirty="0" err="1">
                <a:cs typeface="Calibri" panose="020F0502020204030204" pitchFamily="34" charset="0"/>
              </a:rPr>
              <a:t>Atmosphäre</a:t>
            </a:r>
            <a:r>
              <a:rPr lang="en-GB" altLang="de-DE" dirty="0">
                <a:cs typeface="Calibri" panose="020F0502020204030204" pitchFamily="34" charset="0"/>
              </a:rPr>
              <a:t> </a:t>
            </a:r>
            <a:r>
              <a:rPr lang="en-GB" altLang="de-DE" dirty="0" err="1">
                <a:cs typeface="Calibri" panose="020F0502020204030204" pitchFamily="34" charset="0"/>
              </a:rPr>
              <a:t>ist</a:t>
            </a:r>
            <a:r>
              <a:rPr lang="en-GB" altLang="de-DE" dirty="0">
                <a:cs typeface="Calibri" panose="020F0502020204030204" pitchFamily="34" charset="0"/>
              </a:rPr>
              <a:t> in den </a:t>
            </a:r>
            <a:r>
              <a:rPr lang="en-GB" altLang="de-DE" dirty="0" err="1">
                <a:cs typeface="Calibri" panose="020F0502020204030204" pitchFamily="34" charset="0"/>
              </a:rPr>
              <a:t>letzten</a:t>
            </a:r>
            <a:r>
              <a:rPr lang="en-GB" altLang="de-DE" dirty="0">
                <a:cs typeface="Calibri" panose="020F0502020204030204" pitchFamily="34" charset="0"/>
              </a:rPr>
              <a:t> 200 Jahren um ca. 50% </a:t>
            </a:r>
            <a:r>
              <a:rPr lang="en-GB" altLang="de-DE" dirty="0" err="1">
                <a:cs typeface="Calibri" panose="020F0502020204030204" pitchFamily="34" charset="0"/>
              </a:rPr>
              <a:t>gestiegen</a:t>
            </a:r>
            <a:r>
              <a:rPr lang="en-GB" altLang="de-DE" dirty="0">
                <a:cs typeface="Calibri" panose="020F0502020204030204" pitchFamily="34" charset="0"/>
              </a:rPr>
              <a:t> - von ca. 280 ppm auf </a:t>
            </a:r>
            <a:r>
              <a:rPr lang="en-GB" altLang="de-DE" dirty="0" err="1">
                <a:cs typeface="Calibri" panose="020F0502020204030204" pitchFamily="34" charset="0"/>
              </a:rPr>
              <a:t>heute</a:t>
            </a:r>
            <a:r>
              <a:rPr lang="en-GB" altLang="de-DE" dirty="0">
                <a:cs typeface="Calibri" panose="020F0502020204030204" pitchFamily="34" charset="0"/>
                <a:sym typeface="Wingdings" panose="05000000000000000000" pitchFamily="2" charset="2"/>
              </a:rPr>
              <a:t> 417 ppm </a:t>
            </a:r>
            <a:r>
              <a:rPr lang="en-GB" altLang="de-DE" sz="2000" dirty="0">
                <a:cs typeface="Calibri" panose="020F0502020204030204" pitchFamily="34" charset="0"/>
                <a:sym typeface="Wingdings" panose="05000000000000000000" pitchFamily="2" charset="2"/>
              </a:rPr>
              <a:t>(NASA, </a:t>
            </a:r>
            <a:r>
              <a:rPr lang="en-GB" altLang="de-DE" sz="2000" dirty="0" err="1">
                <a:cs typeface="Calibri" panose="020F0502020204030204" pitchFamily="34" charset="0"/>
                <a:sym typeface="Wingdings" panose="05000000000000000000" pitchFamily="2" charset="2"/>
              </a:rPr>
              <a:t>Dezember</a:t>
            </a:r>
            <a:r>
              <a:rPr lang="en-GB" altLang="de-DE" sz="2000" dirty="0">
                <a:cs typeface="Calibri" panose="020F0502020204030204" pitchFamily="34" charset="0"/>
                <a:sym typeface="Wingdings" panose="05000000000000000000" pitchFamily="2" charset="2"/>
              </a:rPr>
              <a:t> 2021).</a:t>
            </a:r>
            <a:endParaRPr lang="en-GB" altLang="de-DE" dirty="0">
              <a:cs typeface="Calibri" panose="020F0502020204030204" pitchFamily="34" charset="0"/>
              <a:sym typeface="Wingdings" panose="05000000000000000000" pitchFamily="2" charset="2"/>
            </a:endParaRPr>
          </a:p>
          <a:p>
            <a:r>
              <a:rPr lang="de-DE" altLang="de-DE" dirty="0">
                <a:cs typeface="Calibri" panose="020F0502020204030204" pitchFamily="34" charset="0"/>
                <a:sym typeface="Wingdings" panose="05000000000000000000" pitchFamily="2" charset="2"/>
              </a:rPr>
              <a:t>Für diesen Anstieg der CO</a:t>
            </a:r>
            <a:r>
              <a:rPr lang="de-DE" altLang="de-DE" baseline="-25000" dirty="0">
                <a:cs typeface="Calibri" panose="020F0502020204030204" pitchFamily="34" charset="0"/>
                <a:sym typeface="Wingdings" panose="05000000000000000000" pitchFamily="2" charset="2"/>
              </a:rPr>
              <a:t>2</a:t>
            </a:r>
            <a:r>
              <a:rPr lang="de-DE" altLang="de-DE" dirty="0">
                <a:cs typeface="Calibri" panose="020F0502020204030204" pitchFamily="34" charset="0"/>
                <a:sym typeface="Wingdings" panose="05000000000000000000" pitchFamily="2" charset="2"/>
              </a:rPr>
              <a:t>-Konzentration ist der Mensch verantwortlich.</a:t>
            </a:r>
            <a:endParaRPr lang="en-GB" altLang="de-DE" dirty="0">
              <a:cs typeface="Calibri" panose="020F0502020204030204" pitchFamily="34" charset="0"/>
              <a:sym typeface="Wingdings" panose="05000000000000000000" pitchFamily="2" charset="2"/>
            </a:endParaRPr>
          </a:p>
          <a:p>
            <a:pPr marL="0" indent="0">
              <a:buNone/>
            </a:pPr>
            <a:endParaRPr lang="de-DE" dirty="0"/>
          </a:p>
        </p:txBody>
      </p:sp>
      <p:sp>
        <p:nvSpPr>
          <p:cNvPr id="4" name="Datumsplatzhalter 3">
            <a:extLst>
              <a:ext uri="{FF2B5EF4-FFF2-40B4-BE49-F238E27FC236}">
                <a16:creationId xmlns:a16="http://schemas.microsoft.com/office/drawing/2014/main" id="{19934990-5281-43D0-8664-AE145E1DD149}"/>
              </a:ext>
            </a:extLst>
          </p:cNvPr>
          <p:cNvSpPr>
            <a:spLocks noGrp="1"/>
          </p:cNvSpPr>
          <p:nvPr>
            <p:ph type="dt" sz="half" idx="10"/>
          </p:nvPr>
        </p:nvSpPr>
        <p:spPr/>
        <p:txBody>
          <a:bodyPr/>
          <a:lstStyle/>
          <a:p>
            <a:fld id="{B93A87CD-6321-44F9-9395-481A6D1F25E4}" type="datetime1">
              <a:rPr lang="de-DE" smtClean="0"/>
              <a:t>16.09.2022</a:t>
            </a:fld>
            <a:endParaRPr lang="de-DE"/>
          </a:p>
        </p:txBody>
      </p:sp>
      <p:sp>
        <p:nvSpPr>
          <p:cNvPr id="5" name="Fußzeilenplatzhalter 4">
            <a:extLst>
              <a:ext uri="{FF2B5EF4-FFF2-40B4-BE49-F238E27FC236}">
                <a16:creationId xmlns:a16="http://schemas.microsoft.com/office/drawing/2014/main" id="{E2FA5287-DB05-4931-84B7-C3788670DC75}"/>
              </a:ext>
            </a:extLst>
          </p:cNvPr>
          <p:cNvSpPr>
            <a:spLocks noGrp="1"/>
          </p:cNvSpPr>
          <p:nvPr>
            <p:ph type="ftr" sz="quarter" idx="11"/>
          </p:nvPr>
        </p:nvSpPr>
        <p:spPr/>
        <p:txBody>
          <a:bodyPr/>
          <a:lstStyle/>
          <a:p>
            <a:r>
              <a:rPr lang="de-DE"/>
              <a:t>Klimawandel-Schule: verstehen und handeln – ein Bildungsprogramm für Schulen</a:t>
            </a:r>
          </a:p>
        </p:txBody>
      </p:sp>
      <p:sp>
        <p:nvSpPr>
          <p:cNvPr id="6" name="Foliennummernplatzhalter 5">
            <a:extLst>
              <a:ext uri="{FF2B5EF4-FFF2-40B4-BE49-F238E27FC236}">
                <a16:creationId xmlns:a16="http://schemas.microsoft.com/office/drawing/2014/main" id="{D408E50C-E7C9-40DC-83DC-DAB997D95B04}"/>
              </a:ext>
            </a:extLst>
          </p:cNvPr>
          <p:cNvSpPr>
            <a:spLocks noGrp="1"/>
          </p:cNvSpPr>
          <p:nvPr>
            <p:ph type="sldNum" sz="quarter" idx="12"/>
          </p:nvPr>
        </p:nvSpPr>
        <p:spPr/>
        <p:txBody>
          <a:bodyPr/>
          <a:lstStyle/>
          <a:p>
            <a:fld id="{976196C0-1678-4F16-8090-952AA6F46C10}" type="slidenum">
              <a:rPr lang="de-DE" smtClean="0"/>
              <a:t>13</a:t>
            </a:fld>
            <a:endParaRPr lang="de-DE"/>
          </a:p>
        </p:txBody>
      </p:sp>
    </p:spTree>
    <p:extLst>
      <p:ext uri="{BB962C8B-B14F-4D97-AF65-F5344CB8AC3E}">
        <p14:creationId xmlns:p14="http://schemas.microsoft.com/office/powerpoint/2010/main" val="268225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3A679F7-4566-430D-9427-AF07A5A6FA32}"/>
              </a:ext>
            </a:extLst>
          </p:cNvPr>
          <p:cNvSpPr>
            <a:spLocks noGrp="1"/>
          </p:cNvSpPr>
          <p:nvPr>
            <p:ph type="dt" sz="half" idx="10"/>
          </p:nvPr>
        </p:nvSpPr>
        <p:spPr/>
        <p:txBody>
          <a:bodyPr/>
          <a:lstStyle/>
          <a:p>
            <a:fld id="{F8D896A2-5A0B-4F11-9F73-B1B5746BF3BE}" type="datetime1">
              <a:rPr lang="de-DE" smtClean="0"/>
              <a:t>16.09.2022</a:t>
            </a:fld>
            <a:endParaRPr lang="de-DE"/>
          </a:p>
        </p:txBody>
      </p:sp>
      <p:sp>
        <p:nvSpPr>
          <p:cNvPr id="3" name="Fußzeilenplatzhalter 2">
            <a:extLst>
              <a:ext uri="{FF2B5EF4-FFF2-40B4-BE49-F238E27FC236}">
                <a16:creationId xmlns:a16="http://schemas.microsoft.com/office/drawing/2014/main" id="{89324AE4-3534-4FCA-B7E8-2943B0E02A49}"/>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DFA96CA6-F2A6-4655-9734-5610563F5ADF}"/>
              </a:ext>
            </a:extLst>
          </p:cNvPr>
          <p:cNvSpPr>
            <a:spLocks noGrp="1"/>
          </p:cNvSpPr>
          <p:nvPr>
            <p:ph type="sldNum" sz="quarter" idx="12"/>
          </p:nvPr>
        </p:nvSpPr>
        <p:spPr/>
        <p:txBody>
          <a:bodyPr/>
          <a:lstStyle/>
          <a:p>
            <a:fld id="{976196C0-1678-4F16-8090-952AA6F46C10}" type="slidenum">
              <a:rPr lang="de-DE" smtClean="0"/>
              <a:t>14</a:t>
            </a:fld>
            <a:endParaRPr lang="de-DE"/>
          </a:p>
        </p:txBody>
      </p:sp>
      <p:pic>
        <p:nvPicPr>
          <p:cNvPr id="5" name="Grafik 4">
            <a:extLst>
              <a:ext uri="{FF2B5EF4-FFF2-40B4-BE49-F238E27FC236}">
                <a16:creationId xmlns:a16="http://schemas.microsoft.com/office/drawing/2014/main" id="{36BDC3E0-5666-43F5-A5A8-68AE36229E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3586" y="379904"/>
            <a:ext cx="6933274" cy="5452135"/>
          </a:xfrm>
          <a:prstGeom prst="rect">
            <a:avLst/>
          </a:prstGeom>
        </p:spPr>
      </p:pic>
      <p:pic>
        <p:nvPicPr>
          <p:cNvPr id="7" name="Grafik 6">
            <a:extLst>
              <a:ext uri="{FF2B5EF4-FFF2-40B4-BE49-F238E27FC236}">
                <a16:creationId xmlns:a16="http://schemas.microsoft.com/office/drawing/2014/main" id="{52780E50-2F68-4FD0-A355-A7895015EC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4772" y="3742062"/>
            <a:ext cx="3211822" cy="2089975"/>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3">
            <a:extLst>
              <a:ext uri="{FF2B5EF4-FFF2-40B4-BE49-F238E27FC236}">
                <a16:creationId xmlns:a16="http://schemas.microsoft.com/office/drawing/2014/main" id="{4B4BFD3C-75CF-40DF-B337-76F3A50704CF}"/>
              </a:ext>
            </a:extLst>
          </p:cNvPr>
          <p:cNvSpPr>
            <a:spLocks noChangeArrowheads="1"/>
          </p:cNvSpPr>
          <p:nvPr/>
        </p:nvSpPr>
        <p:spPr bwMode="auto">
          <a:xfrm>
            <a:off x="7658455" y="2792114"/>
            <a:ext cx="4104456" cy="11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a:solidFill>
                  <a:schemeClr val="tx1"/>
                </a:solidFill>
                <a:latin typeface="Palatino Linotype" panose="02040502050505030304" pitchFamily="18" charset="0"/>
              </a:defRPr>
            </a:lvl1pPr>
            <a:lvl2pPr marL="742950" indent="-285750">
              <a:spcBef>
                <a:spcPct val="20000"/>
              </a:spcBef>
              <a:buChar char="–"/>
              <a:defRPr>
                <a:solidFill>
                  <a:schemeClr val="tx1"/>
                </a:solidFill>
                <a:latin typeface="Palatino Linotype" panose="02040502050505030304" pitchFamily="18" charset="0"/>
              </a:defRPr>
            </a:lvl2pPr>
            <a:lvl3pPr marL="1143000" indent="-228600">
              <a:spcBef>
                <a:spcPct val="20000"/>
              </a:spcBef>
              <a:buChar char="•"/>
              <a:defRPr sz="1600">
                <a:solidFill>
                  <a:schemeClr val="tx1"/>
                </a:solidFill>
                <a:latin typeface="Palatino Linotype" panose="02040502050505030304" pitchFamily="18" charset="0"/>
              </a:defRPr>
            </a:lvl3pPr>
            <a:lvl4pPr marL="1600200" indent="-228600">
              <a:spcBef>
                <a:spcPct val="20000"/>
              </a:spcBef>
              <a:buChar char="–"/>
              <a:defRPr sz="1600">
                <a:solidFill>
                  <a:schemeClr val="tx1"/>
                </a:solidFill>
                <a:latin typeface="Palatino Linotype" panose="02040502050505030304" pitchFamily="18" charset="0"/>
              </a:defRPr>
            </a:lvl4pPr>
            <a:lvl5pPr marL="2057400" indent="-228600">
              <a:spcBef>
                <a:spcPct val="20000"/>
              </a:spcBef>
              <a:buChar char="»"/>
              <a:defRPr sz="16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16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16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16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1600">
                <a:solidFill>
                  <a:schemeClr val="tx1"/>
                </a:solidFill>
                <a:latin typeface="Palatino Linotype" panose="02040502050505030304" pitchFamily="18" charset="0"/>
              </a:defRPr>
            </a:lvl9pPr>
          </a:lstStyle>
          <a:p>
            <a:pPr marL="0" indent="0" algn="ctr">
              <a:buNone/>
            </a:pPr>
            <a:r>
              <a:rPr lang="de-DE" altLang="de-DE" sz="2800" dirty="0">
                <a:latin typeface="Calibri" panose="020F0502020204030204" pitchFamily="34" charset="0"/>
                <a:cs typeface="Calibri" panose="020F0502020204030204" pitchFamily="34" charset="0"/>
                <a:sym typeface="Wingdings" panose="05000000000000000000" pitchFamily="2" charset="2"/>
              </a:rPr>
              <a:t>19. Jahrhundert:</a:t>
            </a:r>
            <a:br>
              <a:rPr lang="de-DE" altLang="de-DE" sz="2800" dirty="0">
                <a:latin typeface="Calibri" panose="020F0502020204030204" pitchFamily="34" charset="0"/>
                <a:cs typeface="Calibri" panose="020F0502020204030204" pitchFamily="34" charset="0"/>
                <a:sym typeface="Wingdings" panose="05000000000000000000" pitchFamily="2" charset="2"/>
              </a:rPr>
            </a:br>
            <a:r>
              <a:rPr lang="de-DE" altLang="de-DE" sz="2800" dirty="0">
                <a:solidFill>
                  <a:srgbClr val="E57F39"/>
                </a:solidFill>
                <a:latin typeface="Calibri" panose="020F0502020204030204" pitchFamily="34" charset="0"/>
                <a:cs typeface="Calibri" panose="020F0502020204030204" pitchFamily="34" charset="0"/>
                <a:sym typeface="Wingdings" panose="05000000000000000000" pitchFamily="2" charset="2"/>
              </a:rPr>
              <a:t>Industrielle Revolution</a:t>
            </a:r>
          </a:p>
          <a:p>
            <a:pPr algn="ctr" eaLnBrk="1" hangingPunct="1"/>
            <a:endParaRPr lang="en-GB" altLang="de-DE" sz="2800" dirty="0">
              <a:latin typeface="Calibri" panose="020F0502020204030204" pitchFamily="34" charset="0"/>
              <a:cs typeface="Calibri" panose="020F0502020204030204" pitchFamily="34" charset="0"/>
              <a:sym typeface="Wingdings" panose="05000000000000000000" pitchFamily="2" charset="2"/>
            </a:endParaRPr>
          </a:p>
          <a:p>
            <a:pPr algn="ctr" eaLnBrk="1" hangingPunct="1">
              <a:buFontTx/>
              <a:buNone/>
            </a:pPr>
            <a:endParaRPr lang="en-GB" altLang="de-DE" sz="2800" dirty="0">
              <a:latin typeface="Calibri" panose="020F0502020204030204" pitchFamily="34" charset="0"/>
              <a:cs typeface="Calibri" panose="020F0502020204030204" pitchFamily="34" charset="0"/>
            </a:endParaRPr>
          </a:p>
        </p:txBody>
      </p:sp>
      <p:sp>
        <p:nvSpPr>
          <p:cNvPr id="11" name="Rechteck 10">
            <a:extLst>
              <a:ext uri="{FF2B5EF4-FFF2-40B4-BE49-F238E27FC236}">
                <a16:creationId xmlns:a16="http://schemas.microsoft.com/office/drawing/2014/main" id="{6328529F-1912-4455-80B0-E18D75A17BE4}"/>
              </a:ext>
            </a:extLst>
          </p:cNvPr>
          <p:cNvSpPr/>
          <p:nvPr/>
        </p:nvSpPr>
        <p:spPr>
          <a:xfrm>
            <a:off x="180026" y="5832038"/>
            <a:ext cx="2026517" cy="246221"/>
          </a:xfrm>
          <a:prstGeom prst="rect">
            <a:avLst/>
          </a:prstGeom>
        </p:spPr>
        <p:txBody>
          <a:bodyPr wrap="none">
            <a:spAutoFit/>
          </a:bodyPr>
          <a:lstStyle/>
          <a:p>
            <a:r>
              <a:rPr lang="de-DE" sz="1000" dirty="0">
                <a:solidFill>
                  <a:schemeClr val="bg2">
                    <a:lumMod val="75000"/>
                  </a:schemeClr>
                </a:solidFill>
                <a:latin typeface="Calibri" panose="020F0502020204030204" pitchFamily="34" charset="0"/>
                <a:cs typeface="Calibri" panose="020F0502020204030204" pitchFamily="34" charset="0"/>
              </a:rPr>
              <a:t>Quelle: climate.nasa.gov/evidence/</a:t>
            </a:r>
          </a:p>
        </p:txBody>
      </p:sp>
      <p:pic>
        <p:nvPicPr>
          <p:cNvPr id="12" name="Grafik 11">
            <a:extLst>
              <a:ext uri="{FF2B5EF4-FFF2-40B4-BE49-F238E27FC236}">
                <a16:creationId xmlns:a16="http://schemas.microsoft.com/office/drawing/2014/main" id="{DC9132FE-17F8-43F2-A773-2955A79FCD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2386" y="379903"/>
            <a:ext cx="7008034" cy="5452135"/>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Freihand 12">
                <a:extLst>
                  <a:ext uri="{FF2B5EF4-FFF2-40B4-BE49-F238E27FC236}">
                    <a16:creationId xmlns:a16="http://schemas.microsoft.com/office/drawing/2014/main" id="{C4D52862-A77E-4111-B7FD-1815FBC3D825}"/>
                  </a:ext>
                </a:extLst>
              </p14:cNvPr>
              <p14:cNvContentPartPr/>
              <p14:nvPr/>
            </p14:nvContentPartPr>
            <p14:xfrm>
              <a:off x="7118940" y="2215522"/>
              <a:ext cx="141480" cy="124200"/>
            </p14:xfrm>
          </p:contentPart>
        </mc:Choice>
        <mc:Fallback xmlns="">
          <p:pic>
            <p:nvPicPr>
              <p:cNvPr id="13" name="Freihand 12">
                <a:extLst>
                  <a:ext uri="{FF2B5EF4-FFF2-40B4-BE49-F238E27FC236}">
                    <a16:creationId xmlns:a16="http://schemas.microsoft.com/office/drawing/2014/main" id="{C4D52862-A77E-4111-B7FD-1815FBC3D825}"/>
                  </a:ext>
                </a:extLst>
              </p:cNvPr>
              <p:cNvPicPr/>
              <p:nvPr/>
            </p:nvPicPr>
            <p:blipFill>
              <a:blip r:embed="rId6"/>
              <a:stretch>
                <a:fillRect/>
              </a:stretch>
            </p:blipFill>
            <p:spPr>
              <a:xfrm>
                <a:off x="7100940" y="2197574"/>
                <a:ext cx="177120" cy="159737"/>
              </a:xfrm>
              <a:prstGeom prst="rect">
                <a:avLst/>
              </a:prstGeom>
            </p:spPr>
          </p:pic>
        </mc:Fallback>
      </mc:AlternateContent>
      <p:sp>
        <p:nvSpPr>
          <p:cNvPr id="15" name="Textfeld 14">
            <a:extLst>
              <a:ext uri="{FF2B5EF4-FFF2-40B4-BE49-F238E27FC236}">
                <a16:creationId xmlns:a16="http://schemas.microsoft.com/office/drawing/2014/main" id="{8FEECADA-76B6-4502-B325-7DD4FFC117A6}"/>
              </a:ext>
            </a:extLst>
          </p:cNvPr>
          <p:cNvSpPr txBox="1"/>
          <p:nvPr/>
        </p:nvSpPr>
        <p:spPr>
          <a:xfrm>
            <a:off x="7982660" y="2541301"/>
            <a:ext cx="3603597"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„The Fastest Time on </a:t>
            </a:r>
            <a:r>
              <a:rPr lang="de-DE" sz="1000" dirty="0" err="1">
                <a:solidFill>
                  <a:schemeClr val="bg2">
                    <a:lumMod val="75000"/>
                  </a:schemeClr>
                </a:solidFill>
                <a:ea typeface="Open Sans" panose="020B0606030504020204" pitchFamily="34" charset="0"/>
                <a:cs typeface="Open Sans" panose="020B0606030504020204" pitchFamily="34" charset="0"/>
              </a:rPr>
              <a:t>Record</a:t>
            </a:r>
            <a:r>
              <a:rPr lang="de-DE" sz="1000" dirty="0">
                <a:solidFill>
                  <a:schemeClr val="bg2">
                    <a:lumMod val="75000"/>
                  </a:schemeClr>
                </a:solidFill>
                <a:ea typeface="Open Sans" panose="020B0606030504020204" pitchFamily="34" charset="0"/>
                <a:cs typeface="Open Sans" panose="020B0606030504020204" pitchFamily="34" charset="0"/>
              </a:rPr>
              <a:t>“, Foto von 1893, Quelle: Wikimedia</a:t>
            </a:r>
          </a:p>
        </p:txBody>
      </p:sp>
      <p:sp>
        <p:nvSpPr>
          <p:cNvPr id="16" name="Textfeld 15">
            <a:extLst>
              <a:ext uri="{FF2B5EF4-FFF2-40B4-BE49-F238E27FC236}">
                <a16:creationId xmlns:a16="http://schemas.microsoft.com/office/drawing/2014/main" id="{E86F7C3C-2A76-4A31-ABE6-23410B269A09}"/>
              </a:ext>
            </a:extLst>
          </p:cNvPr>
          <p:cNvSpPr txBox="1"/>
          <p:nvPr/>
        </p:nvSpPr>
        <p:spPr>
          <a:xfrm>
            <a:off x="7982660" y="5856459"/>
            <a:ext cx="3916115" cy="400110"/>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Karl Eduard Biermann 1847</a:t>
            </a:r>
            <a:br>
              <a:rPr lang="de-DE" sz="1000" dirty="0">
                <a:solidFill>
                  <a:schemeClr val="bg2">
                    <a:lumMod val="75000"/>
                  </a:schemeClr>
                </a:solidFill>
                <a:ea typeface="Open Sans" panose="020B0606030504020204" pitchFamily="34" charset="0"/>
                <a:cs typeface="Open Sans" panose="020B0606030504020204" pitchFamily="34" charset="0"/>
              </a:rPr>
            </a:br>
            <a:r>
              <a:rPr lang="de-DE" sz="1000" dirty="0">
                <a:solidFill>
                  <a:schemeClr val="bg2">
                    <a:lumMod val="75000"/>
                  </a:schemeClr>
                </a:solidFill>
                <a:ea typeface="Open Sans" panose="020B0606030504020204" pitchFamily="34" charset="0"/>
                <a:cs typeface="Open Sans" panose="020B0606030504020204" pitchFamily="34" charset="0"/>
              </a:rPr>
              <a:t>Quelle: Preußen Kunst und Architektur, Wikimedia (11.02.2020)</a:t>
            </a:r>
          </a:p>
        </p:txBody>
      </p:sp>
      <p:pic>
        <p:nvPicPr>
          <p:cNvPr id="10" name="Grafik 9" descr="Ein Bild, das Text, Zug, Spur, draußen enthält.&#10;&#10;Automatisch generierte Beschreibung">
            <a:extLst>
              <a:ext uri="{FF2B5EF4-FFF2-40B4-BE49-F238E27FC236}">
                <a16:creationId xmlns:a16="http://schemas.microsoft.com/office/drawing/2014/main" id="{E2ECFA79-424B-495F-B261-16CF2BC6CD2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104772" y="379903"/>
            <a:ext cx="3213825" cy="2114094"/>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0834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DE0BB9E-2DC5-4D4C-B7E8-A192EB1D7A58}"/>
              </a:ext>
            </a:extLst>
          </p:cNvPr>
          <p:cNvSpPr>
            <a:spLocks noGrp="1"/>
          </p:cNvSpPr>
          <p:nvPr>
            <p:ph type="dt" sz="half" idx="10"/>
          </p:nvPr>
        </p:nvSpPr>
        <p:spPr/>
        <p:txBody>
          <a:bodyPr/>
          <a:lstStyle/>
          <a:p>
            <a:fld id="{C1F1CA82-5190-4973-A379-272A8595111E}" type="datetime1">
              <a:rPr lang="de-DE" smtClean="0"/>
              <a:t>16.09.2022</a:t>
            </a:fld>
            <a:endParaRPr lang="de-DE"/>
          </a:p>
        </p:txBody>
      </p:sp>
      <p:sp>
        <p:nvSpPr>
          <p:cNvPr id="3" name="Fußzeilenplatzhalter 2">
            <a:extLst>
              <a:ext uri="{FF2B5EF4-FFF2-40B4-BE49-F238E27FC236}">
                <a16:creationId xmlns:a16="http://schemas.microsoft.com/office/drawing/2014/main" id="{C8E16C20-2C5E-46CC-B69F-A683629AB4D9}"/>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91E53C61-E35A-4E27-9AF9-B8E4F5333242}"/>
              </a:ext>
            </a:extLst>
          </p:cNvPr>
          <p:cNvSpPr>
            <a:spLocks noGrp="1"/>
          </p:cNvSpPr>
          <p:nvPr>
            <p:ph type="sldNum" sz="quarter" idx="12"/>
          </p:nvPr>
        </p:nvSpPr>
        <p:spPr/>
        <p:txBody>
          <a:bodyPr/>
          <a:lstStyle/>
          <a:p>
            <a:fld id="{976196C0-1678-4F16-8090-952AA6F46C10}" type="slidenum">
              <a:rPr lang="de-DE" smtClean="0"/>
              <a:t>15</a:t>
            </a:fld>
            <a:endParaRPr lang="de-DE"/>
          </a:p>
        </p:txBody>
      </p:sp>
      <p:sp>
        <p:nvSpPr>
          <p:cNvPr id="6" name="Textfeld 5">
            <a:extLst>
              <a:ext uri="{FF2B5EF4-FFF2-40B4-BE49-F238E27FC236}">
                <a16:creationId xmlns:a16="http://schemas.microsoft.com/office/drawing/2014/main" id="{4C8A2F9B-FF98-4AC1-AD1C-1F944AD523A1}"/>
              </a:ext>
            </a:extLst>
          </p:cNvPr>
          <p:cNvSpPr txBox="1"/>
          <p:nvPr/>
        </p:nvSpPr>
        <p:spPr>
          <a:xfrm>
            <a:off x="2981261" y="4845563"/>
            <a:ext cx="5666322" cy="369332"/>
          </a:xfrm>
          <a:prstGeom prst="rect">
            <a:avLst/>
          </a:prstGeom>
          <a:noFill/>
        </p:spPr>
        <p:txBody>
          <a:bodyPr wrap="square" rtlCol="0">
            <a:spAutoFit/>
          </a:bodyPr>
          <a:lstStyle/>
          <a:p>
            <a:r>
              <a:rPr lang="de-DE" dirty="0">
                <a:solidFill>
                  <a:srgbClr val="F38E49"/>
                </a:solidFill>
                <a:sym typeface="Wingdings" panose="05000000000000000000" pitchFamily="2" charset="2"/>
              </a:rPr>
              <a:t></a:t>
            </a:r>
            <a:r>
              <a:rPr lang="de-DE" dirty="0"/>
              <a:t> </a:t>
            </a:r>
            <a:r>
              <a:rPr lang="de-DE" dirty="0">
                <a:solidFill>
                  <a:srgbClr val="F38E49"/>
                </a:solidFill>
                <a:ea typeface="+mj-ea"/>
                <a:cs typeface="+mj-cs"/>
              </a:rPr>
              <a:t>Video: A Year in </a:t>
            </a:r>
            <a:r>
              <a:rPr lang="de-DE" dirty="0" err="1">
                <a:solidFill>
                  <a:srgbClr val="F38E49"/>
                </a:solidFill>
                <a:ea typeface="+mj-ea"/>
                <a:cs typeface="+mj-cs"/>
              </a:rPr>
              <a:t>the</a:t>
            </a:r>
            <a:r>
              <a:rPr lang="de-DE" dirty="0">
                <a:solidFill>
                  <a:srgbClr val="F38E49"/>
                </a:solidFill>
                <a:ea typeface="+mj-ea"/>
                <a:cs typeface="+mj-cs"/>
              </a:rPr>
              <a:t> Life of </a:t>
            </a:r>
            <a:r>
              <a:rPr lang="de-DE" dirty="0" err="1">
                <a:solidFill>
                  <a:srgbClr val="F38E49"/>
                </a:solidFill>
                <a:ea typeface="+mj-ea"/>
                <a:cs typeface="+mj-cs"/>
              </a:rPr>
              <a:t>Earth‘s</a:t>
            </a:r>
            <a:r>
              <a:rPr lang="de-DE" dirty="0">
                <a:solidFill>
                  <a:srgbClr val="F38E49"/>
                </a:solidFill>
                <a:ea typeface="+mj-ea"/>
                <a:cs typeface="+mj-cs"/>
              </a:rPr>
              <a:t> CO2</a:t>
            </a:r>
            <a:endParaRPr lang="de-DE" sz="4400" dirty="0">
              <a:solidFill>
                <a:srgbClr val="F38E49"/>
              </a:solidFill>
              <a:ea typeface="+mj-ea"/>
              <a:cs typeface="+mj-cs"/>
            </a:endParaRPr>
          </a:p>
        </p:txBody>
      </p:sp>
      <p:pic>
        <p:nvPicPr>
          <p:cNvPr id="8" name="Grafik 7">
            <a:hlinkClick r:id="rId3"/>
            <a:extLst>
              <a:ext uri="{FF2B5EF4-FFF2-40B4-BE49-F238E27FC236}">
                <a16:creationId xmlns:a16="http://schemas.microsoft.com/office/drawing/2014/main" id="{22702B83-4D78-48F3-978D-C31273B1DB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66103" y="1320956"/>
            <a:ext cx="6004560" cy="3380066"/>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2046396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38384F7-9D4B-45DE-8E37-2A16DAAFD6AC}"/>
              </a:ext>
            </a:extLst>
          </p:cNvPr>
          <p:cNvSpPr>
            <a:spLocks noGrp="1"/>
          </p:cNvSpPr>
          <p:nvPr>
            <p:ph type="dt" sz="half" idx="10"/>
          </p:nvPr>
        </p:nvSpPr>
        <p:spPr/>
        <p:txBody>
          <a:bodyPr/>
          <a:lstStyle/>
          <a:p>
            <a:fld id="{3B36647B-6A74-4198-A0AB-BCCBD989A585}" type="datetime1">
              <a:rPr lang="de-DE" smtClean="0"/>
              <a:t>16.09.2022</a:t>
            </a:fld>
            <a:endParaRPr lang="de-DE"/>
          </a:p>
        </p:txBody>
      </p:sp>
      <p:sp>
        <p:nvSpPr>
          <p:cNvPr id="3" name="Fußzeilenplatzhalter 2">
            <a:extLst>
              <a:ext uri="{FF2B5EF4-FFF2-40B4-BE49-F238E27FC236}">
                <a16:creationId xmlns:a16="http://schemas.microsoft.com/office/drawing/2014/main" id="{5719B3D6-7461-46E0-A7CA-7FB57DD3FB3A}"/>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5FA773D1-C9CE-497F-B9A2-DE316CCC7EF0}"/>
              </a:ext>
            </a:extLst>
          </p:cNvPr>
          <p:cNvSpPr>
            <a:spLocks noGrp="1"/>
          </p:cNvSpPr>
          <p:nvPr>
            <p:ph type="sldNum" sz="quarter" idx="12"/>
          </p:nvPr>
        </p:nvSpPr>
        <p:spPr/>
        <p:txBody>
          <a:bodyPr/>
          <a:lstStyle/>
          <a:p>
            <a:fld id="{976196C0-1678-4F16-8090-952AA6F46C10}" type="slidenum">
              <a:rPr lang="de-DE" smtClean="0"/>
              <a:t>16</a:t>
            </a:fld>
            <a:endParaRPr lang="de-DE"/>
          </a:p>
        </p:txBody>
      </p:sp>
      <p:pic>
        <p:nvPicPr>
          <p:cNvPr id="5" name="Grafik 4">
            <a:extLst>
              <a:ext uri="{FF2B5EF4-FFF2-40B4-BE49-F238E27FC236}">
                <a16:creationId xmlns:a16="http://schemas.microsoft.com/office/drawing/2014/main" id="{F55DEB84-2672-466D-AE68-CB2DDE97133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53" r="7495"/>
          <a:stretch/>
        </p:blipFill>
        <p:spPr>
          <a:xfrm>
            <a:off x="588000" y="-5516"/>
            <a:ext cx="11016000" cy="6198114"/>
          </a:xfrm>
          <a:prstGeom prst="rect">
            <a:avLst/>
          </a:prstGeom>
        </p:spPr>
      </p:pic>
    </p:spTree>
    <p:extLst>
      <p:ext uri="{BB962C8B-B14F-4D97-AF65-F5344CB8AC3E}">
        <p14:creationId xmlns:p14="http://schemas.microsoft.com/office/powerpoint/2010/main" val="120793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9934990-5281-43D0-8664-AE145E1DD149}"/>
              </a:ext>
            </a:extLst>
          </p:cNvPr>
          <p:cNvSpPr>
            <a:spLocks noGrp="1"/>
          </p:cNvSpPr>
          <p:nvPr>
            <p:ph type="dt" sz="half" idx="10"/>
          </p:nvPr>
        </p:nvSpPr>
        <p:spPr/>
        <p:txBody>
          <a:bodyPr/>
          <a:lstStyle/>
          <a:p>
            <a:fld id="{AEAC9E09-DBD1-4F0C-8C49-3FC2AB1BDE35}" type="datetime1">
              <a:rPr lang="de-DE" smtClean="0"/>
              <a:t>16.09.2022</a:t>
            </a:fld>
            <a:endParaRPr lang="de-DE"/>
          </a:p>
        </p:txBody>
      </p:sp>
      <p:sp>
        <p:nvSpPr>
          <p:cNvPr id="5" name="Fußzeilenplatzhalter 4">
            <a:extLst>
              <a:ext uri="{FF2B5EF4-FFF2-40B4-BE49-F238E27FC236}">
                <a16:creationId xmlns:a16="http://schemas.microsoft.com/office/drawing/2014/main" id="{E2FA5287-DB05-4931-84B7-C3788670DC75}"/>
              </a:ext>
            </a:extLst>
          </p:cNvPr>
          <p:cNvSpPr>
            <a:spLocks noGrp="1"/>
          </p:cNvSpPr>
          <p:nvPr>
            <p:ph type="ftr" sz="quarter" idx="11"/>
          </p:nvPr>
        </p:nvSpPr>
        <p:spPr/>
        <p:txBody>
          <a:bodyPr/>
          <a:lstStyle/>
          <a:p>
            <a:r>
              <a:rPr lang="de-DE"/>
              <a:t>Klimawandel-Schule: verstehen und handeln – ein Bildungsprogramm für Schulen</a:t>
            </a:r>
          </a:p>
        </p:txBody>
      </p:sp>
      <p:sp>
        <p:nvSpPr>
          <p:cNvPr id="6" name="Foliennummernplatzhalter 5">
            <a:extLst>
              <a:ext uri="{FF2B5EF4-FFF2-40B4-BE49-F238E27FC236}">
                <a16:creationId xmlns:a16="http://schemas.microsoft.com/office/drawing/2014/main" id="{D408E50C-E7C9-40DC-83DC-DAB997D95B04}"/>
              </a:ext>
            </a:extLst>
          </p:cNvPr>
          <p:cNvSpPr>
            <a:spLocks noGrp="1"/>
          </p:cNvSpPr>
          <p:nvPr>
            <p:ph type="sldNum" sz="quarter" idx="12"/>
          </p:nvPr>
        </p:nvSpPr>
        <p:spPr/>
        <p:txBody>
          <a:bodyPr/>
          <a:lstStyle/>
          <a:p>
            <a:fld id="{976196C0-1678-4F16-8090-952AA6F46C10}" type="slidenum">
              <a:rPr lang="de-DE" smtClean="0"/>
              <a:t>17</a:t>
            </a:fld>
            <a:endParaRPr lang="de-DE"/>
          </a:p>
        </p:txBody>
      </p:sp>
      <p:sp>
        <p:nvSpPr>
          <p:cNvPr id="2" name="Titel 1">
            <a:extLst>
              <a:ext uri="{FF2B5EF4-FFF2-40B4-BE49-F238E27FC236}">
                <a16:creationId xmlns:a16="http://schemas.microsoft.com/office/drawing/2014/main" id="{864CE392-FD71-4307-A318-B0E782A8D8EF}"/>
              </a:ext>
            </a:extLst>
          </p:cNvPr>
          <p:cNvSpPr>
            <a:spLocks noGrp="1"/>
          </p:cNvSpPr>
          <p:nvPr>
            <p:ph type="title" idx="4294967295"/>
          </p:nvPr>
        </p:nvSpPr>
        <p:spPr>
          <a:xfrm>
            <a:off x="885508" y="365125"/>
            <a:ext cx="11161712" cy="960438"/>
          </a:xfrm>
        </p:spPr>
        <p:txBody>
          <a:bodyPr/>
          <a:lstStyle/>
          <a:p>
            <a:r>
              <a:rPr lang="de-DE" dirty="0"/>
              <a:t>Fakten:</a:t>
            </a:r>
          </a:p>
        </p:txBody>
      </p:sp>
      <p:sp>
        <p:nvSpPr>
          <p:cNvPr id="3" name="Inhaltsplatzhalter 2">
            <a:extLst>
              <a:ext uri="{FF2B5EF4-FFF2-40B4-BE49-F238E27FC236}">
                <a16:creationId xmlns:a16="http://schemas.microsoft.com/office/drawing/2014/main" id="{1A8B5625-697F-4951-83E9-B0F26ABBF9E0}"/>
              </a:ext>
            </a:extLst>
          </p:cNvPr>
          <p:cNvSpPr>
            <a:spLocks noGrp="1"/>
          </p:cNvSpPr>
          <p:nvPr>
            <p:ph idx="4294967295"/>
          </p:nvPr>
        </p:nvSpPr>
        <p:spPr>
          <a:xfrm>
            <a:off x="885508" y="1477963"/>
            <a:ext cx="11085512" cy="4699000"/>
          </a:xfrm>
        </p:spPr>
        <p:txBody>
          <a:bodyPr>
            <a:normAutofit/>
          </a:bodyPr>
          <a:lstStyle/>
          <a:p>
            <a:r>
              <a:rPr lang="en-GB" altLang="de-DE" dirty="0">
                <a:solidFill>
                  <a:schemeClr val="bg1">
                    <a:lumMod val="75000"/>
                  </a:schemeClr>
                </a:solidFill>
                <a:cs typeface="Calibri" panose="020F0502020204030204" pitchFamily="34" charset="0"/>
              </a:rPr>
              <a:t>Die CO</a:t>
            </a:r>
            <a:r>
              <a:rPr lang="en-GB" altLang="de-DE" baseline="-25000" dirty="0">
                <a:solidFill>
                  <a:schemeClr val="bg1">
                    <a:lumMod val="75000"/>
                  </a:schemeClr>
                </a:solidFill>
                <a:cs typeface="Calibri" panose="020F0502020204030204" pitchFamily="34" charset="0"/>
              </a:rPr>
              <a:t>2</a:t>
            </a:r>
            <a:r>
              <a:rPr lang="en-GB" altLang="de-DE" dirty="0">
                <a:solidFill>
                  <a:schemeClr val="bg1">
                    <a:lumMod val="75000"/>
                  </a:schemeClr>
                </a:solidFill>
                <a:cs typeface="Calibri" panose="020F0502020204030204" pitchFamily="34" charset="0"/>
              </a:rPr>
              <a:t>-Konzentration in der </a:t>
            </a:r>
            <a:r>
              <a:rPr lang="en-GB" altLang="de-DE" dirty="0" err="1">
                <a:solidFill>
                  <a:schemeClr val="bg1">
                    <a:lumMod val="75000"/>
                  </a:schemeClr>
                </a:solidFill>
                <a:cs typeface="Calibri" panose="020F0502020204030204" pitchFamily="34" charset="0"/>
              </a:rPr>
              <a:t>Atmosphäre</a:t>
            </a:r>
            <a:r>
              <a:rPr lang="en-GB" altLang="de-DE" dirty="0">
                <a:solidFill>
                  <a:schemeClr val="bg1">
                    <a:lumMod val="75000"/>
                  </a:schemeClr>
                </a:solidFill>
                <a:cs typeface="Calibri" panose="020F0502020204030204" pitchFamily="34" charset="0"/>
              </a:rPr>
              <a:t> </a:t>
            </a:r>
            <a:r>
              <a:rPr lang="en-GB" altLang="de-DE" dirty="0" err="1">
                <a:solidFill>
                  <a:schemeClr val="bg1">
                    <a:lumMod val="75000"/>
                  </a:schemeClr>
                </a:solidFill>
                <a:cs typeface="Calibri" panose="020F0502020204030204" pitchFamily="34" charset="0"/>
              </a:rPr>
              <a:t>ist</a:t>
            </a:r>
            <a:r>
              <a:rPr lang="en-GB" altLang="de-DE" dirty="0">
                <a:solidFill>
                  <a:schemeClr val="bg1">
                    <a:lumMod val="75000"/>
                  </a:schemeClr>
                </a:solidFill>
                <a:cs typeface="Calibri" panose="020F0502020204030204" pitchFamily="34" charset="0"/>
              </a:rPr>
              <a:t> in den </a:t>
            </a:r>
            <a:r>
              <a:rPr lang="en-GB" altLang="de-DE" dirty="0" err="1">
                <a:solidFill>
                  <a:schemeClr val="bg1">
                    <a:lumMod val="75000"/>
                  </a:schemeClr>
                </a:solidFill>
                <a:cs typeface="Calibri" panose="020F0502020204030204" pitchFamily="34" charset="0"/>
              </a:rPr>
              <a:t>letzten</a:t>
            </a:r>
            <a:r>
              <a:rPr lang="en-GB" altLang="de-DE" dirty="0">
                <a:solidFill>
                  <a:schemeClr val="bg1">
                    <a:lumMod val="75000"/>
                  </a:schemeClr>
                </a:solidFill>
                <a:cs typeface="Calibri" panose="020F0502020204030204" pitchFamily="34" charset="0"/>
              </a:rPr>
              <a:t> 200 Jahren um ca. 50% </a:t>
            </a:r>
            <a:r>
              <a:rPr lang="en-GB" altLang="de-DE" dirty="0" err="1">
                <a:solidFill>
                  <a:schemeClr val="bg1">
                    <a:lumMod val="75000"/>
                  </a:schemeClr>
                </a:solidFill>
                <a:cs typeface="Calibri" panose="020F0502020204030204" pitchFamily="34" charset="0"/>
              </a:rPr>
              <a:t>gestiegen</a:t>
            </a:r>
            <a:r>
              <a:rPr lang="en-GB" altLang="de-DE" dirty="0">
                <a:solidFill>
                  <a:schemeClr val="bg1">
                    <a:lumMod val="75000"/>
                  </a:schemeClr>
                </a:solidFill>
                <a:cs typeface="Calibri" panose="020F0502020204030204" pitchFamily="34" charset="0"/>
              </a:rPr>
              <a:t> - von ca. 280 ppm auf </a:t>
            </a:r>
            <a:r>
              <a:rPr lang="en-GB" altLang="de-DE" dirty="0" err="1">
                <a:solidFill>
                  <a:schemeClr val="bg1">
                    <a:lumMod val="75000"/>
                  </a:schemeClr>
                </a:solidFill>
                <a:cs typeface="Calibri" panose="020F0502020204030204" pitchFamily="34" charset="0"/>
              </a:rPr>
              <a:t>heute</a:t>
            </a:r>
            <a:r>
              <a:rPr lang="en-GB" altLang="de-DE" dirty="0">
                <a:solidFill>
                  <a:schemeClr val="bg1">
                    <a:lumMod val="75000"/>
                  </a:schemeClr>
                </a:solidFill>
                <a:cs typeface="Calibri" panose="020F0502020204030204" pitchFamily="34" charset="0"/>
                <a:sym typeface="Wingdings" panose="05000000000000000000" pitchFamily="2" charset="2"/>
              </a:rPr>
              <a:t> 417 ppm </a:t>
            </a:r>
            <a:r>
              <a:rPr lang="en-GB" altLang="de-DE" sz="2000" dirty="0">
                <a:solidFill>
                  <a:schemeClr val="bg1">
                    <a:lumMod val="75000"/>
                  </a:schemeClr>
                </a:solidFill>
                <a:cs typeface="Calibri" panose="020F0502020204030204" pitchFamily="34" charset="0"/>
                <a:sym typeface="Wingdings" panose="05000000000000000000" pitchFamily="2" charset="2"/>
              </a:rPr>
              <a:t>(NASA, </a:t>
            </a:r>
            <a:r>
              <a:rPr lang="en-GB" altLang="de-DE" sz="2000" dirty="0" err="1">
                <a:solidFill>
                  <a:schemeClr val="bg1">
                    <a:lumMod val="75000"/>
                  </a:schemeClr>
                </a:solidFill>
                <a:cs typeface="Calibri" panose="020F0502020204030204" pitchFamily="34" charset="0"/>
                <a:sym typeface="Wingdings" panose="05000000000000000000" pitchFamily="2" charset="2"/>
              </a:rPr>
              <a:t>Februar</a:t>
            </a:r>
            <a:r>
              <a:rPr lang="en-GB" altLang="de-DE" sz="2000" dirty="0">
                <a:solidFill>
                  <a:schemeClr val="bg1">
                    <a:lumMod val="75000"/>
                  </a:schemeClr>
                </a:solidFill>
                <a:cs typeface="Calibri" panose="020F0502020204030204" pitchFamily="34" charset="0"/>
                <a:sym typeface="Wingdings" panose="05000000000000000000" pitchFamily="2" charset="2"/>
              </a:rPr>
              <a:t> 2021).</a:t>
            </a:r>
            <a:endParaRPr lang="en-GB" altLang="de-DE" dirty="0">
              <a:solidFill>
                <a:schemeClr val="bg1">
                  <a:lumMod val="75000"/>
                </a:schemeClr>
              </a:solidFill>
              <a:cs typeface="Calibri" panose="020F0502020204030204" pitchFamily="34" charset="0"/>
              <a:sym typeface="Wingdings" panose="05000000000000000000" pitchFamily="2" charset="2"/>
            </a:endParaRPr>
          </a:p>
          <a:p>
            <a:r>
              <a:rPr lang="de-DE" altLang="de-DE" dirty="0">
                <a:solidFill>
                  <a:schemeClr val="bg1">
                    <a:lumMod val="75000"/>
                  </a:schemeClr>
                </a:solidFill>
                <a:cs typeface="Calibri" panose="020F0502020204030204" pitchFamily="34" charset="0"/>
                <a:sym typeface="Wingdings" panose="05000000000000000000" pitchFamily="2" charset="2"/>
              </a:rPr>
              <a:t>Für diesen Anstieg der CO</a:t>
            </a:r>
            <a:r>
              <a:rPr lang="de-DE" altLang="de-DE" baseline="-25000" dirty="0">
                <a:solidFill>
                  <a:schemeClr val="bg1">
                    <a:lumMod val="75000"/>
                  </a:schemeClr>
                </a:solidFill>
                <a:cs typeface="Calibri" panose="020F0502020204030204" pitchFamily="34" charset="0"/>
                <a:sym typeface="Wingdings" panose="05000000000000000000" pitchFamily="2" charset="2"/>
              </a:rPr>
              <a:t>2</a:t>
            </a:r>
            <a:r>
              <a:rPr lang="de-DE" altLang="de-DE" dirty="0">
                <a:solidFill>
                  <a:schemeClr val="bg1">
                    <a:lumMod val="75000"/>
                  </a:schemeClr>
                </a:solidFill>
                <a:cs typeface="Calibri" panose="020F0502020204030204" pitchFamily="34" charset="0"/>
                <a:sym typeface="Wingdings" panose="05000000000000000000" pitchFamily="2" charset="2"/>
              </a:rPr>
              <a:t>-Konzentration ist der Mensch verantwortlich.</a:t>
            </a:r>
            <a:endParaRPr lang="en-GB" altLang="de-DE" dirty="0">
              <a:solidFill>
                <a:schemeClr val="bg1">
                  <a:lumMod val="75000"/>
                </a:schemeClr>
              </a:solidFill>
              <a:cs typeface="Calibri" panose="020F0502020204030204" pitchFamily="34" charset="0"/>
              <a:sym typeface="Wingdings" panose="05000000000000000000" pitchFamily="2" charset="2"/>
            </a:endParaRPr>
          </a:p>
          <a:p>
            <a:r>
              <a:rPr lang="de-DE" altLang="de-DE" dirty="0">
                <a:cs typeface="Calibri" panose="020F0502020204030204" pitchFamily="34" charset="0"/>
                <a:sym typeface="Wingdings" panose="05000000000000000000" pitchFamily="2" charset="2"/>
              </a:rPr>
              <a:t>CO</a:t>
            </a:r>
            <a:r>
              <a:rPr lang="de-DE" altLang="de-DE" baseline="-25000" dirty="0">
                <a:cs typeface="Calibri" panose="020F0502020204030204" pitchFamily="34" charset="0"/>
                <a:sym typeface="Wingdings" panose="05000000000000000000" pitchFamily="2" charset="2"/>
              </a:rPr>
              <a:t>2</a:t>
            </a:r>
            <a:r>
              <a:rPr lang="de-DE" altLang="de-DE" dirty="0">
                <a:cs typeface="Calibri" panose="020F0502020204030204" pitchFamily="34" charset="0"/>
                <a:sym typeface="Wingdings" panose="05000000000000000000" pitchFamily="2" charset="2"/>
              </a:rPr>
              <a:t> verstärkt den Treibhauseffekt und erhöht so die durchschnittliche Temperatur auf der Erde. </a:t>
            </a:r>
          </a:p>
          <a:p>
            <a:endParaRPr lang="en-GB" altLang="de-DE" dirty="0">
              <a:cs typeface="Calibri" panose="020F0502020204030204" pitchFamily="34" charset="0"/>
              <a:sym typeface="Wingdings" panose="05000000000000000000" pitchFamily="2" charset="2"/>
            </a:endParaRPr>
          </a:p>
          <a:p>
            <a:pPr marL="0" indent="0">
              <a:buNone/>
            </a:pPr>
            <a:endParaRPr lang="de-DE" dirty="0"/>
          </a:p>
        </p:txBody>
      </p:sp>
    </p:spTree>
    <p:extLst>
      <p:ext uri="{BB962C8B-B14F-4D97-AF65-F5344CB8AC3E}">
        <p14:creationId xmlns:p14="http://schemas.microsoft.com/office/powerpoint/2010/main" val="192360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DF1F88-A084-42D2-91AF-EE0EF9868D27}"/>
              </a:ext>
            </a:extLst>
          </p:cNvPr>
          <p:cNvSpPr>
            <a:spLocks noGrp="1"/>
          </p:cNvSpPr>
          <p:nvPr>
            <p:ph type="dt" sz="half" idx="10"/>
          </p:nvPr>
        </p:nvSpPr>
        <p:spPr/>
        <p:txBody>
          <a:bodyPr/>
          <a:lstStyle/>
          <a:p>
            <a:fld id="{64FFE368-2FF4-42DA-919A-2C89444BA145}" type="datetime1">
              <a:rPr lang="de-DE" smtClean="0"/>
              <a:t>16.09.2022</a:t>
            </a:fld>
            <a:endParaRPr lang="de-DE" dirty="0"/>
          </a:p>
        </p:txBody>
      </p:sp>
      <p:sp>
        <p:nvSpPr>
          <p:cNvPr id="3" name="Fußzeilenplatzhalter 2">
            <a:extLst>
              <a:ext uri="{FF2B5EF4-FFF2-40B4-BE49-F238E27FC236}">
                <a16:creationId xmlns:a16="http://schemas.microsoft.com/office/drawing/2014/main" id="{5F1590D3-358D-45A2-B202-52CFABE47C76}"/>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D12D5E07-19BD-4C0B-B5B5-7DCBA3843643}"/>
              </a:ext>
            </a:extLst>
          </p:cNvPr>
          <p:cNvSpPr>
            <a:spLocks noGrp="1"/>
          </p:cNvSpPr>
          <p:nvPr>
            <p:ph type="sldNum" sz="quarter" idx="12"/>
          </p:nvPr>
        </p:nvSpPr>
        <p:spPr/>
        <p:txBody>
          <a:bodyPr/>
          <a:lstStyle/>
          <a:p>
            <a:fld id="{976196C0-1678-4F16-8090-952AA6F46C10}" type="slidenum">
              <a:rPr lang="de-DE" smtClean="0"/>
              <a:pPr/>
              <a:t>18</a:t>
            </a:fld>
            <a:endParaRPr lang="de-DE" dirty="0"/>
          </a:p>
        </p:txBody>
      </p:sp>
      <p:sp>
        <p:nvSpPr>
          <p:cNvPr id="6" name="Textfeld 5">
            <a:extLst>
              <a:ext uri="{FF2B5EF4-FFF2-40B4-BE49-F238E27FC236}">
                <a16:creationId xmlns:a16="http://schemas.microsoft.com/office/drawing/2014/main" id="{DA4F6C63-5A61-4225-9BDF-93A13C0E479F}"/>
              </a:ext>
            </a:extLst>
          </p:cNvPr>
          <p:cNvSpPr txBox="1"/>
          <p:nvPr/>
        </p:nvSpPr>
        <p:spPr>
          <a:xfrm>
            <a:off x="8495818" y="492539"/>
            <a:ext cx="3186896" cy="830997"/>
          </a:xfrm>
          <a:prstGeom prst="rect">
            <a:avLst/>
          </a:prstGeom>
          <a:noFill/>
        </p:spPr>
        <p:txBody>
          <a:bodyPr wrap="square" rtlCol="0">
            <a:spAutoFit/>
          </a:bodyPr>
          <a:lstStyle/>
          <a:p>
            <a:pPr algn="ctr"/>
            <a:r>
              <a:rPr lang="de-DE" sz="2400" dirty="0">
                <a:solidFill>
                  <a:srgbClr val="348D65"/>
                </a:solidFill>
              </a:rPr>
              <a:t>Künstler </a:t>
            </a:r>
            <a:r>
              <a:rPr lang="de-DE" sz="2400" i="1" dirty="0">
                <a:solidFill>
                  <a:srgbClr val="348D65"/>
                </a:solidFill>
              </a:rPr>
              <a:t>Antti Lipponen </a:t>
            </a:r>
            <a:br>
              <a:rPr lang="de-DE" sz="2400" i="1" dirty="0">
                <a:solidFill>
                  <a:srgbClr val="348D65"/>
                </a:solidFill>
              </a:rPr>
            </a:br>
            <a:r>
              <a:rPr lang="de-DE" sz="2400" dirty="0">
                <a:solidFill>
                  <a:srgbClr val="348D65"/>
                </a:solidFill>
              </a:rPr>
              <a:t>mit Daten der NASA</a:t>
            </a:r>
          </a:p>
        </p:txBody>
      </p:sp>
      <p:sp>
        <p:nvSpPr>
          <p:cNvPr id="7" name="Textfeld 6">
            <a:extLst>
              <a:ext uri="{FF2B5EF4-FFF2-40B4-BE49-F238E27FC236}">
                <a16:creationId xmlns:a16="http://schemas.microsoft.com/office/drawing/2014/main" id="{D63E8E8D-95D6-4A33-9B99-476D4B5CC401}"/>
              </a:ext>
            </a:extLst>
          </p:cNvPr>
          <p:cNvSpPr txBox="1"/>
          <p:nvPr/>
        </p:nvSpPr>
        <p:spPr>
          <a:xfrm>
            <a:off x="8601151" y="5534550"/>
            <a:ext cx="2976229" cy="646331"/>
          </a:xfrm>
          <a:prstGeom prst="rect">
            <a:avLst/>
          </a:prstGeom>
          <a:noFill/>
        </p:spPr>
        <p:txBody>
          <a:bodyPr wrap="square" rtlCol="0">
            <a:spAutoFit/>
          </a:bodyPr>
          <a:lstStyle/>
          <a:p>
            <a:r>
              <a:rPr lang="de-DE" dirty="0">
                <a:solidFill>
                  <a:srgbClr val="F38E49"/>
                </a:solidFill>
                <a:ea typeface="+mj-ea"/>
                <a:cs typeface="+mj-cs"/>
                <a:hlinkClick r:id="rId3"/>
              </a:rPr>
              <a:t>Video: </a:t>
            </a:r>
            <a:r>
              <a:rPr lang="de-DE" dirty="0" err="1">
                <a:solidFill>
                  <a:srgbClr val="F38E49"/>
                </a:solidFill>
                <a:ea typeface="+mj-ea"/>
                <a:cs typeface="+mj-cs"/>
                <a:hlinkClick r:id="rId3"/>
              </a:rPr>
              <a:t>Temperature</a:t>
            </a:r>
            <a:r>
              <a:rPr lang="de-DE" dirty="0">
                <a:solidFill>
                  <a:srgbClr val="F38E49"/>
                </a:solidFill>
                <a:ea typeface="+mj-ea"/>
                <a:cs typeface="+mj-cs"/>
                <a:hlinkClick r:id="rId3"/>
              </a:rPr>
              <a:t> Circle </a:t>
            </a:r>
            <a:br>
              <a:rPr lang="de-DE" dirty="0">
                <a:solidFill>
                  <a:srgbClr val="F38E49"/>
                </a:solidFill>
                <a:ea typeface="+mj-ea"/>
                <a:cs typeface="+mj-cs"/>
                <a:hlinkClick r:id="rId3"/>
              </a:rPr>
            </a:br>
            <a:r>
              <a:rPr lang="de-DE" dirty="0">
                <a:solidFill>
                  <a:srgbClr val="F38E49"/>
                </a:solidFill>
                <a:ea typeface="+mj-ea"/>
                <a:cs typeface="+mj-cs"/>
                <a:hlinkClick r:id="rId3"/>
              </a:rPr>
              <a:t>1880-2019 (Antti Lipponen)</a:t>
            </a:r>
            <a:endParaRPr lang="de-DE" sz="4400" dirty="0">
              <a:solidFill>
                <a:srgbClr val="F38E49"/>
              </a:solidFill>
              <a:ea typeface="+mj-ea"/>
              <a:cs typeface="+mj-cs"/>
            </a:endParaRPr>
          </a:p>
        </p:txBody>
      </p:sp>
      <p:pic>
        <p:nvPicPr>
          <p:cNvPr id="10" name="Grafik 9">
            <a:hlinkClick r:id="rId3"/>
            <a:extLst>
              <a:ext uri="{FF2B5EF4-FFF2-40B4-BE49-F238E27FC236}">
                <a16:creationId xmlns:a16="http://schemas.microsoft.com/office/drawing/2014/main" id="{2E8C2673-29E6-41B8-BF3A-1A9B8AC1B4D9}"/>
              </a:ext>
            </a:extLst>
          </p:cNvPr>
          <p:cNvPicPr>
            <a:picLocks noChangeAspect="1"/>
          </p:cNvPicPr>
          <p:nvPr/>
        </p:nvPicPr>
        <p:blipFill>
          <a:blip r:embed="rId4"/>
          <a:stretch>
            <a:fillRect/>
          </a:stretch>
        </p:blipFill>
        <p:spPr>
          <a:xfrm>
            <a:off x="0" y="-1"/>
            <a:ext cx="6238240" cy="6228113"/>
          </a:xfrm>
          <a:prstGeom prst="rect">
            <a:avLst/>
          </a:prstGeom>
        </p:spPr>
      </p:pic>
    </p:spTree>
    <p:extLst>
      <p:ext uri="{BB962C8B-B14F-4D97-AF65-F5344CB8AC3E}">
        <p14:creationId xmlns:p14="http://schemas.microsoft.com/office/powerpoint/2010/main" val="2115963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hlinkClick r:id="rId2"/>
            <a:extLst>
              <a:ext uri="{FF2B5EF4-FFF2-40B4-BE49-F238E27FC236}">
                <a16:creationId xmlns:a16="http://schemas.microsoft.com/office/drawing/2014/main" id="{5BB44027-977D-4DEF-863C-094A1C26D0B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79" y="0"/>
            <a:ext cx="12193431" cy="6857999"/>
          </a:xfrm>
          <a:prstGeom prst="rect">
            <a:avLst/>
          </a:prstGeom>
        </p:spPr>
      </p:pic>
      <p:sp>
        <p:nvSpPr>
          <p:cNvPr id="10" name="Textfeld 9">
            <a:extLst>
              <a:ext uri="{FF2B5EF4-FFF2-40B4-BE49-F238E27FC236}">
                <a16:creationId xmlns:a16="http://schemas.microsoft.com/office/drawing/2014/main" id="{D5272EB8-2638-4E97-8FF7-7827B120D03B}"/>
              </a:ext>
            </a:extLst>
          </p:cNvPr>
          <p:cNvSpPr txBox="1"/>
          <p:nvPr/>
        </p:nvSpPr>
        <p:spPr>
          <a:xfrm>
            <a:off x="124875" y="6520462"/>
            <a:ext cx="6164524"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de-DE" sz="1400" dirty="0">
                <a:solidFill>
                  <a:schemeClr val="bg1"/>
                </a:solidFill>
                <a:ea typeface="Open Sans" panose="020B0606030504020204" pitchFamily="34" charset="0"/>
                <a:cs typeface="Open Sans" panose="020B0606030504020204" pitchFamily="34" charset="0"/>
              </a:rPr>
              <a:t>Quelle: Ed Hawkins, University of Reading</a:t>
            </a:r>
          </a:p>
        </p:txBody>
      </p:sp>
    </p:spTree>
    <p:extLst>
      <p:ext uri="{BB962C8B-B14F-4D97-AF65-F5344CB8AC3E}">
        <p14:creationId xmlns:p14="http://schemas.microsoft.com/office/powerpoint/2010/main" val="226041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EBF27C-BAF3-4B49-B271-EB29E3BA7AFA}"/>
              </a:ext>
            </a:extLst>
          </p:cNvPr>
          <p:cNvSpPr>
            <a:spLocks noGrp="1"/>
          </p:cNvSpPr>
          <p:nvPr>
            <p:ph type="title"/>
          </p:nvPr>
        </p:nvSpPr>
        <p:spPr/>
        <p:txBody>
          <a:bodyPr/>
          <a:lstStyle/>
          <a:p>
            <a:r>
              <a:rPr lang="de-DE" dirty="0"/>
              <a:t>Programm</a:t>
            </a:r>
          </a:p>
        </p:txBody>
      </p:sp>
      <p:sp>
        <p:nvSpPr>
          <p:cNvPr id="3" name="Inhaltsplatzhalter 2">
            <a:extLst>
              <a:ext uri="{FF2B5EF4-FFF2-40B4-BE49-F238E27FC236}">
                <a16:creationId xmlns:a16="http://schemas.microsoft.com/office/drawing/2014/main" id="{1486BD6C-A9DB-4618-B32C-FB6F7818CFBF}"/>
              </a:ext>
            </a:extLst>
          </p:cNvPr>
          <p:cNvSpPr>
            <a:spLocks noGrp="1"/>
          </p:cNvSpPr>
          <p:nvPr>
            <p:ph idx="1"/>
          </p:nvPr>
        </p:nvSpPr>
        <p:spPr>
          <a:xfrm>
            <a:off x="499880" y="1419480"/>
            <a:ext cx="11252237" cy="4610315"/>
          </a:xfrm>
        </p:spPr>
        <p:txBody>
          <a:bodyPr>
            <a:normAutofit/>
          </a:bodyPr>
          <a:lstStyle/>
          <a:p>
            <a:r>
              <a:rPr lang="de-DE" dirty="0"/>
              <a:t>Kurze Vorstellung des Bildungsprogrammes </a:t>
            </a:r>
            <a:br>
              <a:rPr lang="de-DE" dirty="0"/>
            </a:br>
            <a:r>
              <a:rPr lang="de-DE" i="1" dirty="0"/>
              <a:t>Klimawandel: verstehen und handeln</a:t>
            </a:r>
          </a:p>
          <a:p>
            <a:r>
              <a:rPr lang="de-DE" dirty="0"/>
              <a:t>Vorstellung Experimente Klimakoffer mit didaktischem Rahmen</a:t>
            </a:r>
            <a:br>
              <a:rPr lang="de-DE" dirty="0"/>
            </a:br>
            <a:r>
              <a:rPr lang="de-DE" dirty="0"/>
              <a:t>+ sinnvoll im Unterricht einsetzbare Quellen, Abbildungen, Videos, Animationen etc.</a:t>
            </a:r>
          </a:p>
          <a:p>
            <a:r>
              <a:rPr lang="de-DE" i="1" dirty="0"/>
              <a:t>Selbst experimentieren (ca. 60 Min.)</a:t>
            </a:r>
          </a:p>
          <a:p>
            <a:r>
              <a:rPr lang="de-DE" dirty="0"/>
              <a:t>Anregungen: verstehen -&gt; handeln</a:t>
            </a:r>
          </a:p>
          <a:p>
            <a:pPr marL="0" indent="0" algn="ctr">
              <a:buNone/>
            </a:pPr>
            <a:endParaRPr lang="de-DE" dirty="0">
              <a:solidFill>
                <a:srgbClr val="F38E49"/>
              </a:solidFill>
              <a:sym typeface="Wingdings" panose="05000000000000000000" pitchFamily="2" charset="2"/>
              <a:hlinkClick r:id="rId3"/>
            </a:endParaRPr>
          </a:p>
          <a:p>
            <a:pPr marL="0" indent="0" algn="ctr">
              <a:buNone/>
            </a:pPr>
            <a:r>
              <a:rPr lang="de-DE" sz="3200" dirty="0">
                <a:solidFill>
                  <a:srgbClr val="F38E49"/>
                </a:solidFill>
                <a:sym typeface="Wingdings" panose="05000000000000000000" pitchFamily="2" charset="2"/>
                <a:hlinkClick r:id="rId3"/>
              </a:rPr>
              <a:t>www.klimawandel-schule.de/Fortbildung2022</a:t>
            </a:r>
            <a:r>
              <a:rPr lang="de-DE" sz="3200" dirty="0">
                <a:solidFill>
                  <a:srgbClr val="F38E49"/>
                </a:solidFill>
                <a:sym typeface="Wingdings" panose="05000000000000000000" pitchFamily="2" charset="2"/>
              </a:rPr>
              <a:t> </a:t>
            </a:r>
          </a:p>
        </p:txBody>
      </p:sp>
      <p:sp>
        <p:nvSpPr>
          <p:cNvPr id="6" name="Datumsplatzhalter 5">
            <a:extLst>
              <a:ext uri="{FF2B5EF4-FFF2-40B4-BE49-F238E27FC236}">
                <a16:creationId xmlns:a16="http://schemas.microsoft.com/office/drawing/2014/main" id="{8882EC42-F5E8-4D63-AFF7-0DBBAB56B827}"/>
              </a:ext>
            </a:extLst>
          </p:cNvPr>
          <p:cNvSpPr>
            <a:spLocks noGrp="1"/>
          </p:cNvSpPr>
          <p:nvPr>
            <p:ph type="dt" sz="half" idx="10"/>
          </p:nvPr>
        </p:nvSpPr>
        <p:spPr/>
        <p:txBody>
          <a:bodyPr/>
          <a:lstStyle/>
          <a:p>
            <a:fld id="{04EC327E-D860-4071-9006-AD8509DC7343}" type="datetime1">
              <a:rPr lang="de-DE" smtClean="0"/>
              <a:t>16.09.2022</a:t>
            </a:fld>
            <a:endParaRPr lang="de-DE" dirty="0"/>
          </a:p>
        </p:txBody>
      </p:sp>
      <p:sp>
        <p:nvSpPr>
          <p:cNvPr id="7" name="Fußzeilenplatzhalter 6">
            <a:extLst>
              <a:ext uri="{FF2B5EF4-FFF2-40B4-BE49-F238E27FC236}">
                <a16:creationId xmlns:a16="http://schemas.microsoft.com/office/drawing/2014/main" id="{C6BF50C0-A4B1-42E1-9D59-FFF2F35FA2DA}"/>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8" name="Foliennummernplatzhalter 7">
            <a:extLst>
              <a:ext uri="{FF2B5EF4-FFF2-40B4-BE49-F238E27FC236}">
                <a16:creationId xmlns:a16="http://schemas.microsoft.com/office/drawing/2014/main" id="{F7892C39-6933-45CE-9920-8BB9423255B2}"/>
              </a:ext>
            </a:extLst>
          </p:cNvPr>
          <p:cNvSpPr>
            <a:spLocks noGrp="1"/>
          </p:cNvSpPr>
          <p:nvPr>
            <p:ph type="sldNum" sz="quarter" idx="12"/>
          </p:nvPr>
        </p:nvSpPr>
        <p:spPr/>
        <p:txBody>
          <a:bodyPr/>
          <a:lstStyle/>
          <a:p>
            <a:fld id="{976196C0-1678-4F16-8090-952AA6F46C10}" type="slidenum">
              <a:rPr lang="de-DE" smtClean="0"/>
              <a:pPr/>
              <a:t>2</a:t>
            </a:fld>
            <a:endParaRPr lang="de-DE" dirty="0"/>
          </a:p>
        </p:txBody>
      </p:sp>
    </p:spTree>
    <p:extLst>
      <p:ext uri="{BB962C8B-B14F-4D97-AF65-F5344CB8AC3E}">
        <p14:creationId xmlns:p14="http://schemas.microsoft.com/office/powerpoint/2010/main" val="369374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3129F91-4429-4C2E-86AD-680F03110057}"/>
              </a:ext>
            </a:extLst>
          </p:cNvPr>
          <p:cNvSpPr>
            <a:spLocks noGrp="1"/>
          </p:cNvSpPr>
          <p:nvPr>
            <p:ph type="dt" sz="half" idx="10"/>
          </p:nvPr>
        </p:nvSpPr>
        <p:spPr/>
        <p:txBody>
          <a:bodyPr/>
          <a:lstStyle/>
          <a:p>
            <a:fld id="{F0305F25-FCE0-4B64-BA51-1DD2863DD9AE}" type="datetime1">
              <a:rPr lang="de-DE" smtClean="0"/>
              <a:t>16.09.2022</a:t>
            </a:fld>
            <a:endParaRPr lang="de-DE" dirty="0"/>
          </a:p>
        </p:txBody>
      </p:sp>
      <p:sp>
        <p:nvSpPr>
          <p:cNvPr id="3" name="Fußzeilenplatzhalter 2">
            <a:extLst>
              <a:ext uri="{FF2B5EF4-FFF2-40B4-BE49-F238E27FC236}">
                <a16:creationId xmlns:a16="http://schemas.microsoft.com/office/drawing/2014/main" id="{971711C5-4B97-4F28-99C3-4B183A901AEF}"/>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3369D871-F866-43BF-AE0F-E2F43263A14A}"/>
              </a:ext>
            </a:extLst>
          </p:cNvPr>
          <p:cNvSpPr>
            <a:spLocks noGrp="1"/>
          </p:cNvSpPr>
          <p:nvPr>
            <p:ph type="sldNum" sz="quarter" idx="12"/>
          </p:nvPr>
        </p:nvSpPr>
        <p:spPr/>
        <p:txBody>
          <a:bodyPr/>
          <a:lstStyle/>
          <a:p>
            <a:fld id="{976196C0-1678-4F16-8090-952AA6F46C10}" type="slidenum">
              <a:rPr lang="de-DE" smtClean="0"/>
              <a:pPr/>
              <a:t>20</a:t>
            </a:fld>
            <a:endParaRPr lang="de-DE" dirty="0"/>
          </a:p>
        </p:txBody>
      </p:sp>
      <p:sp>
        <p:nvSpPr>
          <p:cNvPr id="7" name="Textfeld 6">
            <a:extLst>
              <a:ext uri="{FF2B5EF4-FFF2-40B4-BE49-F238E27FC236}">
                <a16:creationId xmlns:a16="http://schemas.microsoft.com/office/drawing/2014/main" id="{87B8752A-6836-4ADF-B455-57EDBAA914BC}"/>
              </a:ext>
            </a:extLst>
          </p:cNvPr>
          <p:cNvSpPr txBox="1"/>
          <p:nvPr/>
        </p:nvSpPr>
        <p:spPr>
          <a:xfrm>
            <a:off x="5922380" y="381963"/>
            <a:ext cx="6892320" cy="1077218"/>
          </a:xfrm>
          <a:prstGeom prst="rect">
            <a:avLst/>
          </a:prstGeom>
          <a:noFill/>
        </p:spPr>
        <p:txBody>
          <a:bodyPr wrap="square" rtlCol="0">
            <a:spAutoFit/>
          </a:bodyPr>
          <a:lstStyle/>
          <a:p>
            <a:r>
              <a:rPr lang="de-DE" sz="3200" dirty="0">
                <a:solidFill>
                  <a:schemeClr val="accent3">
                    <a:lumMod val="60000"/>
                    <a:lumOff val="40000"/>
                  </a:schemeClr>
                </a:solidFill>
              </a:rPr>
              <a:t>Ed Hawkins – </a:t>
            </a:r>
            <a:br>
              <a:rPr lang="de-DE" sz="3200" dirty="0">
                <a:solidFill>
                  <a:schemeClr val="accent3">
                    <a:lumMod val="60000"/>
                    <a:lumOff val="40000"/>
                  </a:schemeClr>
                </a:solidFill>
              </a:rPr>
            </a:br>
            <a:r>
              <a:rPr lang="de-DE" sz="3200" dirty="0" err="1">
                <a:solidFill>
                  <a:schemeClr val="accent3">
                    <a:lumMod val="60000"/>
                    <a:lumOff val="40000"/>
                  </a:schemeClr>
                </a:solidFill>
              </a:rPr>
              <a:t>Warming</a:t>
            </a:r>
            <a:r>
              <a:rPr lang="de-DE" sz="3200" dirty="0">
                <a:solidFill>
                  <a:schemeClr val="accent3">
                    <a:lumMod val="60000"/>
                    <a:lumOff val="40000"/>
                  </a:schemeClr>
                </a:solidFill>
              </a:rPr>
              <a:t> Stripes und Climate </a:t>
            </a:r>
            <a:r>
              <a:rPr lang="de-DE" sz="3200" dirty="0" err="1">
                <a:solidFill>
                  <a:schemeClr val="accent3">
                    <a:lumMod val="60000"/>
                    <a:lumOff val="40000"/>
                  </a:schemeClr>
                </a:solidFill>
              </a:rPr>
              <a:t>Spirals</a:t>
            </a:r>
            <a:endParaRPr lang="de-DE" sz="3200" dirty="0">
              <a:solidFill>
                <a:schemeClr val="accent3">
                  <a:lumMod val="60000"/>
                  <a:lumOff val="40000"/>
                </a:schemeClr>
              </a:solidFill>
            </a:endParaRPr>
          </a:p>
        </p:txBody>
      </p:sp>
      <p:sp>
        <p:nvSpPr>
          <p:cNvPr id="10" name="Textfeld 9">
            <a:extLst>
              <a:ext uri="{FF2B5EF4-FFF2-40B4-BE49-F238E27FC236}">
                <a16:creationId xmlns:a16="http://schemas.microsoft.com/office/drawing/2014/main" id="{D5272EB8-2638-4E97-8FF7-7827B120D03B}"/>
              </a:ext>
            </a:extLst>
          </p:cNvPr>
          <p:cNvSpPr txBox="1"/>
          <p:nvPr/>
        </p:nvSpPr>
        <p:spPr>
          <a:xfrm>
            <a:off x="263771" y="5814406"/>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http://www.climate-lab-book.ac.uk/spirals/ (13.12.2020)</a:t>
            </a:r>
          </a:p>
        </p:txBody>
      </p:sp>
      <p:pic>
        <p:nvPicPr>
          <p:cNvPr id="12" name="Grafik 11">
            <a:hlinkClick r:id="rId2"/>
            <a:extLst>
              <a:ext uri="{FF2B5EF4-FFF2-40B4-BE49-F238E27FC236}">
                <a16:creationId xmlns:a16="http://schemas.microsoft.com/office/drawing/2014/main" id="{B2E8C7F0-9FD7-4219-BF43-19115877480C}"/>
              </a:ext>
            </a:extLst>
          </p:cNvPr>
          <p:cNvPicPr>
            <a:picLocks noChangeAspect="1"/>
          </p:cNvPicPr>
          <p:nvPr/>
        </p:nvPicPr>
        <p:blipFill>
          <a:blip r:embed="rId3"/>
          <a:stretch>
            <a:fillRect/>
          </a:stretch>
        </p:blipFill>
        <p:spPr>
          <a:xfrm>
            <a:off x="403514" y="381963"/>
            <a:ext cx="5349951" cy="5368855"/>
          </a:xfrm>
          <a:prstGeom prst="rect">
            <a:avLst/>
          </a:prstGeom>
          <a:effectLst>
            <a:glow rad="101600">
              <a:srgbClr val="1B6A9B">
                <a:alpha val="60000"/>
              </a:srgbClr>
            </a:glow>
          </a:effectLst>
        </p:spPr>
      </p:pic>
    </p:spTree>
    <p:extLst>
      <p:ext uri="{BB962C8B-B14F-4D97-AF65-F5344CB8AC3E}">
        <p14:creationId xmlns:p14="http://schemas.microsoft.com/office/powerpoint/2010/main" val="346805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40FC1-5E65-4165-9BEE-C3495D4FB134}"/>
              </a:ext>
            </a:extLst>
          </p:cNvPr>
          <p:cNvSpPr>
            <a:spLocks noGrp="1"/>
          </p:cNvSpPr>
          <p:nvPr>
            <p:ph type="title"/>
          </p:nvPr>
        </p:nvSpPr>
        <p:spPr>
          <a:xfrm>
            <a:off x="838200" y="2989119"/>
            <a:ext cx="10515600" cy="879762"/>
          </a:xfrm>
        </p:spPr>
        <p:txBody>
          <a:bodyPr/>
          <a:lstStyle/>
          <a:p>
            <a:pPr algn="ctr"/>
            <a:r>
              <a:rPr lang="de-DE" dirty="0"/>
              <a:t>Der Treibhauseffekt</a:t>
            </a:r>
          </a:p>
        </p:txBody>
      </p:sp>
      <p:sp>
        <p:nvSpPr>
          <p:cNvPr id="3" name="Datumsplatzhalter 2">
            <a:extLst>
              <a:ext uri="{FF2B5EF4-FFF2-40B4-BE49-F238E27FC236}">
                <a16:creationId xmlns:a16="http://schemas.microsoft.com/office/drawing/2014/main" id="{D225F7B2-1064-486B-97C1-16202F9C47C6}"/>
              </a:ext>
            </a:extLst>
          </p:cNvPr>
          <p:cNvSpPr>
            <a:spLocks noGrp="1"/>
          </p:cNvSpPr>
          <p:nvPr>
            <p:ph type="dt" sz="half" idx="10"/>
          </p:nvPr>
        </p:nvSpPr>
        <p:spPr/>
        <p:txBody>
          <a:bodyPr/>
          <a:lstStyle/>
          <a:p>
            <a:fld id="{23F71CD4-2E71-42C9-BF83-4C628174B0E2}" type="datetime1">
              <a:rPr lang="de-DE" smtClean="0"/>
              <a:t>16.09.2022</a:t>
            </a:fld>
            <a:endParaRPr lang="de-DE" dirty="0"/>
          </a:p>
        </p:txBody>
      </p:sp>
      <p:sp>
        <p:nvSpPr>
          <p:cNvPr id="4" name="Fußzeilenplatzhalter 3">
            <a:extLst>
              <a:ext uri="{FF2B5EF4-FFF2-40B4-BE49-F238E27FC236}">
                <a16:creationId xmlns:a16="http://schemas.microsoft.com/office/drawing/2014/main" id="{38D1478D-FF27-4043-967B-C4A9F334691C}"/>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B226FC91-6BB6-4D5A-ACA2-8329E51A25C4}"/>
              </a:ext>
            </a:extLst>
          </p:cNvPr>
          <p:cNvSpPr>
            <a:spLocks noGrp="1"/>
          </p:cNvSpPr>
          <p:nvPr>
            <p:ph type="sldNum" sz="quarter" idx="12"/>
          </p:nvPr>
        </p:nvSpPr>
        <p:spPr/>
        <p:txBody>
          <a:bodyPr/>
          <a:lstStyle/>
          <a:p>
            <a:fld id="{976196C0-1678-4F16-8090-952AA6F46C10}" type="slidenum">
              <a:rPr lang="de-DE" smtClean="0"/>
              <a:pPr/>
              <a:t>21</a:t>
            </a:fld>
            <a:endParaRPr lang="de-DE" dirty="0"/>
          </a:p>
        </p:txBody>
      </p:sp>
    </p:spTree>
    <p:extLst>
      <p:ext uri="{BB962C8B-B14F-4D97-AF65-F5344CB8AC3E}">
        <p14:creationId xmlns:p14="http://schemas.microsoft.com/office/powerpoint/2010/main" val="941132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06D8F60-3651-4F3C-B7FE-7C042E8E7D61}"/>
              </a:ext>
            </a:extLst>
          </p:cNvPr>
          <p:cNvSpPr txBox="1"/>
          <p:nvPr/>
        </p:nvSpPr>
        <p:spPr>
          <a:xfrm>
            <a:off x="695400" y="548681"/>
            <a:ext cx="10729192" cy="3194721"/>
          </a:xfrm>
          <a:prstGeom prst="rect">
            <a:avLst/>
          </a:prstGeom>
          <a:noFill/>
        </p:spPr>
        <p:txBody>
          <a:bodyPr wrap="square" rtlCol="0">
            <a:spAutoFit/>
          </a:bodyPr>
          <a:lstStyle/>
          <a:p>
            <a:pPr>
              <a:lnSpc>
                <a:spcPct val="90000"/>
              </a:lnSpc>
            </a:pPr>
            <a:r>
              <a:rPr lang="de-DE" sz="3200" dirty="0"/>
              <a:t>Das muss man wissen den Treibhauseffekt </a:t>
            </a:r>
            <a:br>
              <a:rPr lang="de-DE" sz="3200" dirty="0"/>
            </a:br>
            <a:r>
              <a:rPr lang="de-DE" sz="3200" dirty="0"/>
              <a:t>(natürlich und anthropogen) zu verstehen:</a:t>
            </a:r>
          </a:p>
          <a:p>
            <a:pPr>
              <a:lnSpc>
                <a:spcPct val="90000"/>
              </a:lnSpc>
            </a:pPr>
            <a:endParaRPr lang="de-DE" sz="3200" dirty="0"/>
          </a:p>
          <a:p>
            <a:pPr marL="457200" indent="-457200">
              <a:lnSpc>
                <a:spcPct val="90000"/>
              </a:lnSpc>
              <a:buFont typeface="+mj-lt"/>
              <a:buAutoNum type="arabicPeriod"/>
            </a:pPr>
            <a:r>
              <a:rPr lang="de-DE" sz="3200" dirty="0"/>
              <a:t>Jeder Körper gibt </a:t>
            </a:r>
            <a:r>
              <a:rPr lang="de-DE" sz="3200" dirty="0">
                <a:solidFill>
                  <a:srgbClr val="F38E49"/>
                </a:solidFill>
              </a:rPr>
              <a:t>Wärmestrahlung</a:t>
            </a:r>
            <a:r>
              <a:rPr lang="de-DE" sz="3200" dirty="0"/>
              <a:t> ab.</a:t>
            </a:r>
          </a:p>
          <a:p>
            <a:pPr marL="457200" indent="-457200">
              <a:lnSpc>
                <a:spcPct val="90000"/>
              </a:lnSpc>
              <a:buFont typeface="+mj-lt"/>
              <a:buAutoNum type="arabicPeriod"/>
            </a:pPr>
            <a:endParaRPr lang="de-DE" sz="3200" dirty="0"/>
          </a:p>
          <a:p>
            <a:pPr marL="457200" indent="-457200">
              <a:lnSpc>
                <a:spcPct val="90000"/>
              </a:lnSpc>
              <a:buFont typeface="+mj-lt"/>
              <a:buAutoNum type="arabicPeriod"/>
            </a:pPr>
            <a:r>
              <a:rPr lang="de-DE" sz="3200" dirty="0"/>
              <a:t>Im </a:t>
            </a:r>
            <a:r>
              <a:rPr lang="de-DE" sz="3200" dirty="0">
                <a:solidFill>
                  <a:srgbClr val="348D65"/>
                </a:solidFill>
              </a:rPr>
              <a:t>Strahlungsgleichgewicht</a:t>
            </a:r>
            <a:r>
              <a:rPr lang="de-DE" sz="3200" dirty="0"/>
              <a:t> gibt ein Körper im Mittel pro Sekunde so viel Energie ab, wie er aufnimmt.</a:t>
            </a:r>
          </a:p>
        </p:txBody>
      </p:sp>
      <p:sp>
        <p:nvSpPr>
          <p:cNvPr id="3" name="Datumsplatzhalter 2">
            <a:extLst>
              <a:ext uri="{FF2B5EF4-FFF2-40B4-BE49-F238E27FC236}">
                <a16:creationId xmlns:a16="http://schemas.microsoft.com/office/drawing/2014/main" id="{895D5F6E-EB09-41BC-8AF4-2115A639CF2B}"/>
              </a:ext>
            </a:extLst>
          </p:cNvPr>
          <p:cNvSpPr>
            <a:spLocks noGrp="1"/>
          </p:cNvSpPr>
          <p:nvPr>
            <p:ph type="dt" sz="half" idx="10"/>
          </p:nvPr>
        </p:nvSpPr>
        <p:spPr/>
        <p:txBody>
          <a:bodyPr/>
          <a:lstStyle/>
          <a:p>
            <a:fld id="{E18A41DB-3F07-4846-85CF-048C97363195}" type="datetime1">
              <a:rPr lang="de-DE" smtClean="0"/>
              <a:t>16.09.2022</a:t>
            </a:fld>
            <a:endParaRPr lang="de-DE" dirty="0"/>
          </a:p>
        </p:txBody>
      </p:sp>
      <p:sp>
        <p:nvSpPr>
          <p:cNvPr id="4" name="Fußzeilenplatzhalter 3">
            <a:extLst>
              <a:ext uri="{FF2B5EF4-FFF2-40B4-BE49-F238E27FC236}">
                <a16:creationId xmlns:a16="http://schemas.microsoft.com/office/drawing/2014/main" id="{A1F665BC-B7A5-4D34-AE5A-7637AB395C89}"/>
              </a:ext>
            </a:extLst>
          </p:cNvPr>
          <p:cNvSpPr>
            <a:spLocks noGrp="1"/>
          </p:cNvSpPr>
          <p:nvPr>
            <p:ph type="ftr" sz="quarter" idx="11"/>
          </p:nvPr>
        </p:nvSpPr>
        <p:spPr>
          <a:xfrm>
            <a:off x="2733040" y="6361886"/>
            <a:ext cx="5410892" cy="365125"/>
          </a:xfrm>
        </p:spPr>
        <p:txBody>
          <a:bodyPr/>
          <a:lstStyle/>
          <a:p>
            <a:r>
              <a:rPr lang="de-DE" dirty="0"/>
              <a:t>Klimawandel-Schule: verstehen und handeln – ein Bildungsprogramm für Schulen</a:t>
            </a:r>
          </a:p>
        </p:txBody>
      </p:sp>
      <p:sp>
        <p:nvSpPr>
          <p:cNvPr id="5" name="Foliennummernplatzhalter 4">
            <a:extLst>
              <a:ext uri="{FF2B5EF4-FFF2-40B4-BE49-F238E27FC236}">
                <a16:creationId xmlns:a16="http://schemas.microsoft.com/office/drawing/2014/main" id="{0353108C-0EE0-495F-8A9F-5B4D6149E53F}"/>
              </a:ext>
            </a:extLst>
          </p:cNvPr>
          <p:cNvSpPr>
            <a:spLocks noGrp="1"/>
          </p:cNvSpPr>
          <p:nvPr>
            <p:ph type="sldNum" sz="quarter" idx="12"/>
          </p:nvPr>
        </p:nvSpPr>
        <p:spPr/>
        <p:txBody>
          <a:bodyPr/>
          <a:lstStyle/>
          <a:p>
            <a:fld id="{976196C0-1678-4F16-8090-952AA6F46C10}" type="slidenum">
              <a:rPr lang="de-DE" smtClean="0"/>
              <a:pPr/>
              <a:t>22</a:t>
            </a:fld>
            <a:endParaRPr lang="de-DE" dirty="0"/>
          </a:p>
        </p:txBody>
      </p:sp>
    </p:spTree>
    <p:extLst>
      <p:ext uri="{BB962C8B-B14F-4D97-AF65-F5344CB8AC3E}">
        <p14:creationId xmlns:p14="http://schemas.microsoft.com/office/powerpoint/2010/main" val="165389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Licht, Hydrant enthält.&#10;&#10;Automatisch generierte Beschreibung">
            <a:extLst>
              <a:ext uri="{FF2B5EF4-FFF2-40B4-BE49-F238E27FC236}">
                <a16:creationId xmlns:a16="http://schemas.microsoft.com/office/drawing/2014/main" id="{0814B538-D969-426F-B238-0B793F6D6F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4467" y="2969989"/>
            <a:ext cx="4753428" cy="3167715"/>
          </a:xfrm>
          <a:prstGeom prst="rect">
            <a:avLst/>
          </a:prstGeom>
          <a:ln w="19050">
            <a:noFill/>
          </a:ln>
          <a:effectLst>
            <a:glow rad="101600">
              <a:srgbClr val="F38E49">
                <a:alpha val="60000"/>
              </a:srgbClr>
            </a:glow>
          </a:effectLst>
        </p:spPr>
      </p:pic>
      <p:pic>
        <p:nvPicPr>
          <p:cNvPr id="6" name="Grafik 5">
            <a:extLst>
              <a:ext uri="{FF2B5EF4-FFF2-40B4-BE49-F238E27FC236}">
                <a16:creationId xmlns:a16="http://schemas.microsoft.com/office/drawing/2014/main" id="{E3AFB94D-711B-4814-96B7-A97B3AAEB615}"/>
              </a:ext>
            </a:extLst>
          </p:cNvPr>
          <p:cNvPicPr>
            <a:picLocks noChangeAspect="1"/>
          </p:cNvPicPr>
          <p:nvPr/>
        </p:nvPicPr>
        <p:blipFill>
          <a:blip r:embed="rId3"/>
          <a:stretch>
            <a:fillRect/>
          </a:stretch>
        </p:blipFill>
        <p:spPr>
          <a:xfrm>
            <a:off x="6598686" y="2113462"/>
            <a:ext cx="5134721" cy="3423147"/>
          </a:xfrm>
          <a:prstGeom prst="rect">
            <a:avLst/>
          </a:prstGeom>
          <a:ln w="19050">
            <a:noFill/>
          </a:ln>
          <a:effectLst>
            <a:glow rad="101600">
              <a:srgbClr val="F38E49">
                <a:alpha val="60000"/>
              </a:srgbClr>
            </a:glow>
          </a:effectLst>
        </p:spPr>
      </p:pic>
      <p:sp>
        <p:nvSpPr>
          <p:cNvPr id="11" name="Textfeld 10">
            <a:extLst>
              <a:ext uri="{FF2B5EF4-FFF2-40B4-BE49-F238E27FC236}">
                <a16:creationId xmlns:a16="http://schemas.microsoft.com/office/drawing/2014/main" id="{6886DD8F-C5EE-48B5-BDE9-FBE8A495CB94}"/>
              </a:ext>
            </a:extLst>
          </p:cNvPr>
          <p:cNvSpPr txBox="1"/>
          <p:nvPr/>
        </p:nvSpPr>
        <p:spPr>
          <a:xfrm>
            <a:off x="6917895" y="4816699"/>
            <a:ext cx="3212129" cy="707886"/>
          </a:xfrm>
          <a:prstGeom prst="rect">
            <a:avLst/>
          </a:prstGeom>
          <a:noFill/>
          <a:effectLst/>
        </p:spPr>
        <p:txBody>
          <a:bodyPr wrap="square" rtlCol="0">
            <a:spAutoFit/>
          </a:bodyPr>
          <a:lstStyle>
            <a:defPPr>
              <a:defRPr lang="en-US"/>
            </a:defPPr>
            <a:lvl1pPr algn="r">
              <a:defRPr sz="1659" b="0">
                <a:solidFill>
                  <a:srgbClr val="30854C"/>
                </a:solidFill>
                <a:effectLst/>
                <a:latin typeface="Moritz_hs1" panose="02000503000000000000" pitchFamily="2" charset="0"/>
              </a:defRPr>
            </a:lvl1pPr>
          </a:lstStyle>
          <a:p>
            <a:pPr algn="ctr"/>
            <a:r>
              <a:rPr lang="de-DE" sz="2000" dirty="0">
                <a:solidFill>
                  <a:schemeClr val="bg1"/>
                </a:solidFill>
              </a:rPr>
              <a:t>Je heißer das Eisen ist, desto heller und weißer glüht es!</a:t>
            </a:r>
          </a:p>
        </p:txBody>
      </p:sp>
      <p:pic>
        <p:nvPicPr>
          <p:cNvPr id="14" name="Grafik 13" descr="Pfeil mit einer Linie: Kurve im Uhrzeigersinn">
            <a:extLst>
              <a:ext uri="{FF2B5EF4-FFF2-40B4-BE49-F238E27FC236}">
                <a16:creationId xmlns:a16="http://schemas.microsoft.com/office/drawing/2014/main" id="{5F515096-4278-4CBE-82A8-EB84F56B210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483325">
            <a:off x="8493547" y="4219348"/>
            <a:ext cx="557766" cy="557766"/>
          </a:xfrm>
          <a:prstGeom prst="rect">
            <a:avLst/>
          </a:prstGeom>
          <a:effectLst/>
        </p:spPr>
      </p:pic>
      <p:pic>
        <p:nvPicPr>
          <p:cNvPr id="17" name="Grafik 16" descr="Ein Bild, das Stern, Objekt, dunkel, sitzend enthält.&#10;&#10;Automatisch generierte Beschreibung">
            <a:extLst>
              <a:ext uri="{FF2B5EF4-FFF2-40B4-BE49-F238E27FC236}">
                <a16:creationId xmlns:a16="http://schemas.microsoft.com/office/drawing/2014/main" id="{BA81DE74-F6FF-4402-9F25-B6C9F78CF08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1312" y="1851816"/>
            <a:ext cx="2753509" cy="2245211"/>
          </a:xfrm>
          <a:prstGeom prst="rect">
            <a:avLst/>
          </a:prstGeom>
          <a:ln w="19050">
            <a:noFill/>
          </a:ln>
          <a:effectLst>
            <a:glow rad="101600">
              <a:srgbClr val="F38E49">
                <a:alpha val="60000"/>
              </a:srgbClr>
            </a:glow>
          </a:effectLst>
        </p:spPr>
      </p:pic>
      <p:sp>
        <p:nvSpPr>
          <p:cNvPr id="5" name="Titel 4">
            <a:extLst>
              <a:ext uri="{FF2B5EF4-FFF2-40B4-BE49-F238E27FC236}">
                <a16:creationId xmlns:a16="http://schemas.microsoft.com/office/drawing/2014/main" id="{4B622921-0F47-48A7-B166-2CEBDE12D74D}"/>
              </a:ext>
            </a:extLst>
          </p:cNvPr>
          <p:cNvSpPr>
            <a:spLocks noGrp="1"/>
          </p:cNvSpPr>
          <p:nvPr>
            <p:ph type="title"/>
          </p:nvPr>
        </p:nvSpPr>
        <p:spPr/>
        <p:txBody>
          <a:bodyPr/>
          <a:lstStyle/>
          <a:p>
            <a:r>
              <a:rPr lang="de-DE" dirty="0"/>
              <a:t>Wärmestrahlung</a:t>
            </a:r>
          </a:p>
        </p:txBody>
      </p:sp>
      <p:sp>
        <p:nvSpPr>
          <p:cNvPr id="7" name="Inhaltsplatzhalter 6">
            <a:extLst>
              <a:ext uri="{FF2B5EF4-FFF2-40B4-BE49-F238E27FC236}">
                <a16:creationId xmlns:a16="http://schemas.microsoft.com/office/drawing/2014/main" id="{8A65AC72-3A5A-4556-9342-F1D20800CF31}"/>
              </a:ext>
            </a:extLst>
          </p:cNvPr>
          <p:cNvSpPr>
            <a:spLocks noGrp="1"/>
          </p:cNvSpPr>
          <p:nvPr>
            <p:ph idx="1"/>
          </p:nvPr>
        </p:nvSpPr>
        <p:spPr>
          <a:xfrm>
            <a:off x="561312" y="1261642"/>
            <a:ext cx="10515600" cy="590174"/>
          </a:xfrm>
        </p:spPr>
        <p:txBody>
          <a:bodyPr/>
          <a:lstStyle/>
          <a:p>
            <a:pPr marL="0" indent="0">
              <a:buNone/>
            </a:pPr>
            <a:r>
              <a:rPr lang="de-DE" sz="2800" dirty="0">
                <a:solidFill>
                  <a:schemeClr val="tx1"/>
                </a:solidFill>
                <a:latin typeface="+mn-lt"/>
              </a:rPr>
              <a:t>Alle Körper strahlen thermische Strahlung ab – auch du!</a:t>
            </a:r>
          </a:p>
          <a:p>
            <a:endParaRPr lang="de-DE" dirty="0"/>
          </a:p>
        </p:txBody>
      </p:sp>
      <p:sp>
        <p:nvSpPr>
          <p:cNvPr id="2" name="Datumsplatzhalter 1">
            <a:extLst>
              <a:ext uri="{FF2B5EF4-FFF2-40B4-BE49-F238E27FC236}">
                <a16:creationId xmlns:a16="http://schemas.microsoft.com/office/drawing/2014/main" id="{64BBE142-BDEE-4EAF-B9C8-7898ACC08178}"/>
              </a:ext>
            </a:extLst>
          </p:cNvPr>
          <p:cNvSpPr>
            <a:spLocks noGrp="1"/>
          </p:cNvSpPr>
          <p:nvPr>
            <p:ph type="dt" sz="half" idx="10"/>
          </p:nvPr>
        </p:nvSpPr>
        <p:spPr/>
        <p:txBody>
          <a:bodyPr/>
          <a:lstStyle/>
          <a:p>
            <a:fld id="{48E45234-972B-49BC-B5B7-EC31F3DB4684}" type="datetime1">
              <a:rPr lang="de-DE" smtClean="0"/>
              <a:t>16.09.2022</a:t>
            </a:fld>
            <a:endParaRPr lang="de-DE" dirty="0"/>
          </a:p>
        </p:txBody>
      </p:sp>
      <p:sp>
        <p:nvSpPr>
          <p:cNvPr id="3" name="Fußzeilenplatzhalter 2">
            <a:extLst>
              <a:ext uri="{FF2B5EF4-FFF2-40B4-BE49-F238E27FC236}">
                <a16:creationId xmlns:a16="http://schemas.microsoft.com/office/drawing/2014/main" id="{3BDBE0EA-18AA-40B8-A82E-0F9C1A95ECDB}"/>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FED54528-920A-4D1B-9E63-501F07C8E804}"/>
              </a:ext>
            </a:extLst>
          </p:cNvPr>
          <p:cNvSpPr>
            <a:spLocks noGrp="1"/>
          </p:cNvSpPr>
          <p:nvPr>
            <p:ph type="sldNum" sz="quarter" idx="12"/>
          </p:nvPr>
        </p:nvSpPr>
        <p:spPr/>
        <p:txBody>
          <a:bodyPr/>
          <a:lstStyle/>
          <a:p>
            <a:fld id="{976196C0-1678-4F16-8090-952AA6F46C10}" type="slidenum">
              <a:rPr lang="de-DE" smtClean="0"/>
              <a:pPr/>
              <a:t>23</a:t>
            </a:fld>
            <a:endParaRPr lang="de-DE" dirty="0"/>
          </a:p>
        </p:txBody>
      </p:sp>
    </p:spTree>
    <p:extLst>
      <p:ext uri="{BB962C8B-B14F-4D97-AF65-F5344CB8AC3E}">
        <p14:creationId xmlns:p14="http://schemas.microsoft.com/office/powerpoint/2010/main" val="384880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9CFA50B7-0263-45A8-BCB0-A73A3E27C36D}"/>
              </a:ext>
            </a:extLst>
          </p:cNvPr>
          <p:cNvSpPr>
            <a:spLocks noGrp="1"/>
          </p:cNvSpPr>
          <p:nvPr>
            <p:ph type="dt" sz="half" idx="10"/>
          </p:nvPr>
        </p:nvSpPr>
        <p:spPr/>
        <p:txBody>
          <a:bodyPr/>
          <a:lstStyle/>
          <a:p>
            <a:fld id="{9CF907B6-9E7C-4E31-9A92-65C1271244D0}" type="datetime1">
              <a:rPr lang="de-DE" smtClean="0"/>
              <a:t>16.09.2022</a:t>
            </a:fld>
            <a:endParaRPr lang="de-DE" dirty="0"/>
          </a:p>
        </p:txBody>
      </p:sp>
      <p:sp>
        <p:nvSpPr>
          <p:cNvPr id="5" name="Fußzeilenplatzhalter 4">
            <a:extLst>
              <a:ext uri="{FF2B5EF4-FFF2-40B4-BE49-F238E27FC236}">
                <a16:creationId xmlns:a16="http://schemas.microsoft.com/office/drawing/2014/main" id="{9958ECF5-F4A0-4A60-AD33-038F1A67AD6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1D9F03A9-98F7-46ED-AA4E-B1EEC1967BA3}"/>
              </a:ext>
            </a:extLst>
          </p:cNvPr>
          <p:cNvSpPr>
            <a:spLocks noGrp="1"/>
          </p:cNvSpPr>
          <p:nvPr>
            <p:ph type="sldNum" sz="quarter" idx="12"/>
          </p:nvPr>
        </p:nvSpPr>
        <p:spPr/>
        <p:txBody>
          <a:bodyPr/>
          <a:lstStyle/>
          <a:p>
            <a:fld id="{976196C0-1678-4F16-8090-952AA6F46C10}" type="slidenum">
              <a:rPr lang="de-DE" smtClean="0"/>
              <a:pPr/>
              <a:t>24</a:t>
            </a:fld>
            <a:endParaRPr lang="de-DE" dirty="0"/>
          </a:p>
        </p:txBody>
      </p:sp>
      <p:pic>
        <p:nvPicPr>
          <p:cNvPr id="8" name="Grafik 7">
            <a:hlinkClick r:id="rId2"/>
            <a:extLst>
              <a:ext uri="{FF2B5EF4-FFF2-40B4-BE49-F238E27FC236}">
                <a16:creationId xmlns:a16="http://schemas.microsoft.com/office/drawing/2014/main" id="{75147206-04AD-4E94-BA65-03718C96734E}"/>
              </a:ext>
            </a:extLst>
          </p:cNvPr>
          <p:cNvPicPr>
            <a:picLocks noChangeAspect="1"/>
          </p:cNvPicPr>
          <p:nvPr/>
        </p:nvPicPr>
        <p:blipFill>
          <a:blip r:embed="rId3"/>
          <a:stretch>
            <a:fillRect/>
          </a:stretch>
        </p:blipFill>
        <p:spPr>
          <a:xfrm>
            <a:off x="1747132" y="618320"/>
            <a:ext cx="8441576" cy="4853262"/>
          </a:xfrm>
          <a:prstGeom prst="rect">
            <a:avLst/>
          </a:prstGeom>
          <a:effectLst>
            <a:glow rad="139700">
              <a:schemeClr val="accent5">
                <a:satMod val="175000"/>
                <a:alpha val="40000"/>
              </a:schemeClr>
            </a:glow>
          </a:effectLst>
        </p:spPr>
      </p:pic>
      <p:sp>
        <p:nvSpPr>
          <p:cNvPr id="10" name="Textfeld 9">
            <a:extLst>
              <a:ext uri="{FF2B5EF4-FFF2-40B4-BE49-F238E27FC236}">
                <a16:creationId xmlns:a16="http://schemas.microsoft.com/office/drawing/2014/main" id="{1BE6D137-D90D-47BA-A372-87188D54FE18}"/>
              </a:ext>
            </a:extLst>
          </p:cNvPr>
          <p:cNvSpPr txBox="1"/>
          <p:nvPr/>
        </p:nvSpPr>
        <p:spPr>
          <a:xfrm>
            <a:off x="1747132" y="5623396"/>
            <a:ext cx="6892320" cy="584775"/>
          </a:xfrm>
          <a:prstGeom prst="rect">
            <a:avLst/>
          </a:prstGeom>
          <a:noFill/>
        </p:spPr>
        <p:txBody>
          <a:bodyPr wrap="square" rtlCol="0">
            <a:spAutoFit/>
          </a:bodyPr>
          <a:lstStyle/>
          <a:p>
            <a:r>
              <a:rPr lang="de-DE" sz="3200" dirty="0" err="1">
                <a:solidFill>
                  <a:schemeClr val="accent3">
                    <a:lumMod val="60000"/>
                    <a:lumOff val="40000"/>
                  </a:schemeClr>
                </a:solidFill>
              </a:rPr>
              <a:t>PhET</a:t>
            </a:r>
            <a:r>
              <a:rPr lang="de-DE" sz="3200" dirty="0">
                <a:solidFill>
                  <a:schemeClr val="accent3">
                    <a:lumMod val="60000"/>
                    <a:lumOff val="40000"/>
                  </a:schemeClr>
                </a:solidFill>
              </a:rPr>
              <a:t> Schwarzkörperstrahlung</a:t>
            </a:r>
          </a:p>
        </p:txBody>
      </p:sp>
    </p:spTree>
    <p:extLst>
      <p:ext uri="{BB962C8B-B14F-4D97-AF65-F5344CB8AC3E}">
        <p14:creationId xmlns:p14="http://schemas.microsoft.com/office/powerpoint/2010/main" val="1221406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B622921-0F47-48A7-B166-2CEBDE12D74D}"/>
              </a:ext>
            </a:extLst>
          </p:cNvPr>
          <p:cNvSpPr>
            <a:spLocks noGrp="1"/>
          </p:cNvSpPr>
          <p:nvPr>
            <p:ph type="title"/>
          </p:nvPr>
        </p:nvSpPr>
        <p:spPr/>
        <p:txBody>
          <a:bodyPr/>
          <a:lstStyle/>
          <a:p>
            <a:r>
              <a:rPr lang="de-DE" dirty="0"/>
              <a:t>Wärmestrahlung</a:t>
            </a:r>
          </a:p>
        </p:txBody>
      </p:sp>
      <p:sp>
        <p:nvSpPr>
          <p:cNvPr id="12" name="Textfeld 11">
            <a:extLst>
              <a:ext uri="{FF2B5EF4-FFF2-40B4-BE49-F238E27FC236}">
                <a16:creationId xmlns:a16="http://schemas.microsoft.com/office/drawing/2014/main" id="{D33B69E9-1494-4FC8-B682-4676712F5F3C}"/>
              </a:ext>
            </a:extLst>
          </p:cNvPr>
          <p:cNvSpPr txBox="1"/>
          <p:nvPr/>
        </p:nvSpPr>
        <p:spPr>
          <a:xfrm>
            <a:off x="2840067" y="4476214"/>
            <a:ext cx="7776864" cy="1384995"/>
          </a:xfrm>
          <a:prstGeom prst="rect">
            <a:avLst/>
          </a:prstGeom>
          <a:noFill/>
        </p:spPr>
        <p:txBody>
          <a:bodyPr wrap="square">
            <a:spAutoFit/>
          </a:bodyPr>
          <a:lstStyle/>
          <a:p>
            <a:r>
              <a:rPr lang="de-DE" altLang="de-DE" sz="2800" dirty="0">
                <a:solidFill>
                  <a:srgbClr val="1B6A9B"/>
                </a:solidFill>
              </a:rPr>
              <a:t>Auch die von der Erde ausgehende Wärmestrahlung liegt im Infrarotbereich und ist daher für das menschliche Auge unsichtbar!</a:t>
            </a:r>
          </a:p>
        </p:txBody>
      </p:sp>
      <p:pic>
        <p:nvPicPr>
          <p:cNvPr id="13" name="Grafik 12" descr="Erdkugel: Amerika">
            <a:extLst>
              <a:ext uri="{FF2B5EF4-FFF2-40B4-BE49-F238E27FC236}">
                <a16:creationId xmlns:a16="http://schemas.microsoft.com/office/drawing/2014/main" id="{38B262B8-55FF-46FE-A013-66813DB2250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9360" y="4268612"/>
            <a:ext cx="1800200" cy="1800200"/>
          </a:xfrm>
          <a:prstGeom prst="rect">
            <a:avLst/>
          </a:prstGeom>
        </p:spPr>
      </p:pic>
      <p:pic>
        <p:nvPicPr>
          <p:cNvPr id="8" name="Grafik 7" descr="Ein Bild, das Text, Uhr, Anzeige enthält.&#10;&#10;Automatisch generierte Beschreibung">
            <a:extLst>
              <a:ext uri="{FF2B5EF4-FFF2-40B4-BE49-F238E27FC236}">
                <a16:creationId xmlns:a16="http://schemas.microsoft.com/office/drawing/2014/main" id="{EFB06C5D-D9EF-4B92-9844-2C2EA15E97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28499" y="1062948"/>
            <a:ext cx="3738084" cy="2912589"/>
          </a:xfrm>
          <a:prstGeom prst="rect">
            <a:avLst/>
          </a:prstGeom>
          <a:ln w="19050">
            <a:noFill/>
          </a:ln>
          <a:effectLst>
            <a:glow rad="101600">
              <a:srgbClr val="F38E49">
                <a:alpha val="60000"/>
              </a:srgbClr>
            </a:glow>
          </a:effectLst>
        </p:spPr>
      </p:pic>
      <p:sp>
        <p:nvSpPr>
          <p:cNvPr id="2" name="Datumsplatzhalter 1">
            <a:extLst>
              <a:ext uri="{FF2B5EF4-FFF2-40B4-BE49-F238E27FC236}">
                <a16:creationId xmlns:a16="http://schemas.microsoft.com/office/drawing/2014/main" id="{26CBBC8F-AF8E-4AFD-B1E3-36D4A6857DA8}"/>
              </a:ext>
            </a:extLst>
          </p:cNvPr>
          <p:cNvSpPr>
            <a:spLocks noGrp="1"/>
          </p:cNvSpPr>
          <p:nvPr>
            <p:ph type="dt" sz="half" idx="10"/>
          </p:nvPr>
        </p:nvSpPr>
        <p:spPr/>
        <p:txBody>
          <a:bodyPr/>
          <a:lstStyle/>
          <a:p>
            <a:fld id="{10A81437-A491-40F2-AFFB-0B995E88D3CB}" type="datetime1">
              <a:rPr lang="de-DE" smtClean="0"/>
              <a:t>16.09.2022</a:t>
            </a:fld>
            <a:endParaRPr lang="de-DE" dirty="0"/>
          </a:p>
        </p:txBody>
      </p:sp>
      <p:sp>
        <p:nvSpPr>
          <p:cNvPr id="3" name="Fußzeilenplatzhalter 2">
            <a:extLst>
              <a:ext uri="{FF2B5EF4-FFF2-40B4-BE49-F238E27FC236}">
                <a16:creationId xmlns:a16="http://schemas.microsoft.com/office/drawing/2014/main" id="{87280C73-FA10-4CB0-8C93-19426D1D0C4A}"/>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CA14B633-11BA-4716-84E6-685CF2EE31CF}"/>
              </a:ext>
            </a:extLst>
          </p:cNvPr>
          <p:cNvSpPr>
            <a:spLocks noGrp="1"/>
          </p:cNvSpPr>
          <p:nvPr>
            <p:ph type="sldNum" sz="quarter" idx="12"/>
          </p:nvPr>
        </p:nvSpPr>
        <p:spPr/>
        <p:txBody>
          <a:bodyPr/>
          <a:lstStyle/>
          <a:p>
            <a:fld id="{976196C0-1678-4F16-8090-952AA6F46C10}" type="slidenum">
              <a:rPr lang="de-DE" smtClean="0"/>
              <a:pPr/>
              <a:t>25</a:t>
            </a:fld>
            <a:endParaRPr lang="de-DE" dirty="0"/>
          </a:p>
        </p:txBody>
      </p:sp>
      <p:pic>
        <p:nvPicPr>
          <p:cNvPr id="7" name="Grafik 6">
            <a:extLst>
              <a:ext uri="{FF2B5EF4-FFF2-40B4-BE49-F238E27FC236}">
                <a16:creationId xmlns:a16="http://schemas.microsoft.com/office/drawing/2014/main" id="{5D38FE0B-8220-446C-B0E5-548C373EEEF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18041" y="1586263"/>
            <a:ext cx="3720897" cy="2181672"/>
          </a:xfrm>
          <a:prstGeom prst="rect">
            <a:avLst/>
          </a:prstGeom>
        </p:spPr>
      </p:pic>
    </p:spTree>
    <p:extLst>
      <p:ext uri="{BB962C8B-B14F-4D97-AF65-F5344CB8AC3E}">
        <p14:creationId xmlns:p14="http://schemas.microsoft.com/office/powerpoint/2010/main" val="188754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6BA1A104-EC3E-467A-885C-CA7C9E61B9B7}"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26</a:t>
            </a:fld>
            <a:endParaRPr lang="de-DE" dirty="0"/>
          </a:p>
        </p:txBody>
      </p:sp>
      <p:graphicFrame>
        <p:nvGraphicFramePr>
          <p:cNvPr id="12" name="Tabelle 11">
            <a:extLst>
              <a:ext uri="{FF2B5EF4-FFF2-40B4-BE49-F238E27FC236}">
                <a16:creationId xmlns:a16="http://schemas.microsoft.com/office/drawing/2014/main" id="{306D2C97-A699-4859-A028-D17F7BBBBC03}"/>
              </a:ext>
            </a:extLst>
          </p:cNvPr>
          <p:cNvGraphicFramePr>
            <a:graphicFrameLocks noGrp="1"/>
          </p:cNvGraphicFramePr>
          <p:nvPr>
            <p:extLst>
              <p:ext uri="{D42A27DB-BD31-4B8C-83A1-F6EECF244321}">
                <p14:modId xmlns:p14="http://schemas.microsoft.com/office/powerpoint/2010/main" val="1430311269"/>
              </p:ext>
            </p:extLst>
          </p:nvPr>
        </p:nvGraphicFramePr>
        <p:xfrm>
          <a:off x="7403602" y="821761"/>
          <a:ext cx="3611879" cy="4300380"/>
        </p:xfrm>
        <a:graphic>
          <a:graphicData uri="http://schemas.openxmlformats.org/drawingml/2006/table">
            <a:tbl>
              <a:tblPr firstRow="1" firstCol="1" bandRow="1">
                <a:tableStyleId>{5C22544A-7EE6-4342-B048-85BDC9FD1C3A}</a:tableStyleId>
              </a:tblPr>
              <a:tblGrid>
                <a:gridCol w="1116873">
                  <a:extLst>
                    <a:ext uri="{9D8B030D-6E8A-4147-A177-3AD203B41FA5}">
                      <a16:colId xmlns:a16="http://schemas.microsoft.com/office/drawing/2014/main" val="3616539088"/>
                    </a:ext>
                  </a:extLst>
                </a:gridCol>
                <a:gridCol w="1325880">
                  <a:extLst>
                    <a:ext uri="{9D8B030D-6E8A-4147-A177-3AD203B41FA5}">
                      <a16:colId xmlns:a16="http://schemas.microsoft.com/office/drawing/2014/main" val="1241566779"/>
                    </a:ext>
                  </a:extLst>
                </a:gridCol>
                <a:gridCol w="1169126">
                  <a:extLst>
                    <a:ext uri="{9D8B030D-6E8A-4147-A177-3AD203B41FA5}">
                      <a16:colId xmlns:a16="http://schemas.microsoft.com/office/drawing/2014/main" val="3553669013"/>
                    </a:ext>
                  </a:extLst>
                </a:gridCol>
              </a:tblGrid>
              <a:tr h="497588">
                <a:tc>
                  <a:txBody>
                    <a:bodyPr/>
                    <a:lstStyle/>
                    <a:p>
                      <a:pPr algn="ctr">
                        <a:lnSpc>
                          <a:spcPct val="120000"/>
                        </a:lnSpc>
                        <a:spcAft>
                          <a:spcPts val="600"/>
                        </a:spcAft>
                        <a:tabLst>
                          <a:tab pos="449580" algn="l"/>
                        </a:tabLst>
                      </a:pPr>
                      <a:r>
                        <a:rPr lang="de-DE" sz="1200" dirty="0">
                          <a:effectLst/>
                        </a:rPr>
                        <a:t>Material</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200" dirty="0">
                          <a:effectLst/>
                        </a:rPr>
                        <a:t>Durchlässig für IR-Strahlung</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ctr">
                        <a:lnSpc>
                          <a:spcPct val="120000"/>
                        </a:lnSpc>
                        <a:spcAft>
                          <a:spcPts val="600"/>
                        </a:spcAft>
                        <a:tabLst>
                          <a:tab pos="449580" algn="l"/>
                        </a:tabLst>
                      </a:pPr>
                      <a:r>
                        <a:rPr lang="de-DE" sz="1200" dirty="0">
                          <a:effectLst/>
                        </a:rPr>
                        <a:t>Durchlässig für sichtbares Licht</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extLst>
                  <a:ext uri="{0D108BD9-81ED-4DB2-BD59-A6C34878D82A}">
                    <a16:rowId xmlns:a16="http://schemas.microsoft.com/office/drawing/2014/main" val="998811696"/>
                  </a:ext>
                </a:extLst>
              </a:tr>
              <a:tr h="543256">
                <a:tc>
                  <a:txBody>
                    <a:bodyPr/>
                    <a:lstStyle/>
                    <a:p>
                      <a:pPr algn="l">
                        <a:lnSpc>
                          <a:spcPct val="120000"/>
                        </a:lnSpc>
                        <a:spcAft>
                          <a:spcPts val="600"/>
                        </a:spcAft>
                        <a:tabLst>
                          <a:tab pos="449580" algn="l"/>
                        </a:tabLst>
                      </a:pPr>
                      <a:r>
                        <a:rPr lang="de-DE" sz="1100" dirty="0">
                          <a:effectLst/>
                        </a:rPr>
                        <a:t>Glas</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dirty="0">
                          <a:effectLst/>
                        </a:rPr>
                        <a:t> </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3010969336"/>
                  </a:ext>
                </a:extLst>
              </a:tr>
              <a:tr h="543256">
                <a:tc>
                  <a:txBody>
                    <a:bodyPr/>
                    <a:lstStyle/>
                    <a:p>
                      <a:pPr algn="l">
                        <a:lnSpc>
                          <a:spcPct val="120000"/>
                        </a:lnSpc>
                        <a:spcAft>
                          <a:spcPts val="600"/>
                        </a:spcAft>
                        <a:tabLst>
                          <a:tab pos="449580" algn="l"/>
                        </a:tabLst>
                      </a:pPr>
                      <a:r>
                        <a:rPr lang="de-DE" sz="1100">
                          <a:effectLst/>
                        </a:rPr>
                        <a:t>schwarze Tüte</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dirty="0">
                          <a:effectLst/>
                        </a:rPr>
                        <a:t> </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2771050364"/>
                  </a:ext>
                </a:extLst>
              </a:tr>
              <a:tr h="543256">
                <a:tc>
                  <a:txBody>
                    <a:bodyPr/>
                    <a:lstStyle/>
                    <a:p>
                      <a:pPr algn="l">
                        <a:lnSpc>
                          <a:spcPct val="120000"/>
                        </a:lnSpc>
                        <a:spcAft>
                          <a:spcPts val="600"/>
                        </a:spcAft>
                        <a:tabLst>
                          <a:tab pos="449580" algn="l"/>
                        </a:tabLst>
                      </a:pPr>
                      <a:r>
                        <a:rPr lang="de-DE" sz="1100">
                          <a:effectLst/>
                        </a:rPr>
                        <a:t>Papier</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dirty="0">
                          <a:effectLst/>
                        </a:rPr>
                        <a:t> </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3334196845"/>
                  </a:ext>
                </a:extLst>
              </a:tr>
              <a:tr h="543256">
                <a:tc>
                  <a:txBody>
                    <a:bodyPr/>
                    <a:lstStyle/>
                    <a:p>
                      <a:pPr algn="l">
                        <a:lnSpc>
                          <a:spcPct val="120000"/>
                        </a:lnSpc>
                        <a:spcAft>
                          <a:spcPts val="600"/>
                        </a:spcAft>
                        <a:tabLst>
                          <a:tab pos="449580" algn="l"/>
                        </a:tabLst>
                      </a:pPr>
                      <a:r>
                        <a:rPr lang="de-DE" sz="1100">
                          <a:effectLst/>
                        </a:rPr>
                        <a:t>luftgefüllter Ballon</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2622351674"/>
                  </a:ext>
                </a:extLst>
              </a:tr>
              <a:tr h="543256">
                <a:tc>
                  <a:txBody>
                    <a:bodyPr/>
                    <a:lstStyle/>
                    <a:p>
                      <a:pPr algn="l">
                        <a:lnSpc>
                          <a:spcPct val="120000"/>
                        </a:lnSpc>
                        <a:spcAft>
                          <a:spcPts val="600"/>
                        </a:spcAft>
                        <a:tabLst>
                          <a:tab pos="449580" algn="l"/>
                        </a:tabLst>
                      </a:pPr>
                      <a:r>
                        <a:rPr lang="de-DE" sz="1100">
                          <a:effectLst/>
                        </a:rPr>
                        <a:t>wassergefüllter Ballon</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997344932"/>
                  </a:ext>
                </a:extLst>
              </a:tr>
              <a:tr h="543256">
                <a:tc>
                  <a:txBody>
                    <a:bodyPr/>
                    <a:lstStyle/>
                    <a:p>
                      <a:pPr algn="l">
                        <a:lnSpc>
                          <a:spcPct val="120000"/>
                        </a:lnSpc>
                        <a:spcAft>
                          <a:spcPts val="600"/>
                        </a:spcAft>
                        <a:tabLst>
                          <a:tab pos="449580" algn="l"/>
                        </a:tabLst>
                      </a:pPr>
                      <a:r>
                        <a:rPr lang="de-DE" sz="1100">
                          <a:effectLst/>
                        </a:rPr>
                        <a:t>Schulbuch</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093277977"/>
                  </a:ext>
                </a:extLst>
              </a:tr>
              <a:tr h="543256">
                <a:tc>
                  <a:txBody>
                    <a:bodyPr/>
                    <a:lstStyle/>
                    <a:p>
                      <a:pPr algn="l">
                        <a:lnSpc>
                          <a:spcPct val="120000"/>
                        </a:lnSpc>
                        <a:spcAft>
                          <a:spcPts val="600"/>
                        </a:spcAft>
                        <a:tabLst>
                          <a:tab pos="449580" algn="l"/>
                        </a:tabLst>
                      </a:pPr>
                      <a:r>
                        <a:rPr lang="de-DE" sz="1100">
                          <a:effectLst/>
                        </a:rPr>
                        <a:t>Frischhaltefolie</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dirty="0">
                          <a:effectLst/>
                        </a:rPr>
                        <a:t> </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098617144"/>
                  </a:ext>
                </a:extLst>
              </a:tr>
            </a:tbl>
          </a:graphicData>
        </a:graphic>
      </p:graphicFrame>
      <p:sp>
        <p:nvSpPr>
          <p:cNvPr id="31" name="Titel 1">
            <a:extLst>
              <a:ext uri="{FF2B5EF4-FFF2-40B4-BE49-F238E27FC236}">
                <a16:creationId xmlns:a16="http://schemas.microsoft.com/office/drawing/2014/main" id="{F022317F-2E1B-4DA2-97DA-6B56C3025A6E}"/>
              </a:ext>
            </a:extLst>
          </p:cNvPr>
          <p:cNvSpPr>
            <a:spLocks noGrp="1"/>
          </p:cNvSpPr>
          <p:nvPr>
            <p:ph type="title"/>
          </p:nvPr>
        </p:nvSpPr>
        <p:spPr>
          <a:xfrm>
            <a:off x="1301474" y="283850"/>
            <a:ext cx="4914113" cy="879762"/>
          </a:xfrm>
        </p:spPr>
        <p:txBody>
          <a:bodyPr/>
          <a:lstStyle/>
          <a:p>
            <a:r>
              <a:rPr lang="de-DE" dirty="0"/>
              <a:t>Aus dem Klimakoffer</a:t>
            </a:r>
          </a:p>
        </p:txBody>
      </p:sp>
      <p:pic>
        <p:nvPicPr>
          <p:cNvPr id="32" name="Grafik 31" descr="Ein Bild, das Text, Container enthält.&#10;&#10;Automatisch generierte Beschreibung">
            <a:extLst>
              <a:ext uri="{FF2B5EF4-FFF2-40B4-BE49-F238E27FC236}">
                <a16:creationId xmlns:a16="http://schemas.microsoft.com/office/drawing/2014/main" id="{0C27690E-6331-4E08-9D7B-4BC7DEA104B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10" name="Grafik 9">
            <a:extLst>
              <a:ext uri="{FF2B5EF4-FFF2-40B4-BE49-F238E27FC236}">
                <a16:creationId xmlns:a16="http://schemas.microsoft.com/office/drawing/2014/main" id="{19D75E8C-1540-4DE7-8076-28279D8295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8801" y="1651509"/>
            <a:ext cx="5905500" cy="3604221"/>
          </a:xfrm>
          <a:prstGeom prst="rect">
            <a:avLst/>
          </a:prstGeom>
        </p:spPr>
      </p:pic>
    </p:spTree>
    <p:extLst>
      <p:ext uri="{BB962C8B-B14F-4D97-AF65-F5344CB8AC3E}">
        <p14:creationId xmlns:p14="http://schemas.microsoft.com/office/powerpoint/2010/main" val="1807085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9C38180-62A6-4492-8998-7B01BEB4E417}"/>
              </a:ext>
            </a:extLst>
          </p:cNvPr>
          <p:cNvSpPr>
            <a:spLocks noGrp="1"/>
          </p:cNvSpPr>
          <p:nvPr>
            <p:ph type="title"/>
          </p:nvPr>
        </p:nvSpPr>
        <p:spPr/>
        <p:txBody>
          <a:bodyPr>
            <a:noAutofit/>
          </a:bodyPr>
          <a:lstStyle/>
          <a:p>
            <a:r>
              <a:rPr lang="de-DE" sz="3600" dirty="0"/>
              <a:t>Arbeitsauftrag  – Infrarotstrahlung vs. sichtbares Licht</a:t>
            </a:r>
          </a:p>
        </p:txBody>
      </p:sp>
      <p:sp>
        <p:nvSpPr>
          <p:cNvPr id="2" name="Datumsplatzhalter 1">
            <a:extLst>
              <a:ext uri="{FF2B5EF4-FFF2-40B4-BE49-F238E27FC236}">
                <a16:creationId xmlns:a16="http://schemas.microsoft.com/office/drawing/2014/main" id="{FE308A2E-6D78-4837-AD78-7CF1D8A86C4C}"/>
              </a:ext>
            </a:extLst>
          </p:cNvPr>
          <p:cNvSpPr>
            <a:spLocks noGrp="1"/>
          </p:cNvSpPr>
          <p:nvPr>
            <p:ph type="dt" sz="half" idx="10"/>
          </p:nvPr>
        </p:nvSpPr>
        <p:spPr/>
        <p:txBody>
          <a:bodyPr/>
          <a:lstStyle/>
          <a:p>
            <a:fld id="{DADDE6B9-CC24-4AA4-97D2-920384B9C5CA}" type="datetime1">
              <a:rPr lang="de-DE" smtClean="0"/>
              <a:t>16.09.2022</a:t>
            </a:fld>
            <a:endParaRPr lang="de-DE" dirty="0"/>
          </a:p>
        </p:txBody>
      </p:sp>
      <p:sp>
        <p:nvSpPr>
          <p:cNvPr id="4" name="Fußzeilenplatzhalter 3">
            <a:extLst>
              <a:ext uri="{FF2B5EF4-FFF2-40B4-BE49-F238E27FC236}">
                <a16:creationId xmlns:a16="http://schemas.microsoft.com/office/drawing/2014/main" id="{B3A4504B-15EF-413E-B1F8-4005BA1A3215}"/>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28AD5FA6-8754-457E-8095-03326A902F22}"/>
              </a:ext>
            </a:extLst>
          </p:cNvPr>
          <p:cNvSpPr>
            <a:spLocks noGrp="1"/>
          </p:cNvSpPr>
          <p:nvPr>
            <p:ph type="sldNum" sz="quarter" idx="12"/>
          </p:nvPr>
        </p:nvSpPr>
        <p:spPr/>
        <p:txBody>
          <a:bodyPr/>
          <a:lstStyle/>
          <a:p>
            <a:fld id="{976196C0-1678-4F16-8090-952AA6F46C10}" type="slidenum">
              <a:rPr lang="de-DE" smtClean="0"/>
              <a:pPr/>
              <a:t>27</a:t>
            </a:fld>
            <a:endParaRPr lang="de-DE" dirty="0"/>
          </a:p>
        </p:txBody>
      </p:sp>
      <p:sp>
        <p:nvSpPr>
          <p:cNvPr id="7" name="Inhaltsplatzhalter 3">
            <a:extLst>
              <a:ext uri="{FF2B5EF4-FFF2-40B4-BE49-F238E27FC236}">
                <a16:creationId xmlns:a16="http://schemas.microsoft.com/office/drawing/2014/main" id="{EBF4FECA-641F-409A-96BE-CCDD85310D45}"/>
              </a:ext>
            </a:extLst>
          </p:cNvPr>
          <p:cNvSpPr>
            <a:spLocks noGrp="1"/>
          </p:cNvSpPr>
          <p:nvPr>
            <p:ph idx="1"/>
          </p:nvPr>
        </p:nvSpPr>
        <p:spPr>
          <a:xfrm>
            <a:off x="555299" y="5391439"/>
            <a:ext cx="6898446" cy="529274"/>
          </a:xfrm>
        </p:spPr>
        <p:txBody>
          <a:bodyPr>
            <a:normAutofit/>
          </a:bodyPr>
          <a:lstStyle/>
          <a:p>
            <a:pPr marL="0" indent="0">
              <a:buNone/>
            </a:pPr>
            <a:r>
              <a:rPr lang="de-DE" altLang="de-DE" dirty="0">
                <a:solidFill>
                  <a:srgbClr val="348D65"/>
                </a:solidFill>
                <a:hlinkClick r:id="rId2"/>
              </a:rPr>
              <a:t>www.klimawandel-schule.de/Fortbildung2022</a:t>
            </a:r>
            <a:endParaRPr lang="de-DE" altLang="de-DE" dirty="0">
              <a:solidFill>
                <a:srgbClr val="348D65"/>
              </a:solidFill>
              <a:latin typeface="+mn-lt"/>
              <a:hlinkClick r:id="rId3"/>
            </a:endParaRPr>
          </a:p>
          <a:p>
            <a:endParaRPr lang="de-DE" sz="1200" dirty="0">
              <a:hlinkClick r:id="rId3"/>
            </a:endParaRPr>
          </a:p>
        </p:txBody>
      </p:sp>
      <p:pic>
        <p:nvPicPr>
          <p:cNvPr id="9" name="Grafik 8">
            <a:extLst>
              <a:ext uri="{FF2B5EF4-FFF2-40B4-BE49-F238E27FC236}">
                <a16:creationId xmlns:a16="http://schemas.microsoft.com/office/drawing/2014/main" id="{1E85D248-9F9E-4035-A4D5-AFAFE38683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08301" y="1524430"/>
            <a:ext cx="5905500" cy="3604221"/>
          </a:xfrm>
          <a:prstGeom prst="rect">
            <a:avLst/>
          </a:prstGeom>
        </p:spPr>
      </p:pic>
    </p:spTree>
    <p:extLst>
      <p:ext uri="{BB962C8B-B14F-4D97-AF65-F5344CB8AC3E}">
        <p14:creationId xmlns:p14="http://schemas.microsoft.com/office/powerpoint/2010/main" val="2680548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2" name="Gruppieren 41">
            <a:extLst>
              <a:ext uri="{FF2B5EF4-FFF2-40B4-BE49-F238E27FC236}">
                <a16:creationId xmlns:a16="http://schemas.microsoft.com/office/drawing/2014/main" id="{6C22C081-13AE-4F45-A50E-BBB726F718D9}"/>
              </a:ext>
            </a:extLst>
          </p:cNvPr>
          <p:cNvGrpSpPr/>
          <p:nvPr/>
        </p:nvGrpSpPr>
        <p:grpSpPr>
          <a:xfrm>
            <a:off x="5352910" y="301420"/>
            <a:ext cx="2624484" cy="1632858"/>
            <a:chOff x="574766" y="-2303400"/>
            <a:chExt cx="2624484" cy="1632858"/>
          </a:xfrm>
          <a:effectLst>
            <a:glow rad="101600">
              <a:srgbClr val="C46C7A">
                <a:alpha val="60000"/>
              </a:srgbClr>
            </a:glow>
          </a:effectLst>
        </p:grpSpPr>
        <p:pic>
          <p:nvPicPr>
            <p:cNvPr id="8" name="Grafik 7" descr="Ein Bild, das Text, Monitor, Bildschirm, Fernsehen enthält.&#10;&#10;Automatisch generierte Beschreibung">
              <a:extLst>
                <a:ext uri="{FF2B5EF4-FFF2-40B4-BE49-F238E27FC236}">
                  <a16:creationId xmlns:a16="http://schemas.microsoft.com/office/drawing/2014/main" id="{D57216CD-5EF1-496C-84FA-278BC85CFA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095" t="12286" r="7176" b="9792"/>
            <a:stretch/>
          </p:blipFill>
          <p:spPr>
            <a:xfrm>
              <a:off x="574766" y="-2303400"/>
              <a:ext cx="1404257" cy="1632857"/>
            </a:xfrm>
            <a:prstGeom prst="rect">
              <a:avLst/>
            </a:prstGeom>
          </p:spPr>
        </p:pic>
        <p:pic>
          <p:nvPicPr>
            <p:cNvPr id="10" name="Grafik 9">
              <a:extLst>
                <a:ext uri="{FF2B5EF4-FFF2-40B4-BE49-F238E27FC236}">
                  <a16:creationId xmlns:a16="http://schemas.microsoft.com/office/drawing/2014/main" id="{560616C5-5FE0-42E9-914A-A8282502F3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772708" y="-2097085"/>
              <a:ext cx="1632858" cy="1220227"/>
            </a:xfrm>
            <a:prstGeom prst="rect">
              <a:avLst/>
            </a:prstGeom>
          </p:spPr>
        </p:pic>
      </p:grpSp>
      <p:pic>
        <p:nvPicPr>
          <p:cNvPr id="12" name="Grafik 11" descr="Ein Bild, das Text, Monitor, Bildschirm, Fernsehen enthält.&#10;&#10;Automatisch generierte Beschreibung">
            <a:extLst>
              <a:ext uri="{FF2B5EF4-FFF2-40B4-BE49-F238E27FC236}">
                <a16:creationId xmlns:a16="http://schemas.microsoft.com/office/drawing/2014/main" id="{8E25035B-8C41-456A-84A6-9B95F32F247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215" t="11562" r="7602" b="11018"/>
          <a:stretch/>
        </p:blipFill>
        <p:spPr>
          <a:xfrm>
            <a:off x="464830" y="247697"/>
            <a:ext cx="1404257" cy="1632857"/>
          </a:xfrm>
          <a:prstGeom prst="rect">
            <a:avLst/>
          </a:prstGeom>
          <a:effectLst>
            <a:glow rad="101600">
              <a:srgbClr val="C46C7A">
                <a:alpha val="60000"/>
              </a:srgbClr>
            </a:glow>
          </a:effectLst>
        </p:spPr>
      </p:pic>
      <p:grpSp>
        <p:nvGrpSpPr>
          <p:cNvPr id="37" name="Gruppieren 36">
            <a:extLst>
              <a:ext uri="{FF2B5EF4-FFF2-40B4-BE49-F238E27FC236}">
                <a16:creationId xmlns:a16="http://schemas.microsoft.com/office/drawing/2014/main" id="{385E7286-95B8-4901-8CBA-881B67C9D9C5}"/>
              </a:ext>
            </a:extLst>
          </p:cNvPr>
          <p:cNvGrpSpPr/>
          <p:nvPr/>
        </p:nvGrpSpPr>
        <p:grpSpPr>
          <a:xfrm>
            <a:off x="957976" y="2473832"/>
            <a:ext cx="2736942" cy="1632860"/>
            <a:chOff x="3823533" y="340294"/>
            <a:chExt cx="2736942" cy="1632860"/>
          </a:xfrm>
          <a:effectLst>
            <a:glow rad="101600">
              <a:srgbClr val="C46C7A">
                <a:alpha val="60000"/>
              </a:srgbClr>
            </a:glow>
          </a:effectLst>
        </p:grpSpPr>
        <p:pic>
          <p:nvPicPr>
            <p:cNvPr id="14" name="Grafik 13" descr="Ein Bild, das Text, Monitor, Bildschirm, Fernsehen enthält.&#10;&#10;Automatisch generierte Beschreibung">
              <a:extLst>
                <a:ext uri="{FF2B5EF4-FFF2-40B4-BE49-F238E27FC236}">
                  <a16:creationId xmlns:a16="http://schemas.microsoft.com/office/drawing/2014/main" id="{6D7AF1E2-EB19-476A-A7CC-52472DEE59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271" t="11696" r="8971" b="9516"/>
            <a:stretch/>
          </p:blipFill>
          <p:spPr>
            <a:xfrm>
              <a:off x="3823533" y="340294"/>
              <a:ext cx="1356530" cy="1632859"/>
            </a:xfrm>
            <a:prstGeom prst="rect">
              <a:avLst/>
            </a:prstGeom>
          </p:spPr>
        </p:pic>
        <p:pic>
          <p:nvPicPr>
            <p:cNvPr id="16" name="Grafik 15" descr="Ein Bild, das drinnen, Kopfbedeckung, Helm enthält.&#10;&#10;Automatisch generierte Beschreibung">
              <a:extLst>
                <a:ext uri="{FF2B5EF4-FFF2-40B4-BE49-F238E27FC236}">
                  <a16:creationId xmlns:a16="http://schemas.microsoft.com/office/drawing/2014/main" id="{D86175D9-4106-48EF-BE36-073C73967A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5053839" y="466519"/>
              <a:ext cx="1632859" cy="1380412"/>
            </a:xfrm>
            <a:prstGeom prst="rect">
              <a:avLst/>
            </a:prstGeom>
          </p:spPr>
        </p:pic>
      </p:grpSp>
      <p:grpSp>
        <p:nvGrpSpPr>
          <p:cNvPr id="41" name="Gruppieren 40">
            <a:extLst>
              <a:ext uri="{FF2B5EF4-FFF2-40B4-BE49-F238E27FC236}">
                <a16:creationId xmlns:a16="http://schemas.microsoft.com/office/drawing/2014/main" id="{5A7001DC-A631-4A55-BFF1-ACEB88C1E258}"/>
              </a:ext>
            </a:extLst>
          </p:cNvPr>
          <p:cNvGrpSpPr/>
          <p:nvPr/>
        </p:nvGrpSpPr>
        <p:grpSpPr>
          <a:xfrm>
            <a:off x="4274369" y="4756313"/>
            <a:ext cx="2784940" cy="1632861"/>
            <a:chOff x="6583154" y="4153983"/>
            <a:chExt cx="2784940" cy="1632861"/>
          </a:xfrm>
          <a:effectLst>
            <a:glow rad="101600">
              <a:srgbClr val="C46C7A">
                <a:alpha val="60000"/>
              </a:srgbClr>
            </a:glow>
          </a:effectLst>
        </p:grpSpPr>
        <p:pic>
          <p:nvPicPr>
            <p:cNvPr id="18" name="Grafik 17" descr="Ein Bild, das Text, Monitor, Bildschirm, Fernsehen enthält.&#10;&#10;Automatisch generierte Beschreibung">
              <a:extLst>
                <a:ext uri="{FF2B5EF4-FFF2-40B4-BE49-F238E27FC236}">
                  <a16:creationId xmlns:a16="http://schemas.microsoft.com/office/drawing/2014/main" id="{B4291719-D16B-492E-A12D-B299433824A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7087" t="11576" r="7548" b="10502"/>
            <a:stretch/>
          </p:blipFill>
          <p:spPr>
            <a:xfrm>
              <a:off x="6583154" y="4153985"/>
              <a:ext cx="1414781" cy="1632859"/>
            </a:xfrm>
            <a:prstGeom prst="rect">
              <a:avLst/>
            </a:prstGeom>
          </p:spPr>
        </p:pic>
        <p:pic>
          <p:nvPicPr>
            <p:cNvPr id="20" name="Grafik 19">
              <a:extLst>
                <a:ext uri="{FF2B5EF4-FFF2-40B4-BE49-F238E27FC236}">
                  <a16:creationId xmlns:a16="http://schemas.microsoft.com/office/drawing/2014/main" id="{78DBBA60-C07F-4D05-9862-8C54FC5A365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5400000">
              <a:off x="7865562" y="4284313"/>
              <a:ext cx="1632861" cy="1372202"/>
            </a:xfrm>
            <a:prstGeom prst="rect">
              <a:avLst/>
            </a:prstGeom>
          </p:spPr>
        </p:pic>
      </p:grpSp>
      <p:grpSp>
        <p:nvGrpSpPr>
          <p:cNvPr id="38" name="Gruppieren 37">
            <a:extLst>
              <a:ext uri="{FF2B5EF4-FFF2-40B4-BE49-F238E27FC236}">
                <a16:creationId xmlns:a16="http://schemas.microsoft.com/office/drawing/2014/main" id="{76C53CD8-8CE3-4546-917F-4C24F7FCF9D4}"/>
              </a:ext>
            </a:extLst>
          </p:cNvPr>
          <p:cNvGrpSpPr/>
          <p:nvPr/>
        </p:nvGrpSpPr>
        <p:grpSpPr>
          <a:xfrm>
            <a:off x="515127" y="4756313"/>
            <a:ext cx="2719541" cy="1632860"/>
            <a:chOff x="574766" y="2612570"/>
            <a:chExt cx="2719541" cy="1632860"/>
          </a:xfrm>
          <a:effectLst>
            <a:glow rad="101600">
              <a:srgbClr val="C46C7A">
                <a:alpha val="60000"/>
              </a:srgbClr>
            </a:glow>
          </a:effectLst>
        </p:grpSpPr>
        <p:pic>
          <p:nvPicPr>
            <p:cNvPr id="22" name="Grafik 21" descr="Ein Bild, das Text, Monitor, Bildschirm, Fernsehen enthält.&#10;&#10;Automatisch generierte Beschreibung">
              <a:extLst>
                <a:ext uri="{FF2B5EF4-FFF2-40B4-BE49-F238E27FC236}">
                  <a16:creationId xmlns:a16="http://schemas.microsoft.com/office/drawing/2014/main" id="{A9215AEE-927B-49A7-8E95-697AAB74A1F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7471" t="11869" r="7471" b="10208"/>
            <a:stretch/>
          </p:blipFill>
          <p:spPr>
            <a:xfrm>
              <a:off x="574766" y="2612570"/>
              <a:ext cx="1409701" cy="1632859"/>
            </a:xfrm>
            <a:prstGeom prst="rect">
              <a:avLst/>
            </a:prstGeom>
          </p:spPr>
        </p:pic>
        <p:pic>
          <p:nvPicPr>
            <p:cNvPr id="24" name="Grafik 23" descr="Ein Bild, das Badewanne enthält.&#10;&#10;Automatisch generierte Beschreibung">
              <a:extLst>
                <a:ext uri="{FF2B5EF4-FFF2-40B4-BE49-F238E27FC236}">
                  <a16:creationId xmlns:a16="http://schemas.microsoft.com/office/drawing/2014/main" id="{E382EF60-D092-4631-BC22-BC5E1DAB044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979023" y="2612570"/>
              <a:ext cx="1315284" cy="1632860"/>
            </a:xfrm>
            <a:prstGeom prst="rect">
              <a:avLst/>
            </a:prstGeom>
          </p:spPr>
        </p:pic>
      </p:grpSp>
      <p:grpSp>
        <p:nvGrpSpPr>
          <p:cNvPr id="39" name="Gruppieren 38">
            <a:extLst>
              <a:ext uri="{FF2B5EF4-FFF2-40B4-BE49-F238E27FC236}">
                <a16:creationId xmlns:a16="http://schemas.microsoft.com/office/drawing/2014/main" id="{A85517D3-3BB1-408B-8597-998F4DEEB023}"/>
              </a:ext>
            </a:extLst>
          </p:cNvPr>
          <p:cNvGrpSpPr/>
          <p:nvPr/>
        </p:nvGrpSpPr>
        <p:grpSpPr>
          <a:xfrm>
            <a:off x="2289488" y="233349"/>
            <a:ext cx="2561964" cy="1632868"/>
            <a:chOff x="3604427" y="2347486"/>
            <a:chExt cx="2561964" cy="1632868"/>
          </a:xfrm>
          <a:effectLst>
            <a:glow rad="101600">
              <a:srgbClr val="C46C7A">
                <a:alpha val="60000"/>
              </a:srgbClr>
            </a:glow>
          </a:effectLst>
        </p:grpSpPr>
        <p:pic>
          <p:nvPicPr>
            <p:cNvPr id="26" name="Grafik 25" descr="Ein Bild, das Text, Monitor, Fernsehen, Bildschirm enthält.&#10;&#10;Automatisch generierte Beschreibung">
              <a:extLst>
                <a:ext uri="{FF2B5EF4-FFF2-40B4-BE49-F238E27FC236}">
                  <a16:creationId xmlns:a16="http://schemas.microsoft.com/office/drawing/2014/main" id="{9B0AFFE4-A3AC-4587-B762-C411BA0F239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0689" t="13273" r="9951" b="8805"/>
            <a:stretch/>
          </p:blipFill>
          <p:spPr>
            <a:xfrm>
              <a:off x="3604427" y="2347497"/>
              <a:ext cx="1315284" cy="1632857"/>
            </a:xfrm>
            <a:prstGeom prst="rect">
              <a:avLst/>
            </a:prstGeom>
          </p:spPr>
        </p:pic>
        <p:pic>
          <p:nvPicPr>
            <p:cNvPr id="28" name="Grafik 27">
              <a:extLst>
                <a:ext uri="{FF2B5EF4-FFF2-40B4-BE49-F238E27FC236}">
                  <a16:creationId xmlns:a16="http://schemas.microsoft.com/office/drawing/2014/main" id="{8FBB4EED-B121-4CD5-B2DF-5A06B54F75C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rot="5400000">
              <a:off x="4714958" y="2528915"/>
              <a:ext cx="1632861" cy="1270004"/>
            </a:xfrm>
            <a:prstGeom prst="rect">
              <a:avLst/>
            </a:prstGeom>
          </p:spPr>
        </p:pic>
      </p:grpSp>
      <p:grpSp>
        <p:nvGrpSpPr>
          <p:cNvPr id="40" name="Gruppieren 39">
            <a:extLst>
              <a:ext uri="{FF2B5EF4-FFF2-40B4-BE49-F238E27FC236}">
                <a16:creationId xmlns:a16="http://schemas.microsoft.com/office/drawing/2014/main" id="{8DA3BDAF-4C25-4F57-A8B6-DE47211B709A}"/>
              </a:ext>
            </a:extLst>
          </p:cNvPr>
          <p:cNvGrpSpPr/>
          <p:nvPr/>
        </p:nvGrpSpPr>
        <p:grpSpPr>
          <a:xfrm>
            <a:off x="4851500" y="2474239"/>
            <a:ext cx="2781905" cy="1632864"/>
            <a:chOff x="6586189" y="2347486"/>
            <a:chExt cx="2781905" cy="1632864"/>
          </a:xfrm>
          <a:effectLst>
            <a:glow rad="101600">
              <a:srgbClr val="C46C7A">
                <a:alpha val="60000"/>
              </a:srgbClr>
            </a:glow>
          </a:effectLst>
        </p:grpSpPr>
        <p:pic>
          <p:nvPicPr>
            <p:cNvPr id="30" name="Grafik 29" descr="Ein Bild, das Text, Monitor, Fernsehen, Bildschirm enthält.&#10;&#10;Automatisch generierte Beschreibung">
              <a:extLst>
                <a:ext uri="{FF2B5EF4-FFF2-40B4-BE49-F238E27FC236}">
                  <a16:creationId xmlns:a16="http://schemas.microsoft.com/office/drawing/2014/main" id="{245EC394-AE67-4AEE-860C-CA87084C08B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8437" t="12230" r="8768" b="9847"/>
            <a:stretch/>
          </p:blipFill>
          <p:spPr>
            <a:xfrm>
              <a:off x="6586189" y="2347493"/>
              <a:ext cx="1372203" cy="1632857"/>
            </a:xfrm>
            <a:prstGeom prst="rect">
              <a:avLst/>
            </a:prstGeom>
          </p:spPr>
        </p:pic>
        <p:pic>
          <p:nvPicPr>
            <p:cNvPr id="32" name="Grafik 31">
              <a:extLst>
                <a:ext uri="{FF2B5EF4-FFF2-40B4-BE49-F238E27FC236}">
                  <a16:creationId xmlns:a16="http://schemas.microsoft.com/office/drawing/2014/main" id="{E6F43690-FDF9-435D-A1EE-7B1F72330FE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rot="5400000">
              <a:off x="7846812" y="2459066"/>
              <a:ext cx="1632862" cy="1409702"/>
            </a:xfrm>
            <a:prstGeom prst="rect">
              <a:avLst/>
            </a:prstGeom>
          </p:spPr>
        </p:pic>
      </p:grpSp>
      <p:grpSp>
        <p:nvGrpSpPr>
          <p:cNvPr id="43" name="Gruppieren 42">
            <a:extLst>
              <a:ext uri="{FF2B5EF4-FFF2-40B4-BE49-F238E27FC236}">
                <a16:creationId xmlns:a16="http://schemas.microsoft.com/office/drawing/2014/main" id="{268E5245-AD76-4379-BCBC-DD2790EB19FC}"/>
              </a:ext>
            </a:extLst>
          </p:cNvPr>
          <p:cNvGrpSpPr/>
          <p:nvPr/>
        </p:nvGrpSpPr>
        <p:grpSpPr>
          <a:xfrm>
            <a:off x="7977395" y="4754495"/>
            <a:ext cx="2764835" cy="1634677"/>
            <a:chOff x="10876716" y="-1486967"/>
            <a:chExt cx="2764835" cy="1634677"/>
          </a:xfrm>
          <a:effectLst>
            <a:glow rad="101600">
              <a:srgbClr val="C46C7A">
                <a:alpha val="60000"/>
              </a:srgbClr>
            </a:glow>
          </a:effectLst>
        </p:grpSpPr>
        <p:pic>
          <p:nvPicPr>
            <p:cNvPr id="34" name="Grafik 33" descr="Ein Bild, das Text, Monitor, Bildschirm, drinnen enthält.&#10;&#10;Automatisch generierte Beschreibung">
              <a:extLst>
                <a:ext uri="{FF2B5EF4-FFF2-40B4-BE49-F238E27FC236}">
                  <a16:creationId xmlns:a16="http://schemas.microsoft.com/office/drawing/2014/main" id="{884DB3F7-7348-4920-8156-D5D6188AC633}"/>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8257" t="13418" r="12382" b="8659"/>
            <a:stretch/>
          </p:blipFill>
          <p:spPr>
            <a:xfrm>
              <a:off x="10876716" y="-1486967"/>
              <a:ext cx="1315284" cy="1632857"/>
            </a:xfrm>
            <a:prstGeom prst="rect">
              <a:avLst/>
            </a:prstGeom>
          </p:spPr>
        </p:pic>
        <p:pic>
          <p:nvPicPr>
            <p:cNvPr id="36" name="Grafik 35" descr="Ein Bild, das Wand, drinnen enthält.&#10;&#10;Automatisch generierte Beschreibung">
              <a:extLst>
                <a:ext uri="{FF2B5EF4-FFF2-40B4-BE49-F238E27FC236}">
                  <a16:creationId xmlns:a16="http://schemas.microsoft.com/office/drawing/2014/main" id="{41EDD64D-DACF-41B7-AA34-207E005987CF}"/>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rot="5400000">
              <a:off x="12100345" y="-1393496"/>
              <a:ext cx="1632861" cy="1449551"/>
            </a:xfrm>
            <a:prstGeom prst="rect">
              <a:avLst/>
            </a:prstGeom>
          </p:spPr>
        </p:pic>
      </p:grpSp>
      <p:graphicFrame>
        <p:nvGraphicFramePr>
          <p:cNvPr id="44" name="Tabelle 43">
            <a:extLst>
              <a:ext uri="{FF2B5EF4-FFF2-40B4-BE49-F238E27FC236}">
                <a16:creationId xmlns:a16="http://schemas.microsoft.com/office/drawing/2014/main" id="{B7E23155-C889-42EB-B3B6-62E6C400F6E4}"/>
              </a:ext>
            </a:extLst>
          </p:cNvPr>
          <p:cNvGraphicFramePr>
            <a:graphicFrameLocks noGrp="1"/>
          </p:cNvGraphicFramePr>
          <p:nvPr>
            <p:extLst>
              <p:ext uri="{D42A27DB-BD31-4B8C-83A1-F6EECF244321}">
                <p14:modId xmlns:p14="http://schemas.microsoft.com/office/powerpoint/2010/main" val="193333445"/>
              </p:ext>
            </p:extLst>
          </p:nvPr>
        </p:nvGraphicFramePr>
        <p:xfrm>
          <a:off x="8364034" y="233349"/>
          <a:ext cx="3611879" cy="4300380"/>
        </p:xfrm>
        <a:graphic>
          <a:graphicData uri="http://schemas.openxmlformats.org/drawingml/2006/table">
            <a:tbl>
              <a:tblPr firstRow="1" firstCol="1" bandRow="1">
                <a:tableStyleId>{5C22544A-7EE6-4342-B048-85BDC9FD1C3A}</a:tableStyleId>
              </a:tblPr>
              <a:tblGrid>
                <a:gridCol w="1116873">
                  <a:extLst>
                    <a:ext uri="{9D8B030D-6E8A-4147-A177-3AD203B41FA5}">
                      <a16:colId xmlns:a16="http://schemas.microsoft.com/office/drawing/2014/main" val="3616539088"/>
                    </a:ext>
                  </a:extLst>
                </a:gridCol>
                <a:gridCol w="1325880">
                  <a:extLst>
                    <a:ext uri="{9D8B030D-6E8A-4147-A177-3AD203B41FA5}">
                      <a16:colId xmlns:a16="http://schemas.microsoft.com/office/drawing/2014/main" val="1241566779"/>
                    </a:ext>
                  </a:extLst>
                </a:gridCol>
                <a:gridCol w="1169126">
                  <a:extLst>
                    <a:ext uri="{9D8B030D-6E8A-4147-A177-3AD203B41FA5}">
                      <a16:colId xmlns:a16="http://schemas.microsoft.com/office/drawing/2014/main" val="3553669013"/>
                    </a:ext>
                  </a:extLst>
                </a:gridCol>
              </a:tblGrid>
              <a:tr h="497588">
                <a:tc>
                  <a:txBody>
                    <a:bodyPr/>
                    <a:lstStyle/>
                    <a:p>
                      <a:pPr algn="ctr">
                        <a:lnSpc>
                          <a:spcPct val="120000"/>
                        </a:lnSpc>
                        <a:spcAft>
                          <a:spcPts val="600"/>
                        </a:spcAft>
                        <a:tabLst>
                          <a:tab pos="449580" algn="l"/>
                        </a:tabLst>
                      </a:pPr>
                      <a:r>
                        <a:rPr lang="de-DE" sz="1200" dirty="0">
                          <a:effectLst/>
                        </a:rPr>
                        <a:t>Material</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200" dirty="0">
                          <a:effectLst/>
                        </a:rPr>
                        <a:t>Durchlässig für IR-Strahlung</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ctr">
                        <a:lnSpc>
                          <a:spcPct val="120000"/>
                        </a:lnSpc>
                        <a:spcAft>
                          <a:spcPts val="600"/>
                        </a:spcAft>
                        <a:tabLst>
                          <a:tab pos="449580" algn="l"/>
                        </a:tabLst>
                      </a:pPr>
                      <a:r>
                        <a:rPr lang="de-DE" sz="1200" dirty="0">
                          <a:effectLst/>
                        </a:rPr>
                        <a:t>Durchlässig für sichtbares Licht</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extLst>
                  <a:ext uri="{0D108BD9-81ED-4DB2-BD59-A6C34878D82A}">
                    <a16:rowId xmlns:a16="http://schemas.microsoft.com/office/drawing/2014/main" val="998811696"/>
                  </a:ext>
                </a:extLst>
              </a:tr>
              <a:tr h="543256">
                <a:tc>
                  <a:txBody>
                    <a:bodyPr/>
                    <a:lstStyle/>
                    <a:p>
                      <a:pPr algn="l">
                        <a:lnSpc>
                          <a:spcPct val="120000"/>
                        </a:lnSpc>
                        <a:spcAft>
                          <a:spcPts val="600"/>
                        </a:spcAft>
                        <a:tabLst>
                          <a:tab pos="449580" algn="l"/>
                        </a:tabLst>
                      </a:pPr>
                      <a:r>
                        <a:rPr lang="de-DE" sz="1100" dirty="0">
                          <a:effectLst/>
                        </a:rPr>
                        <a:t>Glas</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3010969336"/>
                  </a:ext>
                </a:extLst>
              </a:tr>
              <a:tr h="543256">
                <a:tc>
                  <a:txBody>
                    <a:bodyPr/>
                    <a:lstStyle/>
                    <a:p>
                      <a:pPr algn="l">
                        <a:lnSpc>
                          <a:spcPct val="120000"/>
                        </a:lnSpc>
                        <a:spcAft>
                          <a:spcPts val="600"/>
                        </a:spcAft>
                        <a:tabLst>
                          <a:tab pos="449580" algn="l"/>
                        </a:tabLst>
                      </a:pPr>
                      <a:r>
                        <a:rPr lang="de-DE" sz="1100">
                          <a:effectLst/>
                        </a:rPr>
                        <a:t>schwarze Tüte</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2771050364"/>
                  </a:ext>
                </a:extLst>
              </a:tr>
              <a:tr h="543256">
                <a:tc>
                  <a:txBody>
                    <a:bodyPr/>
                    <a:lstStyle/>
                    <a:p>
                      <a:pPr algn="l">
                        <a:lnSpc>
                          <a:spcPct val="120000"/>
                        </a:lnSpc>
                        <a:spcAft>
                          <a:spcPts val="600"/>
                        </a:spcAft>
                        <a:tabLst>
                          <a:tab pos="449580" algn="l"/>
                        </a:tabLst>
                      </a:pPr>
                      <a:r>
                        <a:rPr lang="de-DE" sz="1100">
                          <a:effectLst/>
                        </a:rPr>
                        <a:t>Papier</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3334196845"/>
                  </a:ext>
                </a:extLst>
              </a:tr>
              <a:tr h="543256">
                <a:tc>
                  <a:txBody>
                    <a:bodyPr/>
                    <a:lstStyle/>
                    <a:p>
                      <a:pPr algn="l">
                        <a:lnSpc>
                          <a:spcPct val="120000"/>
                        </a:lnSpc>
                        <a:spcAft>
                          <a:spcPts val="600"/>
                        </a:spcAft>
                        <a:tabLst>
                          <a:tab pos="449580" algn="l"/>
                        </a:tabLst>
                      </a:pPr>
                      <a:r>
                        <a:rPr lang="de-DE" sz="1100">
                          <a:effectLst/>
                        </a:rPr>
                        <a:t>luftgefüllter Ballon</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2622351674"/>
                  </a:ext>
                </a:extLst>
              </a:tr>
              <a:tr h="543256">
                <a:tc>
                  <a:txBody>
                    <a:bodyPr/>
                    <a:lstStyle/>
                    <a:p>
                      <a:pPr algn="l">
                        <a:lnSpc>
                          <a:spcPct val="120000"/>
                        </a:lnSpc>
                        <a:spcAft>
                          <a:spcPts val="600"/>
                        </a:spcAft>
                        <a:tabLst>
                          <a:tab pos="449580" algn="l"/>
                        </a:tabLst>
                      </a:pPr>
                      <a:r>
                        <a:rPr lang="de-DE" sz="1100">
                          <a:effectLst/>
                        </a:rPr>
                        <a:t>wassergefüllter Ballon</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997344932"/>
                  </a:ext>
                </a:extLst>
              </a:tr>
              <a:tr h="543256">
                <a:tc>
                  <a:txBody>
                    <a:bodyPr/>
                    <a:lstStyle/>
                    <a:p>
                      <a:pPr algn="l">
                        <a:lnSpc>
                          <a:spcPct val="120000"/>
                        </a:lnSpc>
                        <a:spcAft>
                          <a:spcPts val="600"/>
                        </a:spcAft>
                        <a:tabLst>
                          <a:tab pos="449580" algn="l"/>
                        </a:tabLst>
                      </a:pPr>
                      <a:r>
                        <a:rPr lang="de-DE" sz="1100">
                          <a:effectLst/>
                        </a:rPr>
                        <a:t>Schulbuch</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093277977"/>
                  </a:ext>
                </a:extLst>
              </a:tr>
              <a:tr h="543256">
                <a:tc>
                  <a:txBody>
                    <a:bodyPr/>
                    <a:lstStyle/>
                    <a:p>
                      <a:pPr algn="l">
                        <a:lnSpc>
                          <a:spcPct val="120000"/>
                        </a:lnSpc>
                        <a:spcAft>
                          <a:spcPts val="600"/>
                        </a:spcAft>
                        <a:tabLst>
                          <a:tab pos="449580" algn="l"/>
                        </a:tabLst>
                      </a:pPr>
                      <a:r>
                        <a:rPr lang="de-DE" sz="1100">
                          <a:effectLst/>
                        </a:rPr>
                        <a:t>Frischhaltefolie</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dirty="0">
                          <a:effectLst/>
                        </a:rPr>
                        <a:t> </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098617144"/>
                  </a:ext>
                </a:extLst>
              </a:tr>
            </a:tbl>
          </a:graphicData>
        </a:graphic>
      </p:graphicFrame>
      <p:pic>
        <p:nvPicPr>
          <p:cNvPr id="45" name="Grafik 44" descr="Häkchen mit einfarbiger Füllung">
            <a:extLst>
              <a:ext uri="{FF2B5EF4-FFF2-40B4-BE49-F238E27FC236}">
                <a16:creationId xmlns:a16="http://schemas.microsoft.com/office/drawing/2014/main" id="{D454B2C0-1CD7-4C55-8FBD-D22A5F8F4DD2}"/>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1217187" y="847216"/>
            <a:ext cx="401135" cy="401135"/>
          </a:xfrm>
          <a:prstGeom prst="rect">
            <a:avLst/>
          </a:prstGeom>
        </p:spPr>
      </p:pic>
      <p:pic>
        <p:nvPicPr>
          <p:cNvPr id="46" name="Grafik 45" descr="Schließen mit einfarbiger Füllung">
            <a:extLst>
              <a:ext uri="{FF2B5EF4-FFF2-40B4-BE49-F238E27FC236}">
                <a16:creationId xmlns:a16="http://schemas.microsoft.com/office/drawing/2014/main" id="{DCC587A1-012A-4FD8-A441-EC626C700956}"/>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024531" y="883225"/>
            <a:ext cx="365126" cy="365126"/>
          </a:xfrm>
          <a:prstGeom prst="rect">
            <a:avLst/>
          </a:prstGeom>
        </p:spPr>
      </p:pic>
      <p:pic>
        <p:nvPicPr>
          <p:cNvPr id="47" name="Grafik 46" descr="Schließen mit einfarbiger Füllung">
            <a:extLst>
              <a:ext uri="{FF2B5EF4-FFF2-40B4-BE49-F238E27FC236}">
                <a16:creationId xmlns:a16="http://schemas.microsoft.com/office/drawing/2014/main" id="{8F913ED4-9EE9-462C-9865-302893B1F873}"/>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235191" y="1440573"/>
            <a:ext cx="365126" cy="365126"/>
          </a:xfrm>
          <a:prstGeom prst="rect">
            <a:avLst/>
          </a:prstGeom>
        </p:spPr>
      </p:pic>
      <p:pic>
        <p:nvPicPr>
          <p:cNvPr id="48" name="Grafik 47" descr="Schließen mit einfarbiger Füllung">
            <a:extLst>
              <a:ext uri="{FF2B5EF4-FFF2-40B4-BE49-F238E27FC236}">
                <a16:creationId xmlns:a16="http://schemas.microsoft.com/office/drawing/2014/main" id="{CF8CEFB1-A811-407E-82D2-387AFBE32DD7}"/>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024531" y="1977283"/>
            <a:ext cx="365126" cy="365126"/>
          </a:xfrm>
          <a:prstGeom prst="rect">
            <a:avLst/>
          </a:prstGeom>
        </p:spPr>
      </p:pic>
      <p:pic>
        <p:nvPicPr>
          <p:cNvPr id="49" name="Grafik 48" descr="Schließen mit einfarbiger Füllung">
            <a:extLst>
              <a:ext uri="{FF2B5EF4-FFF2-40B4-BE49-F238E27FC236}">
                <a16:creationId xmlns:a16="http://schemas.microsoft.com/office/drawing/2014/main" id="{67865AA3-4402-4859-866E-3F263F7468F2}"/>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024531" y="3071341"/>
            <a:ext cx="365126" cy="365126"/>
          </a:xfrm>
          <a:prstGeom prst="rect">
            <a:avLst/>
          </a:prstGeom>
        </p:spPr>
      </p:pic>
      <p:pic>
        <p:nvPicPr>
          <p:cNvPr id="50" name="Grafik 49" descr="Schließen mit einfarbiger Füllung">
            <a:extLst>
              <a:ext uri="{FF2B5EF4-FFF2-40B4-BE49-F238E27FC236}">
                <a16:creationId xmlns:a16="http://schemas.microsoft.com/office/drawing/2014/main" id="{A9455611-15E4-41F4-A517-F3418BEF9D09}"/>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024531" y="3582154"/>
            <a:ext cx="365126" cy="365126"/>
          </a:xfrm>
          <a:prstGeom prst="rect">
            <a:avLst/>
          </a:prstGeom>
        </p:spPr>
      </p:pic>
      <p:pic>
        <p:nvPicPr>
          <p:cNvPr id="51" name="Grafik 50" descr="Häkchen mit einfarbiger Füllung">
            <a:extLst>
              <a:ext uri="{FF2B5EF4-FFF2-40B4-BE49-F238E27FC236}">
                <a16:creationId xmlns:a16="http://schemas.microsoft.com/office/drawing/2014/main" id="{82D69798-EC26-4AF1-8DA7-4DBFECBAC037}"/>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040422" y="4095405"/>
            <a:ext cx="401135" cy="401135"/>
          </a:xfrm>
          <a:prstGeom prst="rect">
            <a:avLst/>
          </a:prstGeom>
        </p:spPr>
      </p:pic>
      <p:pic>
        <p:nvPicPr>
          <p:cNvPr id="52" name="Grafik 51" descr="Häkchen mit einfarbiger Füllung">
            <a:extLst>
              <a:ext uri="{FF2B5EF4-FFF2-40B4-BE49-F238E27FC236}">
                <a16:creationId xmlns:a16="http://schemas.microsoft.com/office/drawing/2014/main" id="{DFA8B787-BA8F-491B-BF4F-820C457C99DF}"/>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1214837" y="4132594"/>
            <a:ext cx="401135" cy="401135"/>
          </a:xfrm>
          <a:prstGeom prst="rect">
            <a:avLst/>
          </a:prstGeom>
        </p:spPr>
      </p:pic>
      <p:pic>
        <p:nvPicPr>
          <p:cNvPr id="53" name="Grafik 52" descr="Schließen mit einfarbiger Füllung">
            <a:extLst>
              <a:ext uri="{FF2B5EF4-FFF2-40B4-BE49-F238E27FC236}">
                <a16:creationId xmlns:a16="http://schemas.microsoft.com/office/drawing/2014/main" id="{45C11260-BAB5-4012-8E2F-D1C01834406D}"/>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214837" y="2516285"/>
            <a:ext cx="365126" cy="365126"/>
          </a:xfrm>
          <a:prstGeom prst="rect">
            <a:avLst/>
          </a:prstGeom>
        </p:spPr>
      </p:pic>
      <p:pic>
        <p:nvPicPr>
          <p:cNvPr id="54" name="Grafik 53" descr="Schließen mit einfarbiger Füllung">
            <a:extLst>
              <a:ext uri="{FF2B5EF4-FFF2-40B4-BE49-F238E27FC236}">
                <a16:creationId xmlns:a16="http://schemas.microsoft.com/office/drawing/2014/main" id="{F7197DC7-A048-47AC-9E99-DD4F9958C7D7}"/>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213419" y="1980125"/>
            <a:ext cx="365126" cy="365126"/>
          </a:xfrm>
          <a:prstGeom prst="rect">
            <a:avLst/>
          </a:prstGeom>
        </p:spPr>
      </p:pic>
      <p:pic>
        <p:nvPicPr>
          <p:cNvPr id="55" name="Grafik 54" descr="Schließen mit einfarbiger Füllung">
            <a:extLst>
              <a:ext uri="{FF2B5EF4-FFF2-40B4-BE49-F238E27FC236}">
                <a16:creationId xmlns:a16="http://schemas.microsoft.com/office/drawing/2014/main" id="{DF888BAE-2DF3-4983-BBCF-F5A89AD1F09E}"/>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190044" y="3071341"/>
            <a:ext cx="365126" cy="365126"/>
          </a:xfrm>
          <a:prstGeom prst="rect">
            <a:avLst/>
          </a:prstGeom>
        </p:spPr>
      </p:pic>
      <p:pic>
        <p:nvPicPr>
          <p:cNvPr id="56" name="Grafik 55" descr="Häkchen mit einfarbiger Füllung">
            <a:extLst>
              <a:ext uri="{FF2B5EF4-FFF2-40B4-BE49-F238E27FC236}">
                <a16:creationId xmlns:a16="http://schemas.microsoft.com/office/drawing/2014/main" id="{077F001A-9E1E-4838-9FB9-0DF72ECCF937}"/>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994685" y="2476650"/>
            <a:ext cx="401135" cy="401135"/>
          </a:xfrm>
          <a:prstGeom prst="rect">
            <a:avLst/>
          </a:prstGeom>
        </p:spPr>
      </p:pic>
      <p:pic>
        <p:nvPicPr>
          <p:cNvPr id="57" name="Grafik 56" descr="Schließen mit einfarbiger Füllung">
            <a:extLst>
              <a:ext uri="{FF2B5EF4-FFF2-40B4-BE49-F238E27FC236}">
                <a16:creationId xmlns:a16="http://schemas.microsoft.com/office/drawing/2014/main" id="{9D37E8EC-9320-4B15-BA6D-AEEE5A255D14}"/>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179810" y="3607585"/>
            <a:ext cx="365126" cy="365126"/>
          </a:xfrm>
          <a:prstGeom prst="rect">
            <a:avLst/>
          </a:prstGeom>
        </p:spPr>
      </p:pic>
      <p:pic>
        <p:nvPicPr>
          <p:cNvPr id="58" name="Grafik 57" descr="Häkchen mit einfarbiger Füllung">
            <a:extLst>
              <a:ext uri="{FF2B5EF4-FFF2-40B4-BE49-F238E27FC236}">
                <a16:creationId xmlns:a16="http://schemas.microsoft.com/office/drawing/2014/main" id="{7ABD92BE-51CA-4562-BE50-685472AECC5E}"/>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006526" y="1385030"/>
            <a:ext cx="401135" cy="401135"/>
          </a:xfrm>
          <a:prstGeom prst="rect">
            <a:avLst/>
          </a:prstGeom>
        </p:spPr>
      </p:pic>
    </p:spTree>
    <p:extLst>
      <p:ext uri="{BB962C8B-B14F-4D97-AF65-F5344CB8AC3E}">
        <p14:creationId xmlns:p14="http://schemas.microsoft.com/office/powerpoint/2010/main" val="3095005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EFB37EC-AB46-414B-BC59-D146446B5B50}"/>
              </a:ext>
            </a:extLst>
          </p:cNvPr>
          <p:cNvSpPr>
            <a:spLocks noGrp="1"/>
          </p:cNvSpPr>
          <p:nvPr>
            <p:ph type="dt" sz="half" idx="10"/>
          </p:nvPr>
        </p:nvSpPr>
        <p:spPr/>
        <p:txBody>
          <a:bodyPr/>
          <a:lstStyle/>
          <a:p>
            <a:fld id="{7E6D4374-4E7F-4F9C-90B5-E35E5925AFC7}" type="datetime1">
              <a:rPr lang="de-DE" smtClean="0"/>
              <a:t>16.09.2022</a:t>
            </a:fld>
            <a:endParaRPr lang="de-DE" dirty="0"/>
          </a:p>
        </p:txBody>
      </p:sp>
      <p:sp>
        <p:nvSpPr>
          <p:cNvPr id="5" name="Fußzeilenplatzhalter 4">
            <a:extLst>
              <a:ext uri="{FF2B5EF4-FFF2-40B4-BE49-F238E27FC236}">
                <a16:creationId xmlns:a16="http://schemas.microsoft.com/office/drawing/2014/main" id="{DD926EC9-7B22-4B80-8B6B-59D33FBB6AEC}"/>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F404E1A3-AA87-42E3-9301-9B7C641C5685}"/>
              </a:ext>
            </a:extLst>
          </p:cNvPr>
          <p:cNvSpPr>
            <a:spLocks noGrp="1"/>
          </p:cNvSpPr>
          <p:nvPr>
            <p:ph type="sldNum" sz="quarter" idx="12"/>
          </p:nvPr>
        </p:nvSpPr>
        <p:spPr/>
        <p:txBody>
          <a:bodyPr/>
          <a:lstStyle/>
          <a:p>
            <a:fld id="{976196C0-1678-4F16-8090-952AA6F46C10}" type="slidenum">
              <a:rPr lang="de-DE" smtClean="0"/>
              <a:pPr/>
              <a:t>29</a:t>
            </a:fld>
            <a:endParaRPr lang="de-DE" dirty="0"/>
          </a:p>
        </p:txBody>
      </p:sp>
      <p:sp>
        <p:nvSpPr>
          <p:cNvPr id="7" name="Titel 1">
            <a:extLst>
              <a:ext uri="{FF2B5EF4-FFF2-40B4-BE49-F238E27FC236}">
                <a16:creationId xmlns:a16="http://schemas.microsoft.com/office/drawing/2014/main" id="{CD0A5F2F-A3C6-4A84-A1C2-2347CBD53A3C}"/>
              </a:ext>
            </a:extLst>
          </p:cNvPr>
          <p:cNvSpPr txBox="1">
            <a:spLocks/>
          </p:cNvSpPr>
          <p:nvPr/>
        </p:nvSpPr>
        <p:spPr>
          <a:xfrm>
            <a:off x="256445" y="1165593"/>
            <a:ext cx="4914113"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Hintergrundtext</a:t>
            </a:r>
          </a:p>
          <a:p>
            <a:r>
              <a:rPr lang="de-DE" dirty="0"/>
              <a:t>aus dem</a:t>
            </a:r>
          </a:p>
          <a:p>
            <a:r>
              <a:rPr lang="de-DE" dirty="0"/>
              <a:t>Klimakoffer</a:t>
            </a:r>
          </a:p>
        </p:txBody>
      </p:sp>
      <p:pic>
        <p:nvPicPr>
          <p:cNvPr id="8" name="Grafik 7" descr="Ein Bild, das Text, Container enthält.&#10;&#10;Automatisch generierte Beschreibung">
            <a:extLst>
              <a:ext uri="{FF2B5EF4-FFF2-40B4-BE49-F238E27FC236}">
                <a16:creationId xmlns:a16="http://schemas.microsoft.com/office/drawing/2014/main" id="{175CB24C-CFAD-46DF-9128-59CB89DB1A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10" name="Grafik 9">
            <a:hlinkClick r:id="rId3"/>
            <a:extLst>
              <a:ext uri="{FF2B5EF4-FFF2-40B4-BE49-F238E27FC236}">
                <a16:creationId xmlns:a16="http://schemas.microsoft.com/office/drawing/2014/main" id="{63A3B84C-9BA7-4445-936A-2CBBF7F838C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948939" y="328459"/>
            <a:ext cx="8197043" cy="5806464"/>
          </a:xfrm>
          <a:prstGeom prst="rect">
            <a:avLst/>
          </a:prstGeom>
        </p:spPr>
      </p:pic>
    </p:spTree>
    <p:extLst>
      <p:ext uri="{BB962C8B-B14F-4D97-AF65-F5344CB8AC3E}">
        <p14:creationId xmlns:p14="http://schemas.microsoft.com/office/powerpoint/2010/main" val="2289001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9F4B4ED-3B3D-4614-956C-01BB2DA087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8750" y="766988"/>
            <a:ext cx="9854500" cy="3436470"/>
          </a:xfrm>
          <a:prstGeom prst="rect">
            <a:avLst/>
          </a:prstGeom>
        </p:spPr>
      </p:pic>
      <p:sp>
        <p:nvSpPr>
          <p:cNvPr id="2" name="Datumsplatzhalter 1">
            <a:extLst>
              <a:ext uri="{FF2B5EF4-FFF2-40B4-BE49-F238E27FC236}">
                <a16:creationId xmlns:a16="http://schemas.microsoft.com/office/drawing/2014/main" id="{10D52DBE-4E86-4DE5-81D0-8F6333F56956}"/>
              </a:ext>
            </a:extLst>
          </p:cNvPr>
          <p:cNvSpPr>
            <a:spLocks noGrp="1"/>
          </p:cNvSpPr>
          <p:nvPr>
            <p:ph type="dt" sz="half" idx="10"/>
          </p:nvPr>
        </p:nvSpPr>
        <p:spPr/>
        <p:txBody>
          <a:bodyPr/>
          <a:lstStyle/>
          <a:p>
            <a:fld id="{C34B0A1D-7763-4ADB-A7FE-5E33AA8461DF}" type="datetime1">
              <a:rPr lang="de-DE" smtClean="0"/>
              <a:t>16.09.2022</a:t>
            </a:fld>
            <a:endParaRPr lang="de-DE"/>
          </a:p>
        </p:txBody>
      </p:sp>
      <p:sp>
        <p:nvSpPr>
          <p:cNvPr id="3" name="Fußzeilenplatzhalter 2">
            <a:extLst>
              <a:ext uri="{FF2B5EF4-FFF2-40B4-BE49-F238E27FC236}">
                <a16:creationId xmlns:a16="http://schemas.microsoft.com/office/drawing/2014/main" id="{A8A63B59-CDDA-4AB2-B782-A854580B6E14}"/>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7A83EEEC-0714-47A6-8F7E-05A86B385C39}"/>
              </a:ext>
            </a:extLst>
          </p:cNvPr>
          <p:cNvSpPr>
            <a:spLocks noGrp="1"/>
          </p:cNvSpPr>
          <p:nvPr>
            <p:ph type="sldNum" sz="quarter" idx="12"/>
          </p:nvPr>
        </p:nvSpPr>
        <p:spPr/>
        <p:txBody>
          <a:bodyPr/>
          <a:lstStyle/>
          <a:p>
            <a:fld id="{976196C0-1678-4F16-8090-952AA6F46C10}" type="slidenum">
              <a:rPr lang="de-DE" smtClean="0"/>
              <a:t>3</a:t>
            </a:fld>
            <a:endParaRPr lang="de-DE"/>
          </a:p>
        </p:txBody>
      </p:sp>
      <p:sp>
        <p:nvSpPr>
          <p:cNvPr id="13" name="Textfeld 12">
            <a:hlinkClick r:id="rId3"/>
            <a:extLst>
              <a:ext uri="{FF2B5EF4-FFF2-40B4-BE49-F238E27FC236}">
                <a16:creationId xmlns:a16="http://schemas.microsoft.com/office/drawing/2014/main" id="{62F5B2AF-F47A-4E18-8004-FE36B0D8AAB0}"/>
              </a:ext>
            </a:extLst>
          </p:cNvPr>
          <p:cNvSpPr txBox="1"/>
          <p:nvPr/>
        </p:nvSpPr>
        <p:spPr>
          <a:xfrm>
            <a:off x="675190" y="4372777"/>
            <a:ext cx="10841620" cy="1107996"/>
          </a:xfrm>
          <a:prstGeom prst="rect">
            <a:avLst/>
          </a:prstGeom>
          <a:noFill/>
          <a:effectLst>
            <a:glow rad="127000">
              <a:srgbClr val="F38E49"/>
            </a:glow>
          </a:effectLst>
        </p:spPr>
        <p:txBody>
          <a:bodyPr wrap="square" rtlCol="0">
            <a:spAutoFit/>
          </a:bodyPr>
          <a:lstStyle/>
          <a:p>
            <a:pPr algn="ctr"/>
            <a:r>
              <a:rPr lang="de-DE" sz="6600" dirty="0">
                <a:solidFill>
                  <a:srgbClr val="E57F39"/>
                </a:solidFill>
              </a:rPr>
              <a:t>www.klimawandel-schule.de</a:t>
            </a:r>
          </a:p>
        </p:txBody>
      </p:sp>
    </p:spTree>
    <p:extLst>
      <p:ext uri="{BB962C8B-B14F-4D97-AF65-F5344CB8AC3E}">
        <p14:creationId xmlns:p14="http://schemas.microsoft.com/office/powerpoint/2010/main" val="3597789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B622921-0F47-48A7-B166-2CEBDE12D74D}"/>
              </a:ext>
            </a:extLst>
          </p:cNvPr>
          <p:cNvSpPr>
            <a:spLocks noGrp="1"/>
          </p:cNvSpPr>
          <p:nvPr>
            <p:ph type="title"/>
          </p:nvPr>
        </p:nvSpPr>
        <p:spPr/>
        <p:txBody>
          <a:bodyPr/>
          <a:lstStyle/>
          <a:p>
            <a:r>
              <a:rPr lang="de-DE" dirty="0"/>
              <a:t>Wärmestrahlung</a:t>
            </a:r>
          </a:p>
        </p:txBody>
      </p:sp>
      <p:sp>
        <p:nvSpPr>
          <p:cNvPr id="8" name="Textfeld 7">
            <a:extLst>
              <a:ext uri="{FF2B5EF4-FFF2-40B4-BE49-F238E27FC236}">
                <a16:creationId xmlns:a16="http://schemas.microsoft.com/office/drawing/2014/main" id="{FDEFAE99-B54A-41EE-B70E-879AD4A4BAFB}"/>
              </a:ext>
            </a:extLst>
          </p:cNvPr>
          <p:cNvSpPr txBox="1"/>
          <p:nvPr/>
        </p:nvSpPr>
        <p:spPr>
          <a:xfrm>
            <a:off x="499881" y="1261642"/>
            <a:ext cx="11449272" cy="461665"/>
          </a:xfrm>
          <a:prstGeom prst="rect">
            <a:avLst/>
          </a:prstGeom>
          <a:noFill/>
        </p:spPr>
        <p:txBody>
          <a:bodyPr wrap="square" numCol="1" spcCol="360000" rtlCol="0">
            <a:spAutoFit/>
          </a:bodyPr>
          <a:lstStyle>
            <a:defPPr>
              <a:defRPr lang="en-US"/>
            </a:defPPr>
            <a:lvl1pPr algn="just">
              <a:defRPr sz="1304">
                <a:latin typeface="Open Sans" panose="020B0606030504020204" pitchFamily="34" charset="0"/>
                <a:ea typeface="Open Sans" panose="020B0606030504020204" pitchFamily="34" charset="0"/>
                <a:cs typeface="Open Sans" panose="020B0606030504020204" pitchFamily="34" charset="0"/>
              </a:defRPr>
            </a:lvl1pPr>
          </a:lstStyle>
          <a:p>
            <a:r>
              <a:rPr lang="de-DE" altLang="de-DE" sz="2400" dirty="0">
                <a:latin typeface="+mn-lt"/>
              </a:rPr>
              <a:t>Je wärmer ein Körper ist, desto intensiver ist die Wärmestrahlung, die er abstrahlt!</a:t>
            </a:r>
          </a:p>
        </p:txBody>
      </p:sp>
      <p:pic>
        <p:nvPicPr>
          <p:cNvPr id="11" name="Grafik 10" descr="Ein Bild, das Stern, Objekt, dunkel, sitzend enthält.&#10;&#10;Automatisch generierte Beschreibung">
            <a:extLst>
              <a:ext uri="{FF2B5EF4-FFF2-40B4-BE49-F238E27FC236}">
                <a16:creationId xmlns:a16="http://schemas.microsoft.com/office/drawing/2014/main" id="{78B0E8BC-E068-43E3-AE06-BD534CA109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9881" y="1977054"/>
            <a:ext cx="2537045" cy="2068706"/>
          </a:xfrm>
          <a:prstGeom prst="rect">
            <a:avLst/>
          </a:prstGeom>
          <a:ln w="19050">
            <a:noFill/>
          </a:ln>
          <a:effectLst>
            <a:softEdge rad="63500"/>
          </a:effectLst>
        </p:spPr>
      </p:pic>
      <p:sp>
        <p:nvSpPr>
          <p:cNvPr id="14" name="Textfeld 13">
            <a:extLst>
              <a:ext uri="{FF2B5EF4-FFF2-40B4-BE49-F238E27FC236}">
                <a16:creationId xmlns:a16="http://schemas.microsoft.com/office/drawing/2014/main" id="{30B54836-A8AD-471F-B1E3-A25E8F12790C}"/>
              </a:ext>
            </a:extLst>
          </p:cNvPr>
          <p:cNvSpPr txBox="1"/>
          <p:nvPr/>
        </p:nvSpPr>
        <p:spPr>
          <a:xfrm>
            <a:off x="3501588" y="2270886"/>
            <a:ext cx="7416824" cy="1107996"/>
          </a:xfrm>
          <a:prstGeom prst="rect">
            <a:avLst/>
          </a:prstGeom>
          <a:noFill/>
        </p:spPr>
        <p:txBody>
          <a:bodyPr wrap="square" numCol="1" spcCol="360000" rtlCol="0">
            <a:spAutoFit/>
          </a:bodyPr>
          <a:lstStyle>
            <a:defPPr rtl="0">
              <a:defRPr lang="de-de"/>
            </a:defPPr>
            <a:lvl1pPr algn="just">
              <a:defRPr sz="2400">
                <a:ea typeface="Open Sans" panose="020B0606030504020204" pitchFamily="34" charset="0"/>
                <a:cs typeface="Open Sans" panose="020B0606030504020204" pitchFamily="34" charset="0"/>
              </a:defRPr>
            </a:lvl1pPr>
          </a:lstStyle>
          <a:p>
            <a:r>
              <a:rPr lang="de-DE" altLang="de-DE" dirty="0"/>
              <a:t>Ein Quadratmeter Sonnenoberfläche (ca. 6000 °C) strahlt pro Sekunde 88 Millionen Joule an Energie ab!</a:t>
            </a:r>
          </a:p>
          <a:p>
            <a:r>
              <a:rPr lang="de-DE" altLang="de-DE" sz="1800" dirty="0"/>
              <a:t>[Das ist genug Energie um mit einem Tesla Model X 100km weit zu fahren.]</a:t>
            </a:r>
          </a:p>
        </p:txBody>
      </p:sp>
      <p:pic>
        <p:nvPicPr>
          <p:cNvPr id="16" name="Grafik 15" descr="Ein Bild, das Wasser, draußen, Ozean, stehend enthält.&#10;&#10;Automatisch generierte Beschreibung">
            <a:extLst>
              <a:ext uri="{FF2B5EF4-FFF2-40B4-BE49-F238E27FC236}">
                <a16:creationId xmlns:a16="http://schemas.microsoft.com/office/drawing/2014/main" id="{68096FBD-A377-4E1F-87B9-E1F63B259A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9881" y="4202420"/>
            <a:ext cx="2537045" cy="1927707"/>
          </a:xfrm>
          <a:prstGeom prst="rect">
            <a:avLst/>
          </a:prstGeom>
          <a:ln w="19050">
            <a:noFill/>
          </a:ln>
          <a:effectLst>
            <a:softEdge rad="63500"/>
          </a:effectLst>
        </p:spPr>
      </p:pic>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B6E9ADCA-36F9-44F0-BCCD-5DBD569451AB}"/>
                  </a:ext>
                </a:extLst>
              </p:cNvPr>
              <p:cNvSpPr txBox="1"/>
              <p:nvPr/>
            </p:nvSpPr>
            <p:spPr>
              <a:xfrm>
                <a:off x="3501588" y="4488523"/>
                <a:ext cx="7416824" cy="1355499"/>
              </a:xfrm>
              <a:prstGeom prst="rect">
                <a:avLst/>
              </a:prstGeom>
              <a:noFill/>
            </p:spPr>
            <p:txBody>
              <a:bodyPr wrap="square" numCol="1" spcCol="360000" rtlCol="0">
                <a:spAutoFit/>
              </a:bodyPr>
              <a:lstStyle>
                <a:defPPr rtl="0">
                  <a:defRPr lang="de-de"/>
                </a:defPPr>
                <a:lvl1pPr algn="just">
                  <a:defRPr sz="2400">
                    <a:ea typeface="Open Sans" panose="020B0606030504020204" pitchFamily="34" charset="0"/>
                    <a:cs typeface="Open Sans" panose="020B0606030504020204" pitchFamily="34" charset="0"/>
                  </a:defRPr>
                </a:lvl1pPr>
              </a:lstStyle>
              <a:p>
                <a:r>
                  <a:rPr lang="de-DE" altLang="de-DE" dirty="0"/>
                  <a:t>Ein Quadratmeter zugefrorener See (ca. -10 °C) strahlt pro Sekunde 270 Joule an Energie ab, also </a:t>
                </a:r>
                <a14:m>
                  <m:oMath xmlns:m="http://schemas.openxmlformats.org/officeDocument/2006/math">
                    <m:r>
                      <a:rPr lang="de-DE" altLang="de-DE" i="1">
                        <a:latin typeface="Cambria Math" panose="02040503050406030204" pitchFamily="18" charset="0"/>
                      </a:rPr>
                      <m:t>270</m:t>
                    </m:r>
                    <m:f>
                      <m:fPr>
                        <m:ctrlPr>
                          <a:rPr lang="de-DE" altLang="de-DE" i="1">
                            <a:latin typeface="Cambria Math" panose="02040503050406030204" pitchFamily="18" charset="0"/>
                          </a:rPr>
                        </m:ctrlPr>
                      </m:fPr>
                      <m:num>
                        <m:r>
                          <a:rPr lang="de-DE" altLang="de-DE" i="1">
                            <a:latin typeface="Cambria Math" panose="02040503050406030204" pitchFamily="18" charset="0"/>
                          </a:rPr>
                          <m:t>𝑊</m:t>
                        </m:r>
                      </m:num>
                      <m:den>
                        <m:sSup>
                          <m:sSupPr>
                            <m:ctrlPr>
                              <a:rPr lang="de-DE" altLang="de-DE" i="1">
                                <a:latin typeface="Cambria Math" panose="02040503050406030204" pitchFamily="18" charset="0"/>
                              </a:rPr>
                            </m:ctrlPr>
                          </m:sSupPr>
                          <m:e>
                            <m:r>
                              <a:rPr lang="de-DE" altLang="de-DE" i="1">
                                <a:latin typeface="Cambria Math" panose="02040503050406030204" pitchFamily="18" charset="0"/>
                              </a:rPr>
                              <m:t>𝑚</m:t>
                            </m:r>
                          </m:e>
                          <m:sup>
                            <m:r>
                              <a:rPr lang="de-DE" altLang="de-DE" i="1">
                                <a:latin typeface="Cambria Math" panose="02040503050406030204" pitchFamily="18" charset="0"/>
                              </a:rPr>
                              <m:t>2</m:t>
                            </m:r>
                          </m:sup>
                        </m:sSup>
                      </m:den>
                    </m:f>
                  </m:oMath>
                </a14:m>
                <a:r>
                  <a:rPr lang="de-DE" altLang="de-DE" dirty="0"/>
                  <a:t> („Watt pro Quadratmeter“).</a:t>
                </a:r>
              </a:p>
            </p:txBody>
          </p:sp>
        </mc:Choice>
        <mc:Fallback xmlns="">
          <p:sp>
            <p:nvSpPr>
              <p:cNvPr id="17" name="Textfeld 16">
                <a:extLst>
                  <a:ext uri="{FF2B5EF4-FFF2-40B4-BE49-F238E27FC236}">
                    <a16:creationId xmlns:a16="http://schemas.microsoft.com/office/drawing/2014/main" id="{B6E9ADCA-36F9-44F0-BCCD-5DBD569451AB}"/>
                  </a:ext>
                </a:extLst>
              </p:cNvPr>
              <p:cNvSpPr txBox="1">
                <a:spLocks noRot="1" noChangeAspect="1" noMove="1" noResize="1" noEditPoints="1" noAdjustHandles="1" noChangeArrowheads="1" noChangeShapeType="1" noTextEdit="1"/>
              </p:cNvSpPr>
              <p:nvPr/>
            </p:nvSpPr>
            <p:spPr>
              <a:xfrm>
                <a:off x="3501588" y="4488523"/>
                <a:ext cx="7416824" cy="1355499"/>
              </a:xfrm>
              <a:prstGeom prst="rect">
                <a:avLst/>
              </a:prstGeom>
              <a:blipFill>
                <a:blip r:embed="rId4"/>
                <a:stretch>
                  <a:fillRect l="-1233" t="-3587" r="-1233" b="-8969"/>
                </a:stretch>
              </a:blipFill>
            </p:spPr>
            <p:txBody>
              <a:bodyPr/>
              <a:lstStyle/>
              <a:p>
                <a:r>
                  <a:rPr lang="de-DE">
                    <a:noFill/>
                  </a:rPr>
                  <a:t> </a:t>
                </a:r>
              </a:p>
            </p:txBody>
          </p:sp>
        </mc:Fallback>
      </mc:AlternateContent>
      <p:sp>
        <p:nvSpPr>
          <p:cNvPr id="2" name="Datumsplatzhalter 1">
            <a:extLst>
              <a:ext uri="{FF2B5EF4-FFF2-40B4-BE49-F238E27FC236}">
                <a16:creationId xmlns:a16="http://schemas.microsoft.com/office/drawing/2014/main" id="{706B7721-0751-4E27-B064-6730E8AEFECB}"/>
              </a:ext>
            </a:extLst>
          </p:cNvPr>
          <p:cNvSpPr>
            <a:spLocks noGrp="1"/>
          </p:cNvSpPr>
          <p:nvPr>
            <p:ph type="dt" sz="half" idx="10"/>
          </p:nvPr>
        </p:nvSpPr>
        <p:spPr/>
        <p:txBody>
          <a:bodyPr/>
          <a:lstStyle/>
          <a:p>
            <a:fld id="{BED19CDA-F783-46E8-B92F-B9917EF82E7C}" type="datetime1">
              <a:rPr lang="de-DE" smtClean="0"/>
              <a:t>16.09.2022</a:t>
            </a:fld>
            <a:endParaRPr lang="de-DE" dirty="0"/>
          </a:p>
        </p:txBody>
      </p:sp>
      <p:sp>
        <p:nvSpPr>
          <p:cNvPr id="3" name="Fußzeilenplatzhalter 2">
            <a:extLst>
              <a:ext uri="{FF2B5EF4-FFF2-40B4-BE49-F238E27FC236}">
                <a16:creationId xmlns:a16="http://schemas.microsoft.com/office/drawing/2014/main" id="{13391FDD-318C-4461-A477-267CD622BE05}"/>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C6CA9F55-3C1B-4370-B92C-A8EF74D43FD1}"/>
              </a:ext>
            </a:extLst>
          </p:cNvPr>
          <p:cNvSpPr>
            <a:spLocks noGrp="1"/>
          </p:cNvSpPr>
          <p:nvPr>
            <p:ph type="sldNum" sz="quarter" idx="12"/>
          </p:nvPr>
        </p:nvSpPr>
        <p:spPr/>
        <p:txBody>
          <a:bodyPr/>
          <a:lstStyle/>
          <a:p>
            <a:fld id="{976196C0-1678-4F16-8090-952AA6F46C10}" type="slidenum">
              <a:rPr lang="de-DE" smtClean="0"/>
              <a:pPr/>
              <a:t>30</a:t>
            </a:fld>
            <a:endParaRPr lang="de-DE" dirty="0"/>
          </a:p>
        </p:txBody>
      </p:sp>
    </p:spTree>
    <p:extLst>
      <p:ext uri="{BB962C8B-B14F-4D97-AF65-F5344CB8AC3E}">
        <p14:creationId xmlns:p14="http://schemas.microsoft.com/office/powerpoint/2010/main" val="263653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15C52A66-F0A5-41AA-A61D-EF1C6395DB6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357"/>
          <a:stretch/>
        </p:blipFill>
        <p:spPr>
          <a:xfrm>
            <a:off x="499881" y="1119971"/>
            <a:ext cx="8197310" cy="5102712"/>
          </a:xfrm>
          <a:prstGeom prst="rect">
            <a:avLst/>
          </a:prstGeom>
        </p:spPr>
      </p:pic>
      <p:sp>
        <p:nvSpPr>
          <p:cNvPr id="4" name="Rechteck 3">
            <a:extLst>
              <a:ext uri="{FF2B5EF4-FFF2-40B4-BE49-F238E27FC236}">
                <a16:creationId xmlns:a16="http://schemas.microsoft.com/office/drawing/2014/main" id="{DE7CF065-CB81-4DE3-A9AF-2FA27484C39B}"/>
              </a:ext>
            </a:extLst>
          </p:cNvPr>
          <p:cNvSpPr/>
          <p:nvPr/>
        </p:nvSpPr>
        <p:spPr>
          <a:xfrm>
            <a:off x="536952" y="5915103"/>
            <a:ext cx="432048" cy="288032"/>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0B155FCB-0C54-4820-BEE7-0CC834A6E5CB}"/>
              </a:ext>
            </a:extLst>
          </p:cNvPr>
          <p:cNvSpPr txBox="1"/>
          <p:nvPr/>
        </p:nvSpPr>
        <p:spPr>
          <a:xfrm>
            <a:off x="7229412" y="5348149"/>
            <a:ext cx="1352214" cy="424732"/>
          </a:xfrm>
          <a:prstGeom prst="rect">
            <a:avLst/>
          </a:prstGeom>
          <a:solidFill>
            <a:srgbClr val="FFFFFF">
              <a:alpha val="72941"/>
            </a:srgbClr>
          </a:solidFill>
        </p:spPr>
        <p:txBody>
          <a:bodyPr wrap="square" rtlCol="0">
            <a:spAutoFit/>
          </a:bodyPr>
          <a:lstStyle>
            <a:defPPr>
              <a:defRPr lang="de-DE"/>
            </a:defPPr>
            <a:lvl1pPr>
              <a:lnSpc>
                <a:spcPct val="90000"/>
              </a:lnSpc>
              <a:defRPr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Temperatur des Körpers in °C</a:t>
            </a:r>
          </a:p>
        </p:txBody>
      </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E7D79DE7-6D88-4972-B9A9-269826193C0D}"/>
                  </a:ext>
                </a:extLst>
              </p:cNvPr>
              <p:cNvSpPr txBox="1"/>
              <p:nvPr/>
            </p:nvSpPr>
            <p:spPr>
              <a:xfrm>
                <a:off x="1213590" y="1336512"/>
                <a:ext cx="1553077" cy="501163"/>
              </a:xfrm>
              <a:prstGeom prst="rect">
                <a:avLst/>
              </a:prstGeom>
              <a:solidFill>
                <a:srgbClr val="FFFFFF">
                  <a:alpha val="72941"/>
                </a:srgbClr>
              </a:solidFill>
            </p:spPr>
            <p:txBody>
              <a:bodyPr wrap="square" rtlCol="0">
                <a:spAutoFit/>
              </a:bodyPr>
              <a:lstStyle/>
              <a:p>
                <a:pPr>
                  <a:lnSpc>
                    <a:spcPct val="90000"/>
                  </a:lnSpc>
                </a:pPr>
                <a:r>
                  <a:rPr lang="de-DE"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Wärmestrahlung eines Körpers in </a:t>
                </a:r>
                <a14:m>
                  <m:oMath xmlns:m="http://schemas.openxmlformats.org/officeDocument/2006/math">
                    <m:f>
                      <m:fPr>
                        <m:ctrlP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ctrlPr>
                      </m:fPr>
                      <m:num>
                        <m: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t>𝑊</m:t>
                        </m:r>
                      </m:num>
                      <m:den>
                        <m:sSup>
                          <m:sSupPr>
                            <m:ctrlP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ctrlPr>
                          </m:sSupPr>
                          <m:e>
                            <m: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t>𝑚</m:t>
                            </m:r>
                          </m:e>
                          <m:sup>
                            <m: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t>2</m:t>
                            </m:r>
                          </m:sup>
                        </m:sSup>
                      </m:den>
                    </m:f>
                  </m:oMath>
                </a14:m>
                <a:endParaRPr lang="de-DE"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6" name="Textfeld 5">
                <a:extLst>
                  <a:ext uri="{FF2B5EF4-FFF2-40B4-BE49-F238E27FC236}">
                    <a16:creationId xmlns:a16="http://schemas.microsoft.com/office/drawing/2014/main" id="{E7D79DE7-6D88-4972-B9A9-269826193C0D}"/>
                  </a:ext>
                </a:extLst>
              </p:cNvPr>
              <p:cNvSpPr txBox="1">
                <a:spLocks noRot="1" noChangeAspect="1" noMove="1" noResize="1" noEditPoints="1" noAdjustHandles="1" noChangeArrowheads="1" noChangeShapeType="1" noTextEdit="1"/>
              </p:cNvSpPr>
              <p:nvPr/>
            </p:nvSpPr>
            <p:spPr>
              <a:xfrm>
                <a:off x="1213590" y="1336512"/>
                <a:ext cx="1553077" cy="501163"/>
              </a:xfrm>
              <a:prstGeom prst="rect">
                <a:avLst/>
              </a:prstGeom>
              <a:blipFill>
                <a:blip r:embed="rId3"/>
                <a:stretch>
                  <a:fillRect t="-3659" b="-1220"/>
                </a:stretch>
              </a:blipFill>
            </p:spPr>
            <p:txBody>
              <a:bodyPr/>
              <a:lstStyle/>
              <a:p>
                <a:r>
                  <a:rPr lang="de-DE">
                    <a:noFill/>
                  </a:rPr>
                  <a:t> </a:t>
                </a:r>
              </a:p>
            </p:txBody>
          </p:sp>
        </mc:Fallback>
      </mc:AlternateContent>
      <p:cxnSp>
        <p:nvCxnSpPr>
          <p:cNvPr id="9" name="Gerader Verbinder 8">
            <a:extLst>
              <a:ext uri="{FF2B5EF4-FFF2-40B4-BE49-F238E27FC236}">
                <a16:creationId xmlns:a16="http://schemas.microsoft.com/office/drawing/2014/main" id="{EC4D6197-9AA8-4062-BA26-077CDD2961D4}"/>
              </a:ext>
            </a:extLst>
          </p:cNvPr>
          <p:cNvCxnSpPr>
            <a:cxnSpLocks/>
          </p:cNvCxnSpPr>
          <p:nvPr/>
        </p:nvCxnSpPr>
        <p:spPr>
          <a:xfrm flipV="1">
            <a:off x="7678038" y="3114179"/>
            <a:ext cx="0" cy="2748792"/>
          </a:xfrm>
          <a:prstGeom prst="line">
            <a:avLst/>
          </a:prstGeom>
          <a:ln w="25400">
            <a:solidFill>
              <a:srgbClr val="1B6A9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B2EAF65A-3364-4D16-A929-33253DAC2D0B}"/>
              </a:ext>
            </a:extLst>
          </p:cNvPr>
          <p:cNvCxnSpPr>
            <a:cxnSpLocks/>
          </p:cNvCxnSpPr>
          <p:nvPr/>
        </p:nvCxnSpPr>
        <p:spPr>
          <a:xfrm>
            <a:off x="870191" y="3129419"/>
            <a:ext cx="6807847" cy="0"/>
          </a:xfrm>
          <a:prstGeom prst="line">
            <a:avLst/>
          </a:prstGeom>
          <a:ln w="25400">
            <a:solidFill>
              <a:srgbClr val="1B6A9B"/>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0" name="Grafik 9" descr="Ein Bild, das Wasser, draußen, Ozean, stehend enthält.&#10;&#10;Automatisch generierte Beschreibung">
            <a:extLst>
              <a:ext uri="{FF2B5EF4-FFF2-40B4-BE49-F238E27FC236}">
                <a16:creationId xmlns:a16="http://schemas.microsoft.com/office/drawing/2014/main" id="{F3896F93-5E62-416F-A5E9-7DEDB6DCD6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68087" y="3247956"/>
            <a:ext cx="1781635" cy="1353728"/>
          </a:xfrm>
          <a:prstGeom prst="rect">
            <a:avLst/>
          </a:prstGeom>
          <a:ln w="19050">
            <a:noFill/>
          </a:ln>
          <a:effectLst>
            <a:softEdge rad="63500"/>
          </a:effectLst>
        </p:spPr>
      </p:pic>
      <p:sp>
        <p:nvSpPr>
          <p:cNvPr id="2" name="Titel 1">
            <a:extLst>
              <a:ext uri="{FF2B5EF4-FFF2-40B4-BE49-F238E27FC236}">
                <a16:creationId xmlns:a16="http://schemas.microsoft.com/office/drawing/2014/main" id="{BD724F87-C611-47E6-8D7A-ADBFA6C9EEC4}"/>
              </a:ext>
            </a:extLst>
          </p:cNvPr>
          <p:cNvSpPr>
            <a:spLocks noGrp="1"/>
          </p:cNvSpPr>
          <p:nvPr>
            <p:ph type="title"/>
          </p:nvPr>
        </p:nvSpPr>
        <p:spPr/>
        <p:txBody>
          <a:bodyPr>
            <a:normAutofit/>
          </a:bodyPr>
          <a:lstStyle/>
          <a:p>
            <a:r>
              <a:rPr lang="de-DE" dirty="0"/>
              <a:t>Stefan-Boltzmann-Diagramm</a:t>
            </a:r>
          </a:p>
        </p:txBody>
      </p:sp>
      <p:sp>
        <p:nvSpPr>
          <p:cNvPr id="7" name="Datumsplatzhalter 6">
            <a:extLst>
              <a:ext uri="{FF2B5EF4-FFF2-40B4-BE49-F238E27FC236}">
                <a16:creationId xmlns:a16="http://schemas.microsoft.com/office/drawing/2014/main" id="{DCCAC147-0A92-4661-8842-5CFF247ABB59}"/>
              </a:ext>
            </a:extLst>
          </p:cNvPr>
          <p:cNvSpPr>
            <a:spLocks noGrp="1"/>
          </p:cNvSpPr>
          <p:nvPr>
            <p:ph type="dt" sz="half" idx="10"/>
          </p:nvPr>
        </p:nvSpPr>
        <p:spPr/>
        <p:txBody>
          <a:bodyPr/>
          <a:lstStyle/>
          <a:p>
            <a:fld id="{3C81D836-608E-4AEA-BDC0-BEFCA6A68276}" type="datetime1">
              <a:rPr lang="de-DE" smtClean="0"/>
              <a:t>16.09.2022</a:t>
            </a:fld>
            <a:endParaRPr lang="de-DE" dirty="0"/>
          </a:p>
        </p:txBody>
      </p:sp>
      <p:sp>
        <p:nvSpPr>
          <p:cNvPr id="8" name="Fußzeilenplatzhalter 7">
            <a:extLst>
              <a:ext uri="{FF2B5EF4-FFF2-40B4-BE49-F238E27FC236}">
                <a16:creationId xmlns:a16="http://schemas.microsoft.com/office/drawing/2014/main" id="{855572BB-1A7F-42D1-961B-C0B5DD09106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3" name="Foliennummernplatzhalter 12">
            <a:extLst>
              <a:ext uri="{FF2B5EF4-FFF2-40B4-BE49-F238E27FC236}">
                <a16:creationId xmlns:a16="http://schemas.microsoft.com/office/drawing/2014/main" id="{BF8CFBDA-2227-4F21-9229-0EC05A59A8CE}"/>
              </a:ext>
            </a:extLst>
          </p:cNvPr>
          <p:cNvSpPr>
            <a:spLocks noGrp="1"/>
          </p:cNvSpPr>
          <p:nvPr>
            <p:ph type="sldNum" sz="quarter" idx="12"/>
          </p:nvPr>
        </p:nvSpPr>
        <p:spPr/>
        <p:txBody>
          <a:bodyPr/>
          <a:lstStyle/>
          <a:p>
            <a:fld id="{976196C0-1678-4F16-8090-952AA6F46C10}" type="slidenum">
              <a:rPr lang="de-DE" smtClean="0"/>
              <a:pPr/>
              <a:t>31</a:t>
            </a:fld>
            <a:endParaRPr lang="de-DE" dirty="0"/>
          </a:p>
        </p:txBody>
      </p:sp>
    </p:spTree>
    <p:extLst>
      <p:ext uri="{BB962C8B-B14F-4D97-AF65-F5344CB8AC3E}">
        <p14:creationId xmlns:p14="http://schemas.microsoft.com/office/powerpoint/2010/main" val="81191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38B6F405-FE1E-4BC4-B4B0-BC8910F20EF7}"/>
              </a:ext>
            </a:extLst>
          </p:cNvPr>
          <p:cNvSpPr txBox="1"/>
          <p:nvPr/>
        </p:nvSpPr>
        <p:spPr>
          <a:xfrm>
            <a:off x="5284544" y="4542629"/>
            <a:ext cx="1420487" cy="384080"/>
          </a:xfrm>
          <a:prstGeom prst="rect">
            <a:avLst/>
          </a:prstGeom>
          <a:noFill/>
        </p:spPr>
        <p:txBody>
          <a:bodyPr wrap="square" rtlCol="0">
            <a:spAutoFit/>
          </a:bodyPr>
          <a:lstStyle/>
          <a:p>
            <a:r>
              <a:rPr lang="de-DE" sz="1896" dirty="0">
                <a:solidFill>
                  <a:schemeClr val="bg1"/>
                </a:solidFill>
              </a:rPr>
              <a:t>ALBEDO</a:t>
            </a:r>
          </a:p>
        </p:txBody>
      </p:sp>
      <p:pic>
        <p:nvPicPr>
          <p:cNvPr id="15" name="Grafik 14">
            <a:extLst>
              <a:ext uri="{FF2B5EF4-FFF2-40B4-BE49-F238E27FC236}">
                <a16:creationId xmlns:a16="http://schemas.microsoft.com/office/drawing/2014/main" id="{2EC8B043-A2CB-4C85-93E1-F02D01BEEE21}"/>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5151463" y="2324494"/>
            <a:ext cx="2909637" cy="2760837"/>
          </a:xfrm>
          <a:prstGeom prst="rect">
            <a:avLst/>
          </a:prstGeom>
          <a:solidFill>
            <a:srgbClr val="F68B50"/>
          </a:solidFill>
          <a:ln w="5060" cap="flat">
            <a:noFill/>
            <a:prstDash val="solid"/>
            <a:miter/>
          </a:ln>
          <a:effectLst/>
        </p:spPr>
      </p:pic>
      <p:sp>
        <p:nvSpPr>
          <p:cNvPr id="16" name="Pfeil nach rechts 34">
            <a:extLst>
              <a:ext uri="{FF2B5EF4-FFF2-40B4-BE49-F238E27FC236}">
                <a16:creationId xmlns:a16="http://schemas.microsoft.com/office/drawing/2014/main" id="{BDFF4312-3146-4BA4-9818-4BD37F0F98B4}"/>
              </a:ext>
            </a:extLst>
          </p:cNvPr>
          <p:cNvSpPr/>
          <p:nvPr/>
        </p:nvSpPr>
        <p:spPr>
          <a:xfrm>
            <a:off x="4341830" y="2647883"/>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18" name="Pfeil nach rechts 34">
            <a:extLst>
              <a:ext uri="{FF2B5EF4-FFF2-40B4-BE49-F238E27FC236}">
                <a16:creationId xmlns:a16="http://schemas.microsoft.com/office/drawing/2014/main" id="{67298146-F812-472A-B934-96770BCA73B5}"/>
              </a:ext>
            </a:extLst>
          </p:cNvPr>
          <p:cNvSpPr/>
          <p:nvPr/>
        </p:nvSpPr>
        <p:spPr>
          <a:xfrm>
            <a:off x="4347768" y="2986076"/>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25" name="Textfeld 24">
            <a:extLst>
              <a:ext uri="{FF2B5EF4-FFF2-40B4-BE49-F238E27FC236}">
                <a16:creationId xmlns:a16="http://schemas.microsoft.com/office/drawing/2014/main" id="{F565C689-C8C8-4482-9966-4DDA27AF587B}"/>
              </a:ext>
            </a:extLst>
          </p:cNvPr>
          <p:cNvSpPr txBox="1"/>
          <p:nvPr/>
        </p:nvSpPr>
        <p:spPr>
          <a:xfrm>
            <a:off x="2487981" y="3479246"/>
            <a:ext cx="1680007" cy="602986"/>
          </a:xfrm>
          <a:prstGeom prst="rect">
            <a:avLst/>
          </a:prstGeom>
          <a:noFill/>
          <a:effectLst/>
        </p:spPr>
        <p:txBody>
          <a:bodyPr wrap="square" rtlCol="0">
            <a:spAutoFit/>
          </a:bodyPr>
          <a:lstStyle>
            <a:defPPr>
              <a:defRPr lang="en-US"/>
            </a:defPPr>
            <a:lvl1pPr>
              <a:defRPr sz="1659" b="0">
                <a:solidFill>
                  <a:srgbClr val="30854C"/>
                </a:solidFill>
                <a:effectLst/>
                <a:latin typeface="Moritz_hs1" panose="02000503000000000000" pitchFamily="2" charset="0"/>
              </a:defRPr>
            </a:lvl1pPr>
          </a:lstStyle>
          <a:p>
            <a:pPr algn="r"/>
            <a:r>
              <a:rPr lang="de-DE" dirty="0">
                <a:solidFill>
                  <a:srgbClr val="348D65"/>
                </a:solidFill>
              </a:rPr>
              <a:t>einfallende Sonnenstrahlung</a:t>
            </a:r>
          </a:p>
        </p:txBody>
      </p:sp>
      <p:sp>
        <p:nvSpPr>
          <p:cNvPr id="27" name="Pfeil nach rechts 34">
            <a:extLst>
              <a:ext uri="{FF2B5EF4-FFF2-40B4-BE49-F238E27FC236}">
                <a16:creationId xmlns:a16="http://schemas.microsoft.com/office/drawing/2014/main" id="{5E976F13-117E-405A-A53F-6E0B1BC6D661}"/>
              </a:ext>
            </a:extLst>
          </p:cNvPr>
          <p:cNvSpPr/>
          <p:nvPr/>
        </p:nvSpPr>
        <p:spPr>
          <a:xfrm>
            <a:off x="4341830" y="2987748"/>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28" name="Pfeil nach rechts 34">
            <a:extLst>
              <a:ext uri="{FF2B5EF4-FFF2-40B4-BE49-F238E27FC236}">
                <a16:creationId xmlns:a16="http://schemas.microsoft.com/office/drawing/2014/main" id="{2CE3FCDD-0C70-45B7-A0AE-48EFBB78CC4E}"/>
              </a:ext>
            </a:extLst>
          </p:cNvPr>
          <p:cNvSpPr/>
          <p:nvPr/>
        </p:nvSpPr>
        <p:spPr>
          <a:xfrm>
            <a:off x="4341830" y="3327612"/>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29" name="Pfeil nach rechts 34">
            <a:extLst>
              <a:ext uri="{FF2B5EF4-FFF2-40B4-BE49-F238E27FC236}">
                <a16:creationId xmlns:a16="http://schemas.microsoft.com/office/drawing/2014/main" id="{45136B6D-BFAE-405D-94C1-D7DCB36722EE}"/>
              </a:ext>
            </a:extLst>
          </p:cNvPr>
          <p:cNvSpPr/>
          <p:nvPr/>
        </p:nvSpPr>
        <p:spPr>
          <a:xfrm>
            <a:off x="4341830" y="3667477"/>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30" name="Pfeil nach rechts 34">
            <a:extLst>
              <a:ext uri="{FF2B5EF4-FFF2-40B4-BE49-F238E27FC236}">
                <a16:creationId xmlns:a16="http://schemas.microsoft.com/office/drawing/2014/main" id="{73B2111C-6460-4E91-9D2F-34572A48CC72}"/>
              </a:ext>
            </a:extLst>
          </p:cNvPr>
          <p:cNvSpPr/>
          <p:nvPr/>
        </p:nvSpPr>
        <p:spPr>
          <a:xfrm>
            <a:off x="4341830" y="4007342"/>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31" name="Pfeil nach rechts 34">
            <a:extLst>
              <a:ext uri="{FF2B5EF4-FFF2-40B4-BE49-F238E27FC236}">
                <a16:creationId xmlns:a16="http://schemas.microsoft.com/office/drawing/2014/main" id="{91B927BB-3E47-49D7-BD89-501F05C27597}"/>
              </a:ext>
            </a:extLst>
          </p:cNvPr>
          <p:cNvSpPr/>
          <p:nvPr/>
        </p:nvSpPr>
        <p:spPr>
          <a:xfrm>
            <a:off x="4341830" y="4347206"/>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32" name="Pfeil nach rechts 34">
            <a:extLst>
              <a:ext uri="{FF2B5EF4-FFF2-40B4-BE49-F238E27FC236}">
                <a16:creationId xmlns:a16="http://schemas.microsoft.com/office/drawing/2014/main" id="{FCCFE43F-B63C-430C-A727-F30335E3F2A8}"/>
              </a:ext>
            </a:extLst>
          </p:cNvPr>
          <p:cNvSpPr/>
          <p:nvPr/>
        </p:nvSpPr>
        <p:spPr>
          <a:xfrm>
            <a:off x="4341830" y="4687071"/>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33" name="Pfeil nach rechts 34">
            <a:extLst>
              <a:ext uri="{FF2B5EF4-FFF2-40B4-BE49-F238E27FC236}">
                <a16:creationId xmlns:a16="http://schemas.microsoft.com/office/drawing/2014/main" id="{B74532ED-5211-437B-A8C6-B2D8168CAB65}"/>
              </a:ext>
            </a:extLst>
          </p:cNvPr>
          <p:cNvSpPr/>
          <p:nvPr/>
        </p:nvSpPr>
        <p:spPr>
          <a:xfrm rot="15344813">
            <a:off x="5696934" y="2100064"/>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34" name="Pfeil nach rechts 34">
            <a:extLst>
              <a:ext uri="{FF2B5EF4-FFF2-40B4-BE49-F238E27FC236}">
                <a16:creationId xmlns:a16="http://schemas.microsoft.com/office/drawing/2014/main" id="{B005DE8F-AD23-49A1-8A13-254E5BA508E0}"/>
              </a:ext>
            </a:extLst>
          </p:cNvPr>
          <p:cNvSpPr/>
          <p:nvPr/>
        </p:nvSpPr>
        <p:spPr>
          <a:xfrm rot="6570212">
            <a:off x="5585288" y="5076193"/>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35" name="Textfeld 34">
            <a:extLst>
              <a:ext uri="{FF2B5EF4-FFF2-40B4-BE49-F238E27FC236}">
                <a16:creationId xmlns:a16="http://schemas.microsoft.com/office/drawing/2014/main" id="{0331E854-E896-4BA6-898D-B582C4A50A0E}"/>
              </a:ext>
            </a:extLst>
          </p:cNvPr>
          <p:cNvSpPr txBox="1"/>
          <p:nvPr/>
        </p:nvSpPr>
        <p:spPr>
          <a:xfrm>
            <a:off x="3158063" y="1433211"/>
            <a:ext cx="2500578" cy="602986"/>
          </a:xfrm>
          <a:prstGeom prst="rect">
            <a:avLst/>
          </a:prstGeom>
          <a:noFill/>
          <a:effectLst/>
        </p:spPr>
        <p:txBody>
          <a:bodyPr wrap="square" rtlCol="0">
            <a:spAutoFit/>
          </a:bodyPr>
          <a:lstStyle>
            <a:defPPr>
              <a:defRPr lang="de-DE"/>
            </a:defPPr>
            <a:lvl1pPr algn="r">
              <a:defRPr sz="1659" b="0">
                <a:solidFill>
                  <a:srgbClr val="348D65"/>
                </a:solidFill>
                <a:effectLst/>
                <a:latin typeface="Moritz_hs1" panose="02000503000000000000" pitchFamily="2" charset="0"/>
              </a:defRPr>
            </a:lvl1pPr>
          </a:lstStyle>
          <a:p>
            <a:r>
              <a:rPr lang="de-DE" dirty="0"/>
              <a:t>Ein Teil der Sonnen-strahlung wird reflektiert!</a:t>
            </a:r>
          </a:p>
        </p:txBody>
      </p:sp>
      <p:pic>
        <p:nvPicPr>
          <p:cNvPr id="37" name="Grafik 36" descr="Pfeil mit einer Linie: Kurve gegen den Uhrzeigersinn">
            <a:extLst>
              <a:ext uri="{FF2B5EF4-FFF2-40B4-BE49-F238E27FC236}">
                <a16:creationId xmlns:a16="http://schemas.microsoft.com/office/drawing/2014/main" id="{9C988B70-6BE4-4AA4-8CB8-FE4D51E9BD5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8640964">
            <a:off x="3801629" y="4008611"/>
            <a:ext cx="469906" cy="469906"/>
          </a:xfrm>
          <a:prstGeom prst="rect">
            <a:avLst/>
          </a:prstGeom>
          <a:effectLst/>
        </p:spPr>
      </p:pic>
      <p:pic>
        <p:nvPicPr>
          <p:cNvPr id="38" name="Grafik 37" descr="Pfeil mit einer Linie: Kurve gegen den Uhrzeigersinn">
            <a:extLst>
              <a:ext uri="{FF2B5EF4-FFF2-40B4-BE49-F238E27FC236}">
                <a16:creationId xmlns:a16="http://schemas.microsoft.com/office/drawing/2014/main" id="{6C7519F2-B5BC-480C-ACC1-6C194B5FBC7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6440023">
            <a:off x="5291751" y="1865616"/>
            <a:ext cx="553047" cy="553047"/>
          </a:xfrm>
          <a:prstGeom prst="rect">
            <a:avLst/>
          </a:prstGeom>
          <a:effectLst/>
        </p:spPr>
      </p:pic>
      <p:sp>
        <p:nvSpPr>
          <p:cNvPr id="3" name="Ellipse 2">
            <a:extLst>
              <a:ext uri="{FF2B5EF4-FFF2-40B4-BE49-F238E27FC236}">
                <a16:creationId xmlns:a16="http://schemas.microsoft.com/office/drawing/2014/main" id="{0EBAA646-17F0-4FB7-A19A-07ABAA541F62}"/>
              </a:ext>
            </a:extLst>
          </p:cNvPr>
          <p:cNvSpPr/>
          <p:nvPr/>
        </p:nvSpPr>
        <p:spPr>
          <a:xfrm>
            <a:off x="5375920" y="2564905"/>
            <a:ext cx="2396338" cy="2343861"/>
          </a:xfrm>
          <a:prstGeom prst="ellipse">
            <a:avLst/>
          </a:prstGeom>
          <a:solidFill>
            <a:srgbClr val="FF0000">
              <a:alpha val="61961"/>
            </a:srgbClr>
          </a:solidFill>
          <a:ln>
            <a:noFill/>
            <a:miter lim="800000"/>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75C5DBAF-D447-40D8-BEB0-247F6A705D25}"/>
              </a:ext>
            </a:extLst>
          </p:cNvPr>
          <p:cNvSpPr txBox="1"/>
          <p:nvPr/>
        </p:nvSpPr>
        <p:spPr>
          <a:xfrm>
            <a:off x="8285557" y="3093628"/>
            <a:ext cx="3168352" cy="988604"/>
          </a:xfrm>
          <a:prstGeom prst="rect">
            <a:avLst/>
          </a:prstGeom>
          <a:noFill/>
        </p:spPr>
        <p:txBody>
          <a:bodyPr wrap="square" rtlCol="0">
            <a:spAutoFit/>
          </a:bodyPr>
          <a:lstStyle/>
          <a:p>
            <a:pPr>
              <a:lnSpc>
                <a:spcPct val="90000"/>
              </a:lnSpc>
            </a:pPr>
            <a:r>
              <a:rPr lang="de-DE" sz="3200" dirty="0">
                <a:solidFill>
                  <a:srgbClr val="F38E49"/>
                </a:solidFill>
              </a:rPr>
              <a:t>Wärmestrahlung berücksichtigen!!</a:t>
            </a:r>
          </a:p>
        </p:txBody>
      </p:sp>
      <p:sp>
        <p:nvSpPr>
          <p:cNvPr id="6" name="Titel 5">
            <a:extLst>
              <a:ext uri="{FF2B5EF4-FFF2-40B4-BE49-F238E27FC236}">
                <a16:creationId xmlns:a16="http://schemas.microsoft.com/office/drawing/2014/main" id="{AD8A589E-0965-4A9D-860C-D1BE053C9897}"/>
              </a:ext>
            </a:extLst>
          </p:cNvPr>
          <p:cNvSpPr>
            <a:spLocks noGrp="1"/>
          </p:cNvSpPr>
          <p:nvPr>
            <p:ph type="title"/>
          </p:nvPr>
        </p:nvSpPr>
        <p:spPr/>
        <p:txBody>
          <a:bodyPr/>
          <a:lstStyle/>
          <a:p>
            <a:r>
              <a:rPr lang="de-DE" dirty="0">
                <a:solidFill>
                  <a:srgbClr val="348D65"/>
                </a:solidFill>
              </a:rPr>
              <a:t>Strahlungsgleichgewicht</a:t>
            </a:r>
          </a:p>
        </p:txBody>
      </p:sp>
      <p:sp>
        <p:nvSpPr>
          <p:cNvPr id="2" name="Datumsplatzhalter 1">
            <a:extLst>
              <a:ext uri="{FF2B5EF4-FFF2-40B4-BE49-F238E27FC236}">
                <a16:creationId xmlns:a16="http://schemas.microsoft.com/office/drawing/2014/main" id="{AF3D3D73-5F7D-4C7C-92DA-AF8924E8932F}"/>
              </a:ext>
            </a:extLst>
          </p:cNvPr>
          <p:cNvSpPr>
            <a:spLocks noGrp="1"/>
          </p:cNvSpPr>
          <p:nvPr>
            <p:ph type="dt" sz="half" idx="10"/>
          </p:nvPr>
        </p:nvSpPr>
        <p:spPr/>
        <p:txBody>
          <a:bodyPr/>
          <a:lstStyle/>
          <a:p>
            <a:fld id="{C93F4EFD-CC3E-49D8-91C2-DA566B1650C5}" type="datetime1">
              <a:rPr lang="de-DE" smtClean="0"/>
              <a:t>16.09.2022</a:t>
            </a:fld>
            <a:endParaRPr lang="de-DE" dirty="0"/>
          </a:p>
        </p:txBody>
      </p:sp>
      <p:sp>
        <p:nvSpPr>
          <p:cNvPr id="4" name="Fußzeilenplatzhalter 3">
            <a:extLst>
              <a:ext uri="{FF2B5EF4-FFF2-40B4-BE49-F238E27FC236}">
                <a16:creationId xmlns:a16="http://schemas.microsoft.com/office/drawing/2014/main" id="{895B74BD-DB31-44F7-8CF3-434B57CCCD8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064DBADA-EC41-4B50-8502-D183CA736A01}"/>
              </a:ext>
            </a:extLst>
          </p:cNvPr>
          <p:cNvSpPr>
            <a:spLocks noGrp="1"/>
          </p:cNvSpPr>
          <p:nvPr>
            <p:ph type="sldNum" sz="quarter" idx="12"/>
          </p:nvPr>
        </p:nvSpPr>
        <p:spPr/>
        <p:txBody>
          <a:bodyPr/>
          <a:lstStyle/>
          <a:p>
            <a:fld id="{976196C0-1678-4F16-8090-952AA6F46C10}" type="slidenum">
              <a:rPr lang="de-DE" smtClean="0"/>
              <a:pPr/>
              <a:t>32</a:t>
            </a:fld>
            <a:endParaRPr lang="de-DE" dirty="0"/>
          </a:p>
        </p:txBody>
      </p:sp>
    </p:spTree>
    <p:extLst>
      <p:ext uri="{BB962C8B-B14F-4D97-AF65-F5344CB8AC3E}">
        <p14:creationId xmlns:p14="http://schemas.microsoft.com/office/powerpoint/2010/main" val="387145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0-#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0-#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0-#ppt_w/2"/>
                                          </p:val>
                                        </p:tav>
                                        <p:tav tm="100000">
                                          <p:val>
                                            <p:strVal val="#ppt_x"/>
                                          </p:val>
                                        </p:tav>
                                      </p:tavLst>
                                    </p:anim>
                                    <p:anim calcmode="lin" valueType="num">
                                      <p:cBhvr additive="base">
                                        <p:cTn id="36" dur="500" fill="hold"/>
                                        <p:tgtEl>
                                          <p:spTgt spid="32"/>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30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5" grpId="0"/>
      <p:bldP spid="27" grpId="0" animBg="1"/>
      <p:bldP spid="28" grpId="0" animBg="1"/>
      <p:bldP spid="29" grpId="0" animBg="1"/>
      <p:bldP spid="30" grpId="0" animBg="1"/>
      <p:bldP spid="31" grpId="0" animBg="1"/>
      <p:bldP spid="32" grpId="0" animBg="1"/>
      <p:bldP spid="33" grpId="0" animBg="1"/>
      <p:bldP spid="34" grpId="0" animBg="1"/>
      <p:bldP spid="35" grpId="0"/>
      <p:bldP spid="3" grpId="0" animBg="1"/>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D8A589E-0965-4A9D-860C-D1BE053C9897}"/>
              </a:ext>
            </a:extLst>
          </p:cNvPr>
          <p:cNvSpPr>
            <a:spLocks noGrp="1"/>
          </p:cNvSpPr>
          <p:nvPr>
            <p:ph type="title"/>
          </p:nvPr>
        </p:nvSpPr>
        <p:spPr/>
        <p:txBody>
          <a:bodyPr/>
          <a:lstStyle/>
          <a:p>
            <a:r>
              <a:rPr lang="de-DE" dirty="0">
                <a:solidFill>
                  <a:srgbClr val="348D65"/>
                </a:solidFill>
              </a:rPr>
              <a:t>Strahlungsgleichgewicht</a:t>
            </a:r>
          </a:p>
        </p:txBody>
      </p:sp>
      <p:sp>
        <p:nvSpPr>
          <p:cNvPr id="21" name="Textfeld 20">
            <a:extLst>
              <a:ext uri="{FF2B5EF4-FFF2-40B4-BE49-F238E27FC236}">
                <a16:creationId xmlns:a16="http://schemas.microsoft.com/office/drawing/2014/main" id="{E529BBA1-857B-42E2-B2D7-F37F25633825}"/>
              </a:ext>
            </a:extLst>
          </p:cNvPr>
          <p:cNvSpPr txBox="1"/>
          <p:nvPr/>
        </p:nvSpPr>
        <p:spPr>
          <a:xfrm>
            <a:off x="5258988" y="4556625"/>
            <a:ext cx="1420487" cy="384080"/>
          </a:xfrm>
          <a:prstGeom prst="rect">
            <a:avLst/>
          </a:prstGeom>
          <a:noFill/>
        </p:spPr>
        <p:txBody>
          <a:bodyPr wrap="square" rtlCol="0">
            <a:spAutoFit/>
          </a:bodyPr>
          <a:lstStyle/>
          <a:p>
            <a:r>
              <a:rPr lang="de-DE" sz="1896" dirty="0">
                <a:solidFill>
                  <a:schemeClr val="bg1"/>
                </a:solidFill>
              </a:rPr>
              <a:t>ALBEDO</a:t>
            </a:r>
          </a:p>
        </p:txBody>
      </p:sp>
      <p:pic>
        <p:nvPicPr>
          <p:cNvPr id="22" name="Grafik 21">
            <a:extLst>
              <a:ext uri="{FF2B5EF4-FFF2-40B4-BE49-F238E27FC236}">
                <a16:creationId xmlns:a16="http://schemas.microsoft.com/office/drawing/2014/main" id="{EA137C09-02D0-4B73-80CF-69BD67B17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5125907" y="2338490"/>
            <a:ext cx="2909637" cy="2760837"/>
          </a:xfrm>
          <a:prstGeom prst="rect">
            <a:avLst/>
          </a:prstGeom>
          <a:solidFill>
            <a:srgbClr val="F68B50"/>
          </a:solidFill>
          <a:ln w="5060" cap="flat">
            <a:noFill/>
            <a:prstDash val="solid"/>
            <a:miter/>
          </a:ln>
          <a:effectLst/>
        </p:spPr>
      </p:pic>
      <p:sp>
        <p:nvSpPr>
          <p:cNvPr id="23" name="Pfeil nach rechts 34">
            <a:extLst>
              <a:ext uri="{FF2B5EF4-FFF2-40B4-BE49-F238E27FC236}">
                <a16:creationId xmlns:a16="http://schemas.microsoft.com/office/drawing/2014/main" id="{20AD7BBA-A831-49FF-8953-9A59FD128C61}"/>
              </a:ext>
            </a:extLst>
          </p:cNvPr>
          <p:cNvSpPr/>
          <p:nvPr/>
        </p:nvSpPr>
        <p:spPr>
          <a:xfrm>
            <a:off x="4316274" y="2661879"/>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24" name="Pfeil nach rechts 34">
            <a:extLst>
              <a:ext uri="{FF2B5EF4-FFF2-40B4-BE49-F238E27FC236}">
                <a16:creationId xmlns:a16="http://schemas.microsoft.com/office/drawing/2014/main" id="{FC730626-DC2C-48ED-A638-5C0D64CCB53D}"/>
              </a:ext>
            </a:extLst>
          </p:cNvPr>
          <p:cNvSpPr/>
          <p:nvPr/>
        </p:nvSpPr>
        <p:spPr>
          <a:xfrm>
            <a:off x="4322212" y="3000072"/>
            <a:ext cx="1027995" cy="221694"/>
          </a:xfrm>
          <a:prstGeom prst="rightArrow">
            <a:avLst>
              <a:gd name="adj1" fmla="val 50000"/>
              <a:gd name="adj2" fmla="val 111072"/>
            </a:avLst>
          </a:prstGeom>
          <a:solidFill>
            <a:srgbClr val="FFC000"/>
          </a:solidFill>
          <a:ln>
            <a:noFill/>
          </a:ln>
          <a:effectLst>
            <a:glow rad="63500">
              <a:srgbClr val="FFFF00">
                <a:alpha val="37000"/>
              </a:srgb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26" name="Pfeil nach rechts 34">
            <a:extLst>
              <a:ext uri="{FF2B5EF4-FFF2-40B4-BE49-F238E27FC236}">
                <a16:creationId xmlns:a16="http://schemas.microsoft.com/office/drawing/2014/main" id="{1A49D537-685D-4862-8D5A-987B2779520D}"/>
              </a:ext>
            </a:extLst>
          </p:cNvPr>
          <p:cNvSpPr/>
          <p:nvPr/>
        </p:nvSpPr>
        <p:spPr>
          <a:xfrm rot="18965487">
            <a:off x="7092834" y="2472702"/>
            <a:ext cx="1027995" cy="221694"/>
          </a:xfrm>
          <a:prstGeom prst="rightArrow">
            <a:avLst>
              <a:gd name="adj1" fmla="val 50000"/>
              <a:gd name="adj2" fmla="val 111072"/>
            </a:avLst>
          </a:prstGeom>
          <a:solidFill>
            <a:srgbClr val="FFA7A7"/>
          </a:solidFill>
          <a:ln>
            <a:noFill/>
          </a:ln>
          <a:effectLst>
            <a:glow rad="25400">
              <a:srgbClr val="F38E49">
                <a:alpha val="64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solidFill>
                <a:srgbClr val="FF0000"/>
              </a:solidFill>
            </a:endParaRPr>
          </a:p>
        </p:txBody>
      </p:sp>
      <p:sp>
        <p:nvSpPr>
          <p:cNvPr id="36" name="Pfeil nach rechts 34">
            <a:extLst>
              <a:ext uri="{FF2B5EF4-FFF2-40B4-BE49-F238E27FC236}">
                <a16:creationId xmlns:a16="http://schemas.microsoft.com/office/drawing/2014/main" id="{A4D0C24F-6626-4E65-A04C-18FB90ECBF26}"/>
              </a:ext>
            </a:extLst>
          </p:cNvPr>
          <p:cNvSpPr/>
          <p:nvPr/>
        </p:nvSpPr>
        <p:spPr>
          <a:xfrm>
            <a:off x="7600319" y="3600243"/>
            <a:ext cx="1027995" cy="221694"/>
          </a:xfrm>
          <a:prstGeom prst="rightArrow">
            <a:avLst>
              <a:gd name="adj1" fmla="val 50000"/>
              <a:gd name="adj2" fmla="val 111072"/>
            </a:avLst>
          </a:prstGeom>
          <a:solidFill>
            <a:srgbClr val="FFA7A7"/>
          </a:solidFill>
          <a:ln>
            <a:noFill/>
          </a:ln>
          <a:effectLst>
            <a:glow rad="25400">
              <a:srgbClr val="F38E49">
                <a:alpha val="64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solidFill>
                <a:srgbClr val="FF0000"/>
              </a:solidFill>
            </a:endParaRPr>
          </a:p>
        </p:txBody>
      </p:sp>
      <p:sp>
        <p:nvSpPr>
          <p:cNvPr id="39" name="Pfeil nach rechts 34">
            <a:extLst>
              <a:ext uri="{FF2B5EF4-FFF2-40B4-BE49-F238E27FC236}">
                <a16:creationId xmlns:a16="http://schemas.microsoft.com/office/drawing/2014/main" id="{D5F47073-7352-4A92-BF43-FDC5B60CFCFE}"/>
              </a:ext>
            </a:extLst>
          </p:cNvPr>
          <p:cNvSpPr/>
          <p:nvPr/>
        </p:nvSpPr>
        <p:spPr>
          <a:xfrm rot="2529245">
            <a:off x="7147175" y="4696096"/>
            <a:ext cx="1027995" cy="221694"/>
          </a:xfrm>
          <a:prstGeom prst="rightArrow">
            <a:avLst>
              <a:gd name="adj1" fmla="val 50000"/>
              <a:gd name="adj2" fmla="val 111072"/>
            </a:avLst>
          </a:prstGeom>
          <a:solidFill>
            <a:srgbClr val="FFA7A7"/>
          </a:solidFill>
          <a:ln>
            <a:noFill/>
          </a:ln>
          <a:effectLst>
            <a:glow rad="25400">
              <a:srgbClr val="F38E49">
                <a:alpha val="64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solidFill>
                <a:srgbClr val="FF0000"/>
              </a:solidFill>
            </a:endParaRPr>
          </a:p>
        </p:txBody>
      </p:sp>
      <p:sp>
        <p:nvSpPr>
          <p:cNvPr id="40" name="Pfeil nach rechts 34">
            <a:extLst>
              <a:ext uri="{FF2B5EF4-FFF2-40B4-BE49-F238E27FC236}">
                <a16:creationId xmlns:a16="http://schemas.microsoft.com/office/drawing/2014/main" id="{6175C7EB-BB43-48B6-B515-A111F2A6B15E}"/>
              </a:ext>
            </a:extLst>
          </p:cNvPr>
          <p:cNvSpPr/>
          <p:nvPr/>
        </p:nvSpPr>
        <p:spPr>
          <a:xfrm rot="1199177">
            <a:off x="7495044" y="4174334"/>
            <a:ext cx="1027995" cy="221694"/>
          </a:xfrm>
          <a:prstGeom prst="rightArrow">
            <a:avLst>
              <a:gd name="adj1" fmla="val 50000"/>
              <a:gd name="adj2" fmla="val 111072"/>
            </a:avLst>
          </a:prstGeom>
          <a:solidFill>
            <a:srgbClr val="FFA7A7"/>
          </a:solidFill>
          <a:ln>
            <a:noFill/>
          </a:ln>
          <a:effectLst>
            <a:glow rad="25400">
              <a:srgbClr val="F38E49">
                <a:alpha val="64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solidFill>
                <a:srgbClr val="FF0000"/>
              </a:solidFill>
            </a:endParaRPr>
          </a:p>
        </p:txBody>
      </p:sp>
      <p:sp>
        <p:nvSpPr>
          <p:cNvPr id="41" name="Pfeil nach rechts 34">
            <a:extLst>
              <a:ext uri="{FF2B5EF4-FFF2-40B4-BE49-F238E27FC236}">
                <a16:creationId xmlns:a16="http://schemas.microsoft.com/office/drawing/2014/main" id="{C390C28E-569B-4370-969D-2E91CAB18160}"/>
              </a:ext>
            </a:extLst>
          </p:cNvPr>
          <p:cNvSpPr/>
          <p:nvPr/>
        </p:nvSpPr>
        <p:spPr>
          <a:xfrm rot="19825905">
            <a:off x="7438419" y="2898227"/>
            <a:ext cx="1027995" cy="221694"/>
          </a:xfrm>
          <a:prstGeom prst="rightArrow">
            <a:avLst>
              <a:gd name="adj1" fmla="val 50000"/>
              <a:gd name="adj2" fmla="val 111072"/>
            </a:avLst>
          </a:prstGeom>
          <a:solidFill>
            <a:srgbClr val="FFA7A7"/>
          </a:solidFill>
          <a:ln>
            <a:noFill/>
          </a:ln>
          <a:effectLst>
            <a:glow rad="25400">
              <a:srgbClr val="F38E49">
                <a:alpha val="64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solidFill>
                <a:srgbClr val="FF0000"/>
              </a:solidFill>
            </a:endParaRPr>
          </a:p>
        </p:txBody>
      </p:sp>
      <p:sp>
        <p:nvSpPr>
          <p:cNvPr id="42" name="Textfeld 41">
            <a:extLst>
              <a:ext uri="{FF2B5EF4-FFF2-40B4-BE49-F238E27FC236}">
                <a16:creationId xmlns:a16="http://schemas.microsoft.com/office/drawing/2014/main" id="{B3473967-AA1D-4C34-9857-A70C5EAB4B4B}"/>
              </a:ext>
            </a:extLst>
          </p:cNvPr>
          <p:cNvSpPr txBox="1"/>
          <p:nvPr/>
        </p:nvSpPr>
        <p:spPr>
          <a:xfrm>
            <a:off x="2462425" y="3493242"/>
            <a:ext cx="1680007" cy="602986"/>
          </a:xfrm>
          <a:prstGeom prst="rect">
            <a:avLst/>
          </a:prstGeom>
          <a:noFill/>
          <a:effectLst/>
        </p:spPr>
        <p:txBody>
          <a:bodyPr wrap="square" rtlCol="0">
            <a:spAutoFit/>
          </a:bodyPr>
          <a:lstStyle>
            <a:defPPr>
              <a:defRPr lang="en-US"/>
            </a:defPPr>
            <a:lvl1pPr>
              <a:defRPr sz="1659" b="0">
                <a:solidFill>
                  <a:srgbClr val="30854C"/>
                </a:solidFill>
                <a:effectLst/>
                <a:latin typeface="Moritz_hs1" panose="02000503000000000000" pitchFamily="2" charset="0"/>
              </a:defRPr>
            </a:lvl1pPr>
          </a:lstStyle>
          <a:p>
            <a:pPr algn="r"/>
            <a:r>
              <a:rPr lang="de-DE" dirty="0"/>
              <a:t>einfallende Sonnenstrahlung</a:t>
            </a:r>
          </a:p>
        </p:txBody>
      </p:sp>
      <p:sp>
        <p:nvSpPr>
          <p:cNvPr id="43" name="Textfeld 42">
            <a:extLst>
              <a:ext uri="{FF2B5EF4-FFF2-40B4-BE49-F238E27FC236}">
                <a16:creationId xmlns:a16="http://schemas.microsoft.com/office/drawing/2014/main" id="{8E554231-F978-4473-AA9C-B2D81556F9DF}"/>
              </a:ext>
            </a:extLst>
          </p:cNvPr>
          <p:cNvSpPr txBox="1"/>
          <p:nvPr/>
        </p:nvSpPr>
        <p:spPr>
          <a:xfrm>
            <a:off x="7965270" y="892880"/>
            <a:ext cx="1898186" cy="1368965"/>
          </a:xfrm>
          <a:prstGeom prst="rect">
            <a:avLst/>
          </a:prstGeom>
          <a:noFill/>
          <a:effectLst/>
        </p:spPr>
        <p:txBody>
          <a:bodyPr wrap="square" rtlCol="0">
            <a:spAutoFit/>
          </a:bodyPr>
          <a:lstStyle>
            <a:defPPr>
              <a:defRPr lang="en-US"/>
            </a:defPPr>
            <a:lvl1pPr>
              <a:defRPr sz="1659" b="0">
                <a:solidFill>
                  <a:srgbClr val="30854C"/>
                </a:solidFill>
                <a:effectLst/>
                <a:latin typeface="Moritz_hs1" panose="02000503000000000000" pitchFamily="2" charset="0"/>
              </a:defRPr>
            </a:lvl1pPr>
          </a:lstStyle>
          <a:p>
            <a:pPr algn="r"/>
            <a:r>
              <a:rPr lang="de-DE" dirty="0"/>
              <a:t>Die aufgenommene Strahlungsenergie wird als Wärme-strahlung wieder abgegeben!</a:t>
            </a:r>
          </a:p>
        </p:txBody>
      </p:sp>
      <p:sp>
        <p:nvSpPr>
          <p:cNvPr id="44" name="Pfeil nach rechts 34">
            <a:extLst>
              <a:ext uri="{FF2B5EF4-FFF2-40B4-BE49-F238E27FC236}">
                <a16:creationId xmlns:a16="http://schemas.microsoft.com/office/drawing/2014/main" id="{219DBAE2-C969-4F62-BC6F-AFC85A85EC7A}"/>
              </a:ext>
            </a:extLst>
          </p:cNvPr>
          <p:cNvSpPr/>
          <p:nvPr/>
        </p:nvSpPr>
        <p:spPr>
          <a:xfrm>
            <a:off x="4316274" y="3001744"/>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45" name="Pfeil nach rechts 34">
            <a:extLst>
              <a:ext uri="{FF2B5EF4-FFF2-40B4-BE49-F238E27FC236}">
                <a16:creationId xmlns:a16="http://schemas.microsoft.com/office/drawing/2014/main" id="{86078895-3AB1-4F72-9991-7DBE1A4DD4A9}"/>
              </a:ext>
            </a:extLst>
          </p:cNvPr>
          <p:cNvSpPr/>
          <p:nvPr/>
        </p:nvSpPr>
        <p:spPr>
          <a:xfrm>
            <a:off x="4316274" y="3341608"/>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46" name="Pfeil nach rechts 34">
            <a:extLst>
              <a:ext uri="{FF2B5EF4-FFF2-40B4-BE49-F238E27FC236}">
                <a16:creationId xmlns:a16="http://schemas.microsoft.com/office/drawing/2014/main" id="{ADD33548-D25A-481E-9054-9B0F275D64CB}"/>
              </a:ext>
            </a:extLst>
          </p:cNvPr>
          <p:cNvSpPr/>
          <p:nvPr/>
        </p:nvSpPr>
        <p:spPr>
          <a:xfrm>
            <a:off x="4316274" y="3681473"/>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47" name="Pfeil nach rechts 34">
            <a:extLst>
              <a:ext uri="{FF2B5EF4-FFF2-40B4-BE49-F238E27FC236}">
                <a16:creationId xmlns:a16="http://schemas.microsoft.com/office/drawing/2014/main" id="{72FDE39B-5C02-47C9-967B-2CB94DDAD9AB}"/>
              </a:ext>
            </a:extLst>
          </p:cNvPr>
          <p:cNvSpPr/>
          <p:nvPr/>
        </p:nvSpPr>
        <p:spPr>
          <a:xfrm>
            <a:off x="4316274" y="4021338"/>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48" name="Pfeil nach rechts 34">
            <a:extLst>
              <a:ext uri="{FF2B5EF4-FFF2-40B4-BE49-F238E27FC236}">
                <a16:creationId xmlns:a16="http://schemas.microsoft.com/office/drawing/2014/main" id="{9006A6D6-3238-48A2-A9BD-11232B9C8C65}"/>
              </a:ext>
            </a:extLst>
          </p:cNvPr>
          <p:cNvSpPr/>
          <p:nvPr/>
        </p:nvSpPr>
        <p:spPr>
          <a:xfrm>
            <a:off x="4316274" y="4361202"/>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49" name="Pfeil nach rechts 34">
            <a:extLst>
              <a:ext uri="{FF2B5EF4-FFF2-40B4-BE49-F238E27FC236}">
                <a16:creationId xmlns:a16="http://schemas.microsoft.com/office/drawing/2014/main" id="{02A08960-E591-469F-94EA-A0429D0EA73C}"/>
              </a:ext>
            </a:extLst>
          </p:cNvPr>
          <p:cNvSpPr/>
          <p:nvPr/>
        </p:nvSpPr>
        <p:spPr>
          <a:xfrm>
            <a:off x="4316274" y="4701067"/>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50" name="Pfeil nach rechts 34">
            <a:extLst>
              <a:ext uri="{FF2B5EF4-FFF2-40B4-BE49-F238E27FC236}">
                <a16:creationId xmlns:a16="http://schemas.microsoft.com/office/drawing/2014/main" id="{0159A9DE-50A4-4311-8737-D74A4D3FFFDB}"/>
              </a:ext>
            </a:extLst>
          </p:cNvPr>
          <p:cNvSpPr/>
          <p:nvPr/>
        </p:nvSpPr>
        <p:spPr>
          <a:xfrm rot="15344813">
            <a:off x="5671378" y="2114060"/>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51" name="Pfeil nach rechts 34">
            <a:extLst>
              <a:ext uri="{FF2B5EF4-FFF2-40B4-BE49-F238E27FC236}">
                <a16:creationId xmlns:a16="http://schemas.microsoft.com/office/drawing/2014/main" id="{F8F40980-233B-4625-B76B-6306A098263C}"/>
              </a:ext>
            </a:extLst>
          </p:cNvPr>
          <p:cNvSpPr/>
          <p:nvPr/>
        </p:nvSpPr>
        <p:spPr>
          <a:xfrm rot="6570212">
            <a:off x="5559732" y="5090189"/>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52" name="Textfeld 51">
            <a:extLst>
              <a:ext uri="{FF2B5EF4-FFF2-40B4-BE49-F238E27FC236}">
                <a16:creationId xmlns:a16="http://schemas.microsoft.com/office/drawing/2014/main" id="{A8702587-D3D7-40B2-B96A-D64B2F6DBF28}"/>
              </a:ext>
            </a:extLst>
          </p:cNvPr>
          <p:cNvSpPr txBox="1"/>
          <p:nvPr/>
        </p:nvSpPr>
        <p:spPr>
          <a:xfrm>
            <a:off x="3132507" y="1447207"/>
            <a:ext cx="2500578" cy="602986"/>
          </a:xfrm>
          <a:prstGeom prst="rect">
            <a:avLst/>
          </a:prstGeom>
          <a:noFill/>
          <a:effectLst/>
        </p:spPr>
        <p:txBody>
          <a:bodyPr wrap="square" rtlCol="0">
            <a:spAutoFit/>
          </a:bodyPr>
          <a:lstStyle>
            <a:defPPr>
              <a:defRPr lang="en-US"/>
            </a:defPPr>
            <a:lvl1pPr>
              <a:defRPr sz="1659" b="0">
                <a:solidFill>
                  <a:srgbClr val="F5800B"/>
                </a:solidFill>
                <a:effectLst/>
                <a:latin typeface="Moritz_hs1" panose="02000503000000000000" pitchFamily="2" charset="0"/>
              </a:defRPr>
            </a:lvl1pPr>
          </a:lstStyle>
          <a:p>
            <a:pPr algn="r"/>
            <a:r>
              <a:rPr lang="de-DE" dirty="0">
                <a:solidFill>
                  <a:srgbClr val="30854C"/>
                </a:solidFill>
              </a:rPr>
              <a:t>Ein Teil der Sonnen-strahlung wird reflektiert!</a:t>
            </a:r>
          </a:p>
        </p:txBody>
      </p:sp>
      <p:pic>
        <p:nvPicPr>
          <p:cNvPr id="53" name="Grafik 52" descr="Pfeil mit einer Linie: Kurve im Uhrzeigersinn">
            <a:extLst>
              <a:ext uri="{FF2B5EF4-FFF2-40B4-BE49-F238E27FC236}">
                <a16:creationId xmlns:a16="http://schemas.microsoft.com/office/drawing/2014/main" id="{73E8DF4B-13EE-4ACE-9318-B1B4EB1A59C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4423795">
            <a:off x="8472278" y="2264343"/>
            <a:ext cx="557766" cy="557766"/>
          </a:xfrm>
          <a:prstGeom prst="rect">
            <a:avLst/>
          </a:prstGeom>
          <a:effectLst/>
        </p:spPr>
      </p:pic>
      <p:pic>
        <p:nvPicPr>
          <p:cNvPr id="54" name="Grafik 53" descr="Pfeil mit einer Linie: Kurve gegen den Uhrzeigersinn">
            <a:extLst>
              <a:ext uri="{FF2B5EF4-FFF2-40B4-BE49-F238E27FC236}">
                <a16:creationId xmlns:a16="http://schemas.microsoft.com/office/drawing/2014/main" id="{025CF45E-4C6E-4CC7-828A-16208FCEFE5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8640964">
            <a:off x="3776073" y="4022607"/>
            <a:ext cx="469906" cy="469906"/>
          </a:xfrm>
          <a:prstGeom prst="rect">
            <a:avLst/>
          </a:prstGeom>
          <a:effectLst/>
        </p:spPr>
      </p:pic>
      <p:pic>
        <p:nvPicPr>
          <p:cNvPr id="55" name="Grafik 54" descr="Pfeil mit einer Linie: Kurve gegen den Uhrzeigersinn">
            <a:extLst>
              <a:ext uri="{FF2B5EF4-FFF2-40B4-BE49-F238E27FC236}">
                <a16:creationId xmlns:a16="http://schemas.microsoft.com/office/drawing/2014/main" id="{7CD7C57B-EBDA-433E-8D02-352516694D7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6440023">
            <a:off x="5266195" y="1879612"/>
            <a:ext cx="553047" cy="553047"/>
          </a:xfrm>
          <a:prstGeom prst="rect">
            <a:avLst/>
          </a:prstGeom>
          <a:effectLst/>
        </p:spPr>
      </p:pic>
      <p:sp>
        <p:nvSpPr>
          <p:cNvPr id="56" name="Textfeld 55">
            <a:extLst>
              <a:ext uri="{FF2B5EF4-FFF2-40B4-BE49-F238E27FC236}">
                <a16:creationId xmlns:a16="http://schemas.microsoft.com/office/drawing/2014/main" id="{AD915ED4-BB0B-413B-995D-4F50F479B720}"/>
              </a:ext>
            </a:extLst>
          </p:cNvPr>
          <p:cNvSpPr txBox="1"/>
          <p:nvPr/>
        </p:nvSpPr>
        <p:spPr>
          <a:xfrm>
            <a:off x="235841" y="5649648"/>
            <a:ext cx="11720319" cy="480131"/>
          </a:xfrm>
          <a:prstGeom prst="rect">
            <a:avLst/>
          </a:prstGeom>
          <a:noFill/>
        </p:spPr>
        <p:txBody>
          <a:bodyPr wrap="square" rtlCol="0">
            <a:spAutoFit/>
          </a:bodyPr>
          <a:lstStyle/>
          <a:p>
            <a:pPr algn="ctr">
              <a:lnSpc>
                <a:spcPct val="90000"/>
              </a:lnSpc>
            </a:pPr>
            <a:r>
              <a:rPr lang="de-DE" sz="2800" dirty="0">
                <a:solidFill>
                  <a:srgbClr val="FFC000"/>
                </a:solidFill>
              </a:rPr>
              <a:t>aufgenommene Strahlungsenergie </a:t>
            </a:r>
            <a:r>
              <a:rPr lang="de-DE" sz="2800" dirty="0">
                <a:solidFill>
                  <a:schemeClr val="accent2">
                    <a:lumMod val="75000"/>
                  </a:schemeClr>
                </a:solidFill>
              </a:rPr>
              <a:t>= </a:t>
            </a:r>
            <a:r>
              <a:rPr lang="de-DE" sz="2800" dirty="0">
                <a:solidFill>
                  <a:schemeClr val="accent5">
                    <a:lumMod val="60000"/>
                    <a:lumOff val="40000"/>
                  </a:schemeClr>
                </a:solidFill>
              </a:rPr>
              <a:t>abgegebene Strahlungsenergie</a:t>
            </a:r>
          </a:p>
        </p:txBody>
      </p:sp>
      <p:sp>
        <p:nvSpPr>
          <p:cNvPr id="2" name="Datumsplatzhalter 1">
            <a:extLst>
              <a:ext uri="{FF2B5EF4-FFF2-40B4-BE49-F238E27FC236}">
                <a16:creationId xmlns:a16="http://schemas.microsoft.com/office/drawing/2014/main" id="{6FBE2AFB-E846-46A3-AB10-7B1146B45EAD}"/>
              </a:ext>
            </a:extLst>
          </p:cNvPr>
          <p:cNvSpPr>
            <a:spLocks noGrp="1"/>
          </p:cNvSpPr>
          <p:nvPr>
            <p:ph type="dt" sz="half" idx="10"/>
          </p:nvPr>
        </p:nvSpPr>
        <p:spPr/>
        <p:txBody>
          <a:bodyPr/>
          <a:lstStyle/>
          <a:p>
            <a:fld id="{F244BCCE-5421-4749-965A-66BA33CB866A}" type="datetime1">
              <a:rPr lang="de-DE" smtClean="0"/>
              <a:t>16.09.2022</a:t>
            </a:fld>
            <a:endParaRPr lang="de-DE" dirty="0"/>
          </a:p>
        </p:txBody>
      </p:sp>
      <p:sp>
        <p:nvSpPr>
          <p:cNvPr id="3" name="Fußzeilenplatzhalter 2">
            <a:extLst>
              <a:ext uri="{FF2B5EF4-FFF2-40B4-BE49-F238E27FC236}">
                <a16:creationId xmlns:a16="http://schemas.microsoft.com/office/drawing/2014/main" id="{E3299A79-899E-4F83-9C06-7ACC9D262206}"/>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89282F00-6DE5-4E7A-B9E7-2227D39E0478}"/>
              </a:ext>
            </a:extLst>
          </p:cNvPr>
          <p:cNvSpPr>
            <a:spLocks noGrp="1"/>
          </p:cNvSpPr>
          <p:nvPr>
            <p:ph type="sldNum" sz="quarter" idx="12"/>
          </p:nvPr>
        </p:nvSpPr>
        <p:spPr/>
        <p:txBody>
          <a:bodyPr/>
          <a:lstStyle/>
          <a:p>
            <a:fld id="{976196C0-1678-4F16-8090-952AA6F46C10}" type="slidenum">
              <a:rPr lang="de-DE" smtClean="0"/>
              <a:pPr/>
              <a:t>33</a:t>
            </a:fld>
            <a:endParaRPr lang="de-DE" dirty="0"/>
          </a:p>
        </p:txBody>
      </p:sp>
    </p:spTree>
    <p:extLst>
      <p:ext uri="{BB962C8B-B14F-4D97-AF65-F5344CB8AC3E}">
        <p14:creationId xmlns:p14="http://schemas.microsoft.com/office/powerpoint/2010/main" val="299085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0-#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0-#ppt_w/2"/>
                                          </p:val>
                                        </p:tav>
                                        <p:tav tm="100000">
                                          <p:val>
                                            <p:strVal val="#ppt_x"/>
                                          </p:val>
                                        </p:tav>
                                      </p:tavLst>
                                    </p:anim>
                                    <p:anim calcmode="lin" valueType="num">
                                      <p:cBhvr additive="base">
                                        <p:cTn id="24" dur="500" fill="hold"/>
                                        <p:tgtEl>
                                          <p:spTgt spid="4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0-#ppt_w/2"/>
                                          </p:val>
                                        </p:tav>
                                        <p:tav tm="100000">
                                          <p:val>
                                            <p:strVal val="#ppt_x"/>
                                          </p:val>
                                        </p:tav>
                                      </p:tavLst>
                                    </p:anim>
                                    <p:anim calcmode="lin" valueType="num">
                                      <p:cBhvr additive="base">
                                        <p:cTn id="32" dur="500" fill="hold"/>
                                        <p:tgtEl>
                                          <p:spTgt spid="4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0-#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right)">
                                      <p:cBhvr>
                                        <p:cTn id="49" dur="500"/>
                                        <p:tgtEl>
                                          <p:spTgt spid="50"/>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wipe(right)">
                                      <p:cBhvr>
                                        <p:cTn id="52" dur="500"/>
                                        <p:tgtEl>
                                          <p:spTgt spid="51"/>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500"/>
                                        <p:tgtEl>
                                          <p:spTgt spid="39"/>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wipe(left)">
                                      <p:cBhvr>
                                        <p:cTn id="74" dur="500"/>
                                        <p:tgtEl>
                                          <p:spTgt spid="4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left)">
                                      <p:cBhvr>
                                        <p:cTn id="77" dur="500"/>
                                        <p:tgtEl>
                                          <p:spTgt spid="41"/>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fade">
                                      <p:cBhvr>
                                        <p:cTn id="85" dur="500"/>
                                        <p:tgtEl>
                                          <p:spTgt spid="5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fade">
                                      <p:cBhvr>
                                        <p:cTn id="9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36" grpId="0" animBg="1"/>
      <p:bldP spid="39" grpId="0" animBg="1"/>
      <p:bldP spid="40" grpId="0" animBg="1"/>
      <p:bldP spid="41" grpId="0" animBg="1"/>
      <p:bldP spid="42" grpId="0"/>
      <p:bldP spid="43" grpId="0"/>
      <p:bldP spid="44" grpId="0" animBg="1"/>
      <p:bldP spid="45" grpId="0" animBg="1"/>
      <p:bldP spid="46" grpId="0" animBg="1"/>
      <p:bldP spid="47" grpId="0" animBg="1"/>
      <p:bldP spid="48" grpId="0" animBg="1"/>
      <p:bldP spid="49" grpId="0" animBg="1"/>
      <p:bldP spid="50" grpId="0" animBg="1"/>
      <p:bldP spid="51" grpId="0" animBg="1"/>
      <p:bldP spid="52" grpId="0"/>
      <p:bldP spid="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ieren 17">
            <a:extLst>
              <a:ext uri="{FF2B5EF4-FFF2-40B4-BE49-F238E27FC236}">
                <a16:creationId xmlns:a16="http://schemas.microsoft.com/office/drawing/2014/main" id="{FF5EC95F-9C8F-49DE-A265-60E3D36603CB}"/>
              </a:ext>
            </a:extLst>
          </p:cNvPr>
          <p:cNvGrpSpPr/>
          <p:nvPr/>
        </p:nvGrpSpPr>
        <p:grpSpPr>
          <a:xfrm>
            <a:off x="656261" y="1751033"/>
            <a:ext cx="4394200" cy="3835400"/>
            <a:chOff x="656261" y="1751033"/>
            <a:chExt cx="4394200" cy="3835400"/>
          </a:xfrm>
        </p:grpSpPr>
        <p:grpSp>
          <p:nvGrpSpPr>
            <p:cNvPr id="14" name="Gruppieren 13">
              <a:extLst>
                <a:ext uri="{FF2B5EF4-FFF2-40B4-BE49-F238E27FC236}">
                  <a16:creationId xmlns:a16="http://schemas.microsoft.com/office/drawing/2014/main" id="{F288E019-CE0A-41BF-92D9-C539C06E7D47}"/>
                </a:ext>
              </a:extLst>
            </p:cNvPr>
            <p:cNvGrpSpPr/>
            <p:nvPr/>
          </p:nvGrpSpPr>
          <p:grpSpPr>
            <a:xfrm>
              <a:off x="656261" y="1751033"/>
              <a:ext cx="4394200" cy="3835400"/>
              <a:chOff x="656261" y="1751033"/>
              <a:chExt cx="4394200" cy="3835400"/>
            </a:xfrm>
          </p:grpSpPr>
          <p:pic>
            <p:nvPicPr>
              <p:cNvPr id="10" name="Grafik 9" descr="Ein Bild, das Text, Whiteboard enthält.&#10;&#10;Automatisch generierte Beschreibung">
                <a:extLst>
                  <a:ext uri="{FF2B5EF4-FFF2-40B4-BE49-F238E27FC236}">
                    <a16:creationId xmlns:a16="http://schemas.microsoft.com/office/drawing/2014/main" id="{902850FC-1FFA-4A9C-8D9A-D3C4B6BBFA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6261" y="1751033"/>
                <a:ext cx="4394200" cy="3835400"/>
              </a:xfrm>
              <a:prstGeom prst="rect">
                <a:avLst/>
              </a:prstGeom>
            </p:spPr>
          </p:pic>
          <p:sp>
            <p:nvSpPr>
              <p:cNvPr id="11" name="Rechteck 10">
                <a:extLst>
                  <a:ext uri="{FF2B5EF4-FFF2-40B4-BE49-F238E27FC236}">
                    <a16:creationId xmlns:a16="http://schemas.microsoft.com/office/drawing/2014/main" id="{90AAA349-994B-48E9-B5AD-9501B5DEDAE3}"/>
                  </a:ext>
                </a:extLst>
              </p:cNvPr>
              <p:cNvSpPr/>
              <p:nvPr/>
            </p:nvSpPr>
            <p:spPr>
              <a:xfrm>
                <a:off x="3035173" y="4034599"/>
                <a:ext cx="950595" cy="27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E2A14E09-7570-4929-848A-D474985A2A59}"/>
                  </a:ext>
                </a:extLst>
              </p:cNvPr>
              <p:cNvSpPr/>
              <p:nvPr/>
            </p:nvSpPr>
            <p:spPr>
              <a:xfrm>
                <a:off x="4216583" y="4099095"/>
                <a:ext cx="607695" cy="27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7" name="Grafik 16">
              <a:extLst>
                <a:ext uri="{FF2B5EF4-FFF2-40B4-BE49-F238E27FC236}">
                  <a16:creationId xmlns:a16="http://schemas.microsoft.com/office/drawing/2014/main" id="{D588AA3E-05D4-4C5A-95B4-1398C4771C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8268" y="4170426"/>
              <a:ext cx="83406" cy="113920"/>
            </a:xfrm>
            <a:prstGeom prst="rect">
              <a:avLst/>
            </a:prstGeom>
          </p:spPr>
        </p:pic>
      </p:grpSp>
      <p:sp>
        <p:nvSpPr>
          <p:cNvPr id="2" name="Titel 1">
            <a:extLst>
              <a:ext uri="{FF2B5EF4-FFF2-40B4-BE49-F238E27FC236}">
                <a16:creationId xmlns:a16="http://schemas.microsoft.com/office/drawing/2014/main" id="{16B4B428-6249-4A79-95A2-777DC9615036}"/>
              </a:ext>
            </a:extLst>
          </p:cNvPr>
          <p:cNvSpPr>
            <a:spLocks noGrp="1"/>
          </p:cNvSpPr>
          <p:nvPr>
            <p:ph type="title"/>
          </p:nvPr>
        </p:nvSpPr>
        <p:spPr>
          <a:xfrm>
            <a:off x="1301474" y="283850"/>
            <a:ext cx="4914113" cy="879762"/>
          </a:xfrm>
        </p:spPr>
        <p:txBody>
          <a:bodyPr/>
          <a:lstStyle/>
          <a:p>
            <a:r>
              <a:rPr lang="de-DE" dirty="0"/>
              <a:t>Aus dem Klimakoffer</a:t>
            </a:r>
          </a:p>
        </p:txBody>
      </p:sp>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FA358B23-586D-4EC3-9C31-63E08FFCC60F}"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34</a:t>
            </a:fld>
            <a:endParaRPr lang="de-DE" dirty="0"/>
          </a:p>
        </p:txBody>
      </p:sp>
      <p:pic>
        <p:nvPicPr>
          <p:cNvPr id="7" name="Grafik 6" descr="Ein Bild, das Text, Container enthält.&#10;&#10;Automatisch generierte Beschreibung">
            <a:extLst>
              <a:ext uri="{FF2B5EF4-FFF2-40B4-BE49-F238E27FC236}">
                <a16:creationId xmlns:a16="http://schemas.microsoft.com/office/drawing/2014/main" id="{8FD2E7DB-D3B9-4F54-BE14-1BBCC7DC409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8" name="Inhaltsplatzhalter 7" descr="Ein Bild, das Handkarren enthält.&#10;&#10;Automatisch generierte Beschreibung">
            <a:extLst>
              <a:ext uri="{FF2B5EF4-FFF2-40B4-BE49-F238E27FC236}">
                <a16:creationId xmlns:a16="http://schemas.microsoft.com/office/drawing/2014/main" id="{A4DE97E4-92A4-4B76-8D69-811C12ABFE95}"/>
              </a:ext>
            </a:extLst>
          </p:cNvPr>
          <p:cNvPicPr>
            <a:picLocks noGrp="1" noChangeAspect="1"/>
          </p:cNvPicPr>
          <p:nvPr>
            <p:ph idx="1"/>
          </p:nvPr>
        </p:nvPicPr>
        <p:blipFill rotWithShape="1">
          <a:blip r:embed="rId6" cstate="print">
            <a:extLst>
              <a:ext uri="{28A0092B-C50C-407E-A947-70E740481C1C}">
                <a14:useLocalDpi xmlns:a14="http://schemas.microsoft.com/office/drawing/2010/main"/>
              </a:ext>
            </a:extLst>
          </a:blip>
          <a:srcRect/>
          <a:stretch/>
        </p:blipFill>
        <p:spPr>
          <a:xfrm rot="10380064">
            <a:off x="2655906" y="4052042"/>
            <a:ext cx="408733" cy="365761"/>
          </a:xfrm>
        </p:spPr>
      </p:pic>
    </p:spTree>
    <p:extLst>
      <p:ext uri="{BB962C8B-B14F-4D97-AF65-F5344CB8AC3E}">
        <p14:creationId xmlns:p14="http://schemas.microsoft.com/office/powerpoint/2010/main" val="2388944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 name="Gruppieren 17">
            <a:extLst>
              <a:ext uri="{FF2B5EF4-FFF2-40B4-BE49-F238E27FC236}">
                <a16:creationId xmlns:a16="http://schemas.microsoft.com/office/drawing/2014/main" id="{FF5EC95F-9C8F-49DE-A265-60E3D36603CB}"/>
              </a:ext>
            </a:extLst>
          </p:cNvPr>
          <p:cNvGrpSpPr/>
          <p:nvPr/>
        </p:nvGrpSpPr>
        <p:grpSpPr>
          <a:xfrm>
            <a:off x="656261" y="1751033"/>
            <a:ext cx="4394200" cy="3835400"/>
            <a:chOff x="656261" y="1751033"/>
            <a:chExt cx="4394200" cy="3835400"/>
          </a:xfrm>
        </p:grpSpPr>
        <p:grpSp>
          <p:nvGrpSpPr>
            <p:cNvPr id="14" name="Gruppieren 13">
              <a:extLst>
                <a:ext uri="{FF2B5EF4-FFF2-40B4-BE49-F238E27FC236}">
                  <a16:creationId xmlns:a16="http://schemas.microsoft.com/office/drawing/2014/main" id="{F288E019-CE0A-41BF-92D9-C539C06E7D47}"/>
                </a:ext>
              </a:extLst>
            </p:cNvPr>
            <p:cNvGrpSpPr/>
            <p:nvPr/>
          </p:nvGrpSpPr>
          <p:grpSpPr>
            <a:xfrm>
              <a:off x="656261" y="1751033"/>
              <a:ext cx="4394200" cy="3835400"/>
              <a:chOff x="656261" y="1751033"/>
              <a:chExt cx="4394200" cy="3835400"/>
            </a:xfrm>
          </p:grpSpPr>
          <p:pic>
            <p:nvPicPr>
              <p:cNvPr id="10" name="Grafik 9" descr="Ein Bild, das Text, Whiteboard enthält.&#10;&#10;Automatisch generierte Beschreibung">
                <a:extLst>
                  <a:ext uri="{FF2B5EF4-FFF2-40B4-BE49-F238E27FC236}">
                    <a16:creationId xmlns:a16="http://schemas.microsoft.com/office/drawing/2014/main" id="{902850FC-1FFA-4A9C-8D9A-D3C4B6BBFA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6261" y="1751033"/>
                <a:ext cx="4394200" cy="3835400"/>
              </a:xfrm>
              <a:prstGeom prst="rect">
                <a:avLst/>
              </a:prstGeom>
            </p:spPr>
          </p:pic>
          <p:sp>
            <p:nvSpPr>
              <p:cNvPr id="11" name="Rechteck 10">
                <a:extLst>
                  <a:ext uri="{FF2B5EF4-FFF2-40B4-BE49-F238E27FC236}">
                    <a16:creationId xmlns:a16="http://schemas.microsoft.com/office/drawing/2014/main" id="{90AAA349-994B-48E9-B5AD-9501B5DEDAE3}"/>
                  </a:ext>
                </a:extLst>
              </p:cNvPr>
              <p:cNvSpPr/>
              <p:nvPr/>
            </p:nvSpPr>
            <p:spPr>
              <a:xfrm>
                <a:off x="3035173" y="4034599"/>
                <a:ext cx="950595" cy="27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E2A14E09-7570-4929-848A-D474985A2A59}"/>
                  </a:ext>
                </a:extLst>
              </p:cNvPr>
              <p:cNvSpPr/>
              <p:nvPr/>
            </p:nvSpPr>
            <p:spPr>
              <a:xfrm>
                <a:off x="4216583" y="4099095"/>
                <a:ext cx="607695" cy="27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7" name="Grafik 16">
              <a:extLst>
                <a:ext uri="{FF2B5EF4-FFF2-40B4-BE49-F238E27FC236}">
                  <a16:creationId xmlns:a16="http://schemas.microsoft.com/office/drawing/2014/main" id="{D588AA3E-05D4-4C5A-95B4-1398C4771C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8268" y="4170426"/>
              <a:ext cx="83406" cy="113920"/>
            </a:xfrm>
            <a:prstGeom prst="rect">
              <a:avLst/>
            </a:prstGeom>
          </p:spPr>
        </p:pic>
      </p:grpSp>
      <p:sp>
        <p:nvSpPr>
          <p:cNvPr id="2" name="Titel 1">
            <a:extLst>
              <a:ext uri="{FF2B5EF4-FFF2-40B4-BE49-F238E27FC236}">
                <a16:creationId xmlns:a16="http://schemas.microsoft.com/office/drawing/2014/main" id="{16B4B428-6249-4A79-95A2-777DC9615036}"/>
              </a:ext>
            </a:extLst>
          </p:cNvPr>
          <p:cNvSpPr>
            <a:spLocks noGrp="1"/>
          </p:cNvSpPr>
          <p:nvPr>
            <p:ph type="title"/>
          </p:nvPr>
        </p:nvSpPr>
        <p:spPr>
          <a:xfrm>
            <a:off x="1301474" y="283850"/>
            <a:ext cx="4914113" cy="879762"/>
          </a:xfrm>
        </p:spPr>
        <p:txBody>
          <a:bodyPr/>
          <a:lstStyle/>
          <a:p>
            <a:r>
              <a:rPr lang="de-DE" dirty="0"/>
              <a:t>Aus dem Klimakoffer</a:t>
            </a:r>
          </a:p>
        </p:txBody>
      </p:sp>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FA358B23-586D-4EC3-9C31-63E08FFCC60F}"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35</a:t>
            </a:fld>
            <a:endParaRPr lang="de-DE" dirty="0"/>
          </a:p>
        </p:txBody>
      </p:sp>
      <p:pic>
        <p:nvPicPr>
          <p:cNvPr id="7" name="Grafik 6" descr="Ein Bild, das Text, Container enthält.&#10;&#10;Automatisch generierte Beschreibung">
            <a:extLst>
              <a:ext uri="{FF2B5EF4-FFF2-40B4-BE49-F238E27FC236}">
                <a16:creationId xmlns:a16="http://schemas.microsoft.com/office/drawing/2014/main" id="{8FD2E7DB-D3B9-4F54-BE14-1BBCC7DC409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8" name="Inhaltsplatzhalter 7" descr="Ein Bild, das Handkarren enthält.&#10;&#10;Automatisch generierte Beschreibung">
            <a:extLst>
              <a:ext uri="{FF2B5EF4-FFF2-40B4-BE49-F238E27FC236}">
                <a16:creationId xmlns:a16="http://schemas.microsoft.com/office/drawing/2014/main" id="{A4DE97E4-92A4-4B76-8D69-811C12ABFE95}"/>
              </a:ext>
            </a:extLst>
          </p:cNvPr>
          <p:cNvPicPr>
            <a:picLocks noGrp="1" noChangeAspect="1"/>
          </p:cNvPicPr>
          <p:nvPr>
            <p:ph idx="1"/>
          </p:nvPr>
        </p:nvPicPr>
        <p:blipFill rotWithShape="1">
          <a:blip r:embed="rId6" cstate="print">
            <a:extLst>
              <a:ext uri="{28A0092B-C50C-407E-A947-70E740481C1C}">
                <a14:useLocalDpi xmlns:a14="http://schemas.microsoft.com/office/drawing/2010/main"/>
              </a:ext>
            </a:extLst>
          </a:blip>
          <a:srcRect/>
          <a:stretch/>
        </p:blipFill>
        <p:spPr>
          <a:xfrm rot="10380064">
            <a:off x="2655906" y="4052042"/>
            <a:ext cx="408733" cy="365761"/>
          </a:xfrm>
        </p:spPr>
      </p:pic>
      <p:graphicFrame>
        <p:nvGraphicFramePr>
          <p:cNvPr id="15" name="Diagramm 14">
            <a:extLst>
              <a:ext uri="{FF2B5EF4-FFF2-40B4-BE49-F238E27FC236}">
                <a16:creationId xmlns:a16="http://schemas.microsoft.com/office/drawing/2014/main" id="{1DCA6BE0-CABE-48E1-B063-61374608EA00}"/>
              </a:ext>
            </a:extLst>
          </p:cNvPr>
          <p:cNvGraphicFramePr>
            <a:graphicFrameLocks/>
          </p:cNvGraphicFramePr>
          <p:nvPr/>
        </p:nvGraphicFramePr>
        <p:xfrm>
          <a:off x="5467622" y="1550514"/>
          <a:ext cx="5352620" cy="396017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4562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CBADE29F-9293-43DB-BC09-0259FFB8BD63}"/>
              </a:ext>
            </a:extLst>
          </p:cNvPr>
          <p:cNvSpPr>
            <a:spLocks noGrp="1"/>
          </p:cNvSpPr>
          <p:nvPr>
            <p:ph type="title"/>
          </p:nvPr>
        </p:nvSpPr>
        <p:spPr/>
        <p:txBody>
          <a:bodyPr>
            <a:normAutofit/>
          </a:bodyPr>
          <a:lstStyle/>
          <a:p>
            <a:r>
              <a:rPr lang="de-DE" altLang="de-DE" sz="4400" dirty="0">
                <a:solidFill>
                  <a:srgbClr val="F38E49"/>
                </a:solidFill>
                <a:latin typeface="+mj-lt"/>
              </a:rPr>
              <a:t>Zwei Fragen:</a:t>
            </a:r>
            <a:endParaRPr lang="de-DE" dirty="0"/>
          </a:p>
        </p:txBody>
      </p:sp>
      <p:sp>
        <p:nvSpPr>
          <p:cNvPr id="15" name="Inhaltsplatzhalter 14">
            <a:extLst>
              <a:ext uri="{FF2B5EF4-FFF2-40B4-BE49-F238E27FC236}">
                <a16:creationId xmlns:a16="http://schemas.microsoft.com/office/drawing/2014/main" id="{383DABCF-DB80-46DE-BD74-A2DEEF2EB281}"/>
              </a:ext>
            </a:extLst>
          </p:cNvPr>
          <p:cNvSpPr>
            <a:spLocks noGrp="1"/>
          </p:cNvSpPr>
          <p:nvPr>
            <p:ph idx="1"/>
          </p:nvPr>
        </p:nvSpPr>
        <p:spPr>
          <a:xfrm>
            <a:off x="499881" y="1295788"/>
            <a:ext cx="6518139" cy="4610315"/>
          </a:xfrm>
        </p:spPr>
        <p:txBody>
          <a:bodyPr/>
          <a:lstStyle/>
          <a:p>
            <a:r>
              <a:rPr lang="de-DE" altLang="de-DE" dirty="0"/>
              <a:t>Warum steigt die Temperatur nicht immer weiter an?</a:t>
            </a:r>
          </a:p>
          <a:p>
            <a:r>
              <a:rPr lang="de-DE" altLang="de-DE" dirty="0"/>
              <a:t>Warum steigt die Temperatur zu Beginn schnell und dann immer langsamer an?</a:t>
            </a:r>
          </a:p>
          <a:p>
            <a:pPr marL="0" indent="0">
              <a:buNone/>
            </a:pPr>
            <a:endParaRPr lang="de-DE" dirty="0"/>
          </a:p>
        </p:txBody>
      </p:sp>
      <p:sp>
        <p:nvSpPr>
          <p:cNvPr id="4" name="Datumsplatzhalter 3">
            <a:extLst>
              <a:ext uri="{FF2B5EF4-FFF2-40B4-BE49-F238E27FC236}">
                <a16:creationId xmlns:a16="http://schemas.microsoft.com/office/drawing/2014/main" id="{9FE02F88-3860-49D7-B749-AAB89B43687E}"/>
              </a:ext>
            </a:extLst>
          </p:cNvPr>
          <p:cNvSpPr>
            <a:spLocks noGrp="1"/>
          </p:cNvSpPr>
          <p:nvPr>
            <p:ph type="dt" sz="half" idx="10"/>
          </p:nvPr>
        </p:nvSpPr>
        <p:spPr/>
        <p:txBody>
          <a:bodyPr/>
          <a:lstStyle/>
          <a:p>
            <a:fld id="{D55743EF-C6F8-4275-A136-B6934521ED3A}" type="datetime1">
              <a:rPr lang="de-DE" smtClean="0"/>
              <a:t>16.09.2022</a:t>
            </a:fld>
            <a:endParaRPr lang="de-DE" dirty="0"/>
          </a:p>
        </p:txBody>
      </p:sp>
      <p:sp>
        <p:nvSpPr>
          <p:cNvPr id="5" name="Fußzeilenplatzhalter 4">
            <a:extLst>
              <a:ext uri="{FF2B5EF4-FFF2-40B4-BE49-F238E27FC236}">
                <a16:creationId xmlns:a16="http://schemas.microsoft.com/office/drawing/2014/main" id="{88340948-7DD1-4F61-97D2-BB434D6565DA}"/>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824EE974-BA4C-4CFA-B8FB-6827C07698EE}"/>
              </a:ext>
            </a:extLst>
          </p:cNvPr>
          <p:cNvSpPr>
            <a:spLocks noGrp="1"/>
          </p:cNvSpPr>
          <p:nvPr>
            <p:ph type="sldNum" sz="quarter" idx="12"/>
          </p:nvPr>
        </p:nvSpPr>
        <p:spPr/>
        <p:txBody>
          <a:bodyPr/>
          <a:lstStyle/>
          <a:p>
            <a:fld id="{976196C0-1678-4F16-8090-952AA6F46C10}" type="slidenum">
              <a:rPr lang="de-DE" smtClean="0"/>
              <a:pPr/>
              <a:t>36</a:t>
            </a:fld>
            <a:endParaRPr lang="de-DE" dirty="0"/>
          </a:p>
        </p:txBody>
      </p:sp>
      <p:grpSp>
        <p:nvGrpSpPr>
          <p:cNvPr id="7" name="Gruppieren 6">
            <a:extLst>
              <a:ext uri="{FF2B5EF4-FFF2-40B4-BE49-F238E27FC236}">
                <a16:creationId xmlns:a16="http://schemas.microsoft.com/office/drawing/2014/main" id="{AB7CBC8C-2C69-4380-BF22-049A63DC3953}"/>
              </a:ext>
            </a:extLst>
          </p:cNvPr>
          <p:cNvGrpSpPr/>
          <p:nvPr/>
        </p:nvGrpSpPr>
        <p:grpSpPr>
          <a:xfrm>
            <a:off x="499881" y="3429000"/>
            <a:ext cx="11342188" cy="2662628"/>
            <a:chOff x="0" y="0"/>
            <a:chExt cx="5748194" cy="1349375"/>
          </a:xfrm>
        </p:grpSpPr>
        <p:pic>
          <p:nvPicPr>
            <p:cNvPr id="8" name="Grafik 7">
              <a:extLst>
                <a:ext uri="{FF2B5EF4-FFF2-40B4-BE49-F238E27FC236}">
                  <a16:creationId xmlns:a16="http://schemas.microsoft.com/office/drawing/2014/main" id="{977CB102-A36E-46FD-8118-34054F20F25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2951480" cy="1349375"/>
            </a:xfrm>
            <a:prstGeom prst="rect">
              <a:avLst/>
            </a:prstGeom>
            <a:noFill/>
            <a:ln w="19050">
              <a:solidFill>
                <a:srgbClr val="D0F0E0"/>
              </a:solidFill>
            </a:ln>
          </p:spPr>
        </p:pic>
        <p:pic>
          <p:nvPicPr>
            <p:cNvPr id="9" name="Grafik 8">
              <a:extLst>
                <a:ext uri="{FF2B5EF4-FFF2-40B4-BE49-F238E27FC236}">
                  <a16:creationId xmlns:a16="http://schemas.microsoft.com/office/drawing/2014/main" id="{B53B2134-83D0-4D89-A238-0DF58B992A1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27219" y="0"/>
              <a:ext cx="2720975" cy="1349375"/>
            </a:xfrm>
            <a:prstGeom prst="rect">
              <a:avLst/>
            </a:prstGeom>
            <a:noFill/>
            <a:ln w="19050">
              <a:solidFill>
                <a:srgbClr val="D0F0E0"/>
              </a:solidFill>
            </a:ln>
          </p:spPr>
        </p:pic>
      </p:grpSp>
      <mc:AlternateContent xmlns:mc="http://schemas.openxmlformats.org/markup-compatibility/2006" xmlns:pslz="http://schemas.microsoft.com/office/powerpoint/2016/slidezoom">
        <mc:Choice Requires="pslz">
          <p:graphicFrame>
            <p:nvGraphicFramePr>
              <p:cNvPr id="12" name="Folienzoom 11">
                <a:extLst>
                  <a:ext uri="{FF2B5EF4-FFF2-40B4-BE49-F238E27FC236}">
                    <a16:creationId xmlns:a16="http://schemas.microsoft.com/office/drawing/2014/main" id="{D94EB9D1-4F58-48A1-AB83-D94A43C0D63A}"/>
                  </a:ext>
                </a:extLst>
              </p:cNvPr>
              <p:cNvGraphicFramePr>
                <a:graphicFrameLocks noChangeAspect="1"/>
              </p:cNvGraphicFramePr>
              <p:nvPr>
                <p:extLst>
                  <p:ext uri="{D42A27DB-BD31-4B8C-83A1-F6EECF244321}">
                    <p14:modId xmlns:p14="http://schemas.microsoft.com/office/powerpoint/2010/main" val="2398747928"/>
                  </p:ext>
                </p:extLst>
              </p:nvPr>
            </p:nvGraphicFramePr>
            <p:xfrm>
              <a:off x="7191335" y="585071"/>
              <a:ext cx="4650734" cy="2616038"/>
            </p:xfrm>
            <a:graphic>
              <a:graphicData uri="http://schemas.microsoft.com/office/powerpoint/2016/slidezoom">
                <pslz:sldZm>
                  <pslz:sldZmObj sldId="314" cId="2388944924">
                    <pslz:zmPr id="{0861D5AA-F56C-4337-9DC8-FEDDC2810C63}" returnToParent="0" transitionDur="1000">
                      <p166:blipFill xmlns:p166="http://schemas.microsoft.com/office/powerpoint/2016/6/main">
                        <a:blip r:embed="rId4"/>
                        <a:stretch>
                          <a:fillRect/>
                        </a:stretch>
                      </p166:blipFill>
                      <p166:spPr xmlns:p166="http://schemas.microsoft.com/office/powerpoint/2016/6/main">
                        <a:xfrm>
                          <a:off x="0" y="0"/>
                          <a:ext cx="4650734" cy="2616038"/>
                        </a:xfrm>
                        <a:prstGeom prst="rect">
                          <a:avLst/>
                        </a:prstGeom>
                        <a:ln w="3175">
                          <a:solidFill>
                            <a:prstClr val="ltGray"/>
                          </a:solidFill>
                        </a:ln>
                      </p166:spPr>
                    </pslz:zmPr>
                  </pslz:sldZmObj>
                </pslz:sldZm>
              </a:graphicData>
            </a:graphic>
          </p:graphicFrame>
        </mc:Choice>
        <mc:Fallback xmlns="">
          <p:pic>
            <p:nvPicPr>
              <p:cNvPr id="12" name="Folienzoom 11">
                <a:hlinkClick r:id="rId5" action="ppaction://hlinksldjump"/>
                <a:extLst>
                  <a:ext uri="{FF2B5EF4-FFF2-40B4-BE49-F238E27FC236}">
                    <a16:creationId xmlns:a16="http://schemas.microsoft.com/office/drawing/2014/main" id="{D94EB9D1-4F58-48A1-AB83-D94A43C0D63A}"/>
                  </a:ext>
                </a:extLst>
              </p:cNvPr>
              <p:cNvPicPr>
                <a:picLocks noGrp="1" noRot="1" noChangeAspect="1" noMove="1" noResize="1" noEditPoints="1" noAdjustHandles="1" noChangeArrowheads="1" noChangeShapeType="1"/>
              </p:cNvPicPr>
              <p:nvPr/>
            </p:nvPicPr>
            <p:blipFill>
              <a:blip r:embed="rId6"/>
              <a:stretch>
                <a:fillRect/>
              </a:stretch>
            </p:blipFill>
            <p:spPr>
              <a:xfrm>
                <a:off x="7191335" y="585071"/>
                <a:ext cx="4650734" cy="2616038"/>
              </a:xfrm>
              <a:prstGeom prst="rect">
                <a:avLst/>
              </a:prstGeom>
              <a:ln w="3175">
                <a:solidFill>
                  <a:prstClr val="ltGray"/>
                </a:solidFill>
              </a:ln>
            </p:spPr>
          </p:pic>
        </mc:Fallback>
      </mc:AlternateContent>
    </p:spTree>
    <p:extLst>
      <p:ext uri="{BB962C8B-B14F-4D97-AF65-F5344CB8AC3E}">
        <p14:creationId xmlns:p14="http://schemas.microsoft.com/office/powerpoint/2010/main" val="280186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06D8F60-3651-4F3C-B7FE-7C042E8E7D61}"/>
              </a:ext>
            </a:extLst>
          </p:cNvPr>
          <p:cNvSpPr txBox="1"/>
          <p:nvPr/>
        </p:nvSpPr>
        <p:spPr>
          <a:xfrm>
            <a:off x="695400" y="548681"/>
            <a:ext cx="10729192" cy="2751522"/>
          </a:xfrm>
          <a:prstGeom prst="rect">
            <a:avLst/>
          </a:prstGeom>
          <a:noFill/>
        </p:spPr>
        <p:txBody>
          <a:bodyPr wrap="square" rtlCol="0">
            <a:spAutoFit/>
          </a:bodyPr>
          <a:lstStyle/>
          <a:p>
            <a:pPr>
              <a:lnSpc>
                <a:spcPct val="90000"/>
              </a:lnSpc>
            </a:pPr>
            <a:r>
              <a:rPr lang="de-DE" sz="3200" dirty="0"/>
              <a:t>Das muss man wissen den Treibhauseffekt zu verstehen:</a:t>
            </a:r>
          </a:p>
          <a:p>
            <a:pPr>
              <a:lnSpc>
                <a:spcPct val="90000"/>
              </a:lnSpc>
            </a:pPr>
            <a:endParaRPr lang="de-DE" sz="3200" dirty="0"/>
          </a:p>
          <a:p>
            <a:pPr marL="457200" indent="-457200">
              <a:lnSpc>
                <a:spcPct val="90000"/>
              </a:lnSpc>
              <a:buFont typeface="+mj-lt"/>
              <a:buAutoNum type="arabicPeriod"/>
            </a:pPr>
            <a:r>
              <a:rPr lang="de-DE" sz="3200" dirty="0"/>
              <a:t>Jeder Körper gibt </a:t>
            </a:r>
            <a:r>
              <a:rPr lang="de-DE" sz="3200" dirty="0">
                <a:solidFill>
                  <a:srgbClr val="F38E49"/>
                </a:solidFill>
              </a:rPr>
              <a:t>Wärmestrahlung</a:t>
            </a:r>
            <a:r>
              <a:rPr lang="de-DE" sz="3200" dirty="0"/>
              <a:t> ab.</a:t>
            </a:r>
          </a:p>
          <a:p>
            <a:pPr marL="457200" indent="-457200">
              <a:lnSpc>
                <a:spcPct val="90000"/>
              </a:lnSpc>
              <a:buFont typeface="+mj-lt"/>
              <a:buAutoNum type="arabicPeriod"/>
            </a:pPr>
            <a:endParaRPr lang="de-DE" sz="3200" dirty="0"/>
          </a:p>
          <a:p>
            <a:pPr marL="457200" indent="-457200">
              <a:lnSpc>
                <a:spcPct val="90000"/>
              </a:lnSpc>
              <a:buFont typeface="+mj-lt"/>
              <a:buAutoNum type="arabicPeriod"/>
            </a:pPr>
            <a:r>
              <a:rPr lang="de-DE" sz="3200" dirty="0"/>
              <a:t>Im </a:t>
            </a:r>
            <a:r>
              <a:rPr lang="de-DE" sz="3200" dirty="0">
                <a:solidFill>
                  <a:srgbClr val="348D65"/>
                </a:solidFill>
              </a:rPr>
              <a:t>Strahlungsgleichgewicht</a:t>
            </a:r>
            <a:r>
              <a:rPr lang="de-DE" sz="3200" dirty="0"/>
              <a:t> gibt ein Körper im Mittel pro Sekunde so viel Energie ab, wie er aufnimmt.</a:t>
            </a:r>
          </a:p>
        </p:txBody>
      </p:sp>
      <p:sp>
        <p:nvSpPr>
          <p:cNvPr id="3" name="Datumsplatzhalter 2">
            <a:extLst>
              <a:ext uri="{FF2B5EF4-FFF2-40B4-BE49-F238E27FC236}">
                <a16:creationId xmlns:a16="http://schemas.microsoft.com/office/drawing/2014/main" id="{895D5F6E-EB09-41BC-8AF4-2115A639CF2B}"/>
              </a:ext>
            </a:extLst>
          </p:cNvPr>
          <p:cNvSpPr>
            <a:spLocks noGrp="1"/>
          </p:cNvSpPr>
          <p:nvPr>
            <p:ph type="dt" sz="half" idx="10"/>
          </p:nvPr>
        </p:nvSpPr>
        <p:spPr/>
        <p:txBody>
          <a:bodyPr/>
          <a:lstStyle/>
          <a:p>
            <a:fld id="{664FFBE1-5857-4201-9708-60E26FDE6461}" type="datetime1">
              <a:rPr lang="de-DE" smtClean="0"/>
              <a:t>16.09.2022</a:t>
            </a:fld>
            <a:endParaRPr lang="de-DE" dirty="0"/>
          </a:p>
        </p:txBody>
      </p:sp>
      <p:sp>
        <p:nvSpPr>
          <p:cNvPr id="4" name="Fußzeilenplatzhalter 3">
            <a:extLst>
              <a:ext uri="{FF2B5EF4-FFF2-40B4-BE49-F238E27FC236}">
                <a16:creationId xmlns:a16="http://schemas.microsoft.com/office/drawing/2014/main" id="{A1F665BC-B7A5-4D34-AE5A-7637AB395C8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0353108C-0EE0-495F-8A9F-5B4D6149E53F}"/>
              </a:ext>
            </a:extLst>
          </p:cNvPr>
          <p:cNvSpPr>
            <a:spLocks noGrp="1"/>
          </p:cNvSpPr>
          <p:nvPr>
            <p:ph type="sldNum" sz="quarter" idx="12"/>
          </p:nvPr>
        </p:nvSpPr>
        <p:spPr/>
        <p:txBody>
          <a:bodyPr/>
          <a:lstStyle/>
          <a:p>
            <a:fld id="{976196C0-1678-4F16-8090-952AA6F46C10}" type="slidenum">
              <a:rPr lang="de-DE" smtClean="0"/>
              <a:pPr/>
              <a:t>37</a:t>
            </a:fld>
            <a:endParaRPr lang="de-DE" dirty="0"/>
          </a:p>
        </p:txBody>
      </p:sp>
      <p:sp>
        <p:nvSpPr>
          <p:cNvPr id="6" name="Textfeld 5">
            <a:extLst>
              <a:ext uri="{FF2B5EF4-FFF2-40B4-BE49-F238E27FC236}">
                <a16:creationId xmlns:a16="http://schemas.microsoft.com/office/drawing/2014/main" id="{8F18325D-2E7D-4FFF-8D85-77285B32DB12}"/>
              </a:ext>
            </a:extLst>
          </p:cNvPr>
          <p:cNvSpPr txBox="1"/>
          <p:nvPr/>
        </p:nvSpPr>
        <p:spPr>
          <a:xfrm>
            <a:off x="695400" y="3436383"/>
            <a:ext cx="10729192" cy="978729"/>
          </a:xfrm>
          <a:prstGeom prst="rect">
            <a:avLst/>
          </a:prstGeom>
          <a:noFill/>
        </p:spPr>
        <p:txBody>
          <a:bodyPr wrap="square" rtlCol="0">
            <a:spAutoFit/>
          </a:bodyPr>
          <a:lstStyle/>
          <a:p>
            <a:pPr algn="ctr">
              <a:lnSpc>
                <a:spcPct val="90000"/>
              </a:lnSpc>
            </a:pPr>
            <a:r>
              <a:rPr lang="de-DE" sz="3200" dirty="0">
                <a:solidFill>
                  <a:srgbClr val="F38E49"/>
                </a:solidFill>
              </a:rPr>
              <a:t>Anwendung: Temperatur auf einer Erde</a:t>
            </a:r>
          </a:p>
          <a:p>
            <a:pPr algn="ctr">
              <a:lnSpc>
                <a:spcPct val="90000"/>
              </a:lnSpc>
            </a:pPr>
            <a:r>
              <a:rPr lang="de-DE" sz="3200" dirty="0">
                <a:solidFill>
                  <a:srgbClr val="F38E49"/>
                </a:solidFill>
              </a:rPr>
              <a:t> ohne Atmosphäre vs. mit Atmosphäre</a:t>
            </a:r>
          </a:p>
        </p:txBody>
      </p:sp>
      <p:pic>
        <p:nvPicPr>
          <p:cNvPr id="7" name="Grafik 6" descr="Ein Bild, das schwarz, Projektil, dunkel, schließen enthält.&#10;&#10;Automatisch generierte Beschreibung">
            <a:extLst>
              <a:ext uri="{FF2B5EF4-FFF2-40B4-BE49-F238E27FC236}">
                <a16:creationId xmlns:a16="http://schemas.microsoft.com/office/drawing/2014/main" id="{EAC31118-3DF4-4590-9BD7-51A509D79A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32553" y="4551292"/>
            <a:ext cx="1429192" cy="1429192"/>
          </a:xfrm>
          <a:prstGeom prst="ellipse">
            <a:avLst/>
          </a:prstGeom>
          <a:ln>
            <a:noFill/>
          </a:ln>
          <a:effectLst>
            <a:softEdge rad="63500"/>
          </a:effectLst>
        </p:spPr>
      </p:pic>
      <p:sp>
        <p:nvSpPr>
          <p:cNvPr id="8" name="Textfeld 7">
            <a:extLst>
              <a:ext uri="{FF2B5EF4-FFF2-40B4-BE49-F238E27FC236}">
                <a16:creationId xmlns:a16="http://schemas.microsoft.com/office/drawing/2014/main" id="{5081E302-1CA0-430D-9EB7-81B11C3D7DE6}"/>
              </a:ext>
            </a:extLst>
          </p:cNvPr>
          <p:cNvSpPr txBox="1"/>
          <p:nvPr/>
        </p:nvSpPr>
        <p:spPr>
          <a:xfrm>
            <a:off x="5026196" y="5716554"/>
            <a:ext cx="1506594" cy="400110"/>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pixabay.com (06.12.2020)</a:t>
            </a:r>
          </a:p>
        </p:txBody>
      </p:sp>
      <p:sp>
        <p:nvSpPr>
          <p:cNvPr id="9" name="Textfeld 8">
            <a:extLst>
              <a:ext uri="{FF2B5EF4-FFF2-40B4-BE49-F238E27FC236}">
                <a16:creationId xmlns:a16="http://schemas.microsoft.com/office/drawing/2014/main" id="{08027C03-65EF-4162-AF98-8C4823F15936}"/>
              </a:ext>
            </a:extLst>
          </p:cNvPr>
          <p:cNvSpPr txBox="1"/>
          <p:nvPr/>
        </p:nvSpPr>
        <p:spPr>
          <a:xfrm>
            <a:off x="8277870" y="5716554"/>
            <a:ext cx="1362281" cy="400110"/>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pixabay.com (07.12.2020)</a:t>
            </a:r>
          </a:p>
        </p:txBody>
      </p:sp>
      <p:pic>
        <p:nvPicPr>
          <p:cNvPr id="10" name="Grafik 9" descr="Ein Bild, das blau enthält.&#10;&#10;Automatisch generierte Beschreibung">
            <a:extLst>
              <a:ext uri="{FF2B5EF4-FFF2-40B4-BE49-F238E27FC236}">
                <a16:creationId xmlns:a16="http://schemas.microsoft.com/office/drawing/2014/main" id="{EDD0B8FF-347C-4E07-B4D0-A0092C423D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1837" y="4559861"/>
            <a:ext cx="1429192" cy="1429192"/>
          </a:xfrm>
          <a:prstGeom prst="ellipse">
            <a:avLst/>
          </a:prstGeom>
          <a:ln>
            <a:noFill/>
          </a:ln>
          <a:effectLst>
            <a:softEdge rad="63500"/>
          </a:effectLst>
        </p:spPr>
      </p:pic>
    </p:spTree>
    <p:extLst>
      <p:ext uri="{BB962C8B-B14F-4D97-AF65-F5344CB8AC3E}">
        <p14:creationId xmlns:p14="http://schemas.microsoft.com/office/powerpoint/2010/main" val="268013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B4B428-6249-4A79-95A2-777DC9615036}"/>
              </a:ext>
            </a:extLst>
          </p:cNvPr>
          <p:cNvSpPr>
            <a:spLocks noGrp="1"/>
          </p:cNvSpPr>
          <p:nvPr>
            <p:ph type="title"/>
          </p:nvPr>
        </p:nvSpPr>
        <p:spPr>
          <a:xfrm>
            <a:off x="1301474" y="283850"/>
            <a:ext cx="4914113" cy="879762"/>
          </a:xfrm>
        </p:spPr>
        <p:txBody>
          <a:bodyPr/>
          <a:lstStyle/>
          <a:p>
            <a:r>
              <a:rPr lang="de-DE" dirty="0"/>
              <a:t>Aus dem Klimakoffer</a:t>
            </a:r>
          </a:p>
        </p:txBody>
      </p:sp>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9F0EA6B3-5E60-4966-B03D-6DB145F4D415}"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38</a:t>
            </a:fld>
            <a:endParaRPr lang="de-DE" dirty="0"/>
          </a:p>
        </p:txBody>
      </p:sp>
      <p:pic>
        <p:nvPicPr>
          <p:cNvPr id="7" name="Grafik 6" descr="Ein Bild, das Text, Container enthält.&#10;&#10;Automatisch generierte Beschreibung">
            <a:extLst>
              <a:ext uri="{FF2B5EF4-FFF2-40B4-BE49-F238E27FC236}">
                <a16:creationId xmlns:a16="http://schemas.microsoft.com/office/drawing/2014/main" id="{8FD2E7DB-D3B9-4F54-BE14-1BBCC7DC40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12" name="Inhaltsplatzhalter 11">
            <a:extLst>
              <a:ext uri="{FF2B5EF4-FFF2-40B4-BE49-F238E27FC236}">
                <a16:creationId xmlns:a16="http://schemas.microsoft.com/office/drawing/2014/main" id="{7817FA05-6CC9-46AC-9860-43503C5F6D7C}"/>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1548244" y="1361210"/>
            <a:ext cx="8084129" cy="4779818"/>
          </a:xfrm>
        </p:spPr>
      </p:pic>
    </p:spTree>
    <p:extLst>
      <p:ext uri="{BB962C8B-B14F-4D97-AF65-F5344CB8AC3E}">
        <p14:creationId xmlns:p14="http://schemas.microsoft.com/office/powerpoint/2010/main" val="983974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9C38180-62A6-4492-8998-7B01BEB4E417}"/>
              </a:ext>
            </a:extLst>
          </p:cNvPr>
          <p:cNvSpPr>
            <a:spLocks noGrp="1"/>
          </p:cNvSpPr>
          <p:nvPr>
            <p:ph type="title"/>
          </p:nvPr>
        </p:nvSpPr>
        <p:spPr/>
        <p:txBody>
          <a:bodyPr>
            <a:noAutofit/>
          </a:bodyPr>
          <a:lstStyle/>
          <a:p>
            <a:r>
              <a:rPr lang="de-DE" sz="3600" dirty="0"/>
              <a:t>Arbeitsauftrag</a:t>
            </a:r>
            <a:br>
              <a:rPr lang="de-DE" sz="3600" dirty="0"/>
            </a:br>
            <a:r>
              <a:rPr lang="de-DE" sz="3600" dirty="0"/>
              <a:t>Temperatur auf einer Felsenerde ohne Atmosphäre</a:t>
            </a:r>
          </a:p>
        </p:txBody>
      </p:sp>
      <p:pic>
        <p:nvPicPr>
          <p:cNvPr id="6" name="Grafik 5" descr="Ein Bild, das schwarz, Projektil, dunkel, schließen enthält.&#10;&#10;Automatisch generierte Beschreibung">
            <a:extLst>
              <a:ext uri="{FF2B5EF4-FFF2-40B4-BE49-F238E27FC236}">
                <a16:creationId xmlns:a16="http://schemas.microsoft.com/office/drawing/2014/main" id="{48157464-3833-481C-A679-508FC3E360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82781" y="2215781"/>
            <a:ext cx="2426438" cy="2426438"/>
          </a:xfrm>
          <a:prstGeom prst="ellipse">
            <a:avLst/>
          </a:prstGeom>
          <a:ln>
            <a:noFill/>
          </a:ln>
          <a:effectLst>
            <a:softEdge rad="114300"/>
          </a:effectLst>
        </p:spPr>
      </p:pic>
      <p:sp>
        <p:nvSpPr>
          <p:cNvPr id="7" name="Textfeld 6">
            <a:extLst>
              <a:ext uri="{FF2B5EF4-FFF2-40B4-BE49-F238E27FC236}">
                <a16:creationId xmlns:a16="http://schemas.microsoft.com/office/drawing/2014/main" id="{90111348-8283-429F-BF1A-EDC086589B9C}"/>
              </a:ext>
            </a:extLst>
          </p:cNvPr>
          <p:cNvSpPr txBox="1"/>
          <p:nvPr/>
        </p:nvSpPr>
        <p:spPr>
          <a:xfrm>
            <a:off x="6467369" y="4642219"/>
            <a:ext cx="2557848"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pixabay.com (06.12.2020)</a:t>
            </a:r>
          </a:p>
        </p:txBody>
      </p:sp>
      <p:sp>
        <p:nvSpPr>
          <p:cNvPr id="2" name="Datumsplatzhalter 1">
            <a:extLst>
              <a:ext uri="{FF2B5EF4-FFF2-40B4-BE49-F238E27FC236}">
                <a16:creationId xmlns:a16="http://schemas.microsoft.com/office/drawing/2014/main" id="{F4AEB0B2-BA9B-4D13-A0EB-530AE6DDAE60}"/>
              </a:ext>
            </a:extLst>
          </p:cNvPr>
          <p:cNvSpPr>
            <a:spLocks noGrp="1"/>
          </p:cNvSpPr>
          <p:nvPr>
            <p:ph type="dt" sz="half" idx="10"/>
          </p:nvPr>
        </p:nvSpPr>
        <p:spPr/>
        <p:txBody>
          <a:bodyPr/>
          <a:lstStyle/>
          <a:p>
            <a:fld id="{E185811B-4977-4676-B19B-155191A13241}" type="datetime1">
              <a:rPr lang="de-DE" smtClean="0"/>
              <a:t>16.09.2022</a:t>
            </a:fld>
            <a:endParaRPr lang="de-DE" dirty="0"/>
          </a:p>
        </p:txBody>
      </p:sp>
      <p:sp>
        <p:nvSpPr>
          <p:cNvPr id="4" name="Fußzeilenplatzhalter 3">
            <a:extLst>
              <a:ext uri="{FF2B5EF4-FFF2-40B4-BE49-F238E27FC236}">
                <a16:creationId xmlns:a16="http://schemas.microsoft.com/office/drawing/2014/main" id="{1CE8CCBE-8F96-4DEF-A454-F554741609E6}"/>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EE23065A-2C5E-4049-9FC9-44A2BE45C92E}"/>
              </a:ext>
            </a:extLst>
          </p:cNvPr>
          <p:cNvSpPr>
            <a:spLocks noGrp="1"/>
          </p:cNvSpPr>
          <p:nvPr>
            <p:ph type="sldNum" sz="quarter" idx="12"/>
          </p:nvPr>
        </p:nvSpPr>
        <p:spPr/>
        <p:txBody>
          <a:bodyPr/>
          <a:lstStyle/>
          <a:p>
            <a:fld id="{976196C0-1678-4F16-8090-952AA6F46C10}" type="slidenum">
              <a:rPr lang="de-DE" smtClean="0"/>
              <a:pPr/>
              <a:t>39</a:t>
            </a:fld>
            <a:endParaRPr lang="de-DE" dirty="0"/>
          </a:p>
        </p:txBody>
      </p:sp>
      <p:sp>
        <p:nvSpPr>
          <p:cNvPr id="11" name="Inhaltsplatzhalter 3">
            <a:extLst>
              <a:ext uri="{FF2B5EF4-FFF2-40B4-BE49-F238E27FC236}">
                <a16:creationId xmlns:a16="http://schemas.microsoft.com/office/drawing/2014/main" id="{981D6671-ABE7-413A-B2C5-95DE80580124}"/>
              </a:ext>
            </a:extLst>
          </p:cNvPr>
          <p:cNvSpPr txBox="1">
            <a:spLocks/>
          </p:cNvSpPr>
          <p:nvPr/>
        </p:nvSpPr>
        <p:spPr>
          <a:xfrm>
            <a:off x="555299" y="5391439"/>
            <a:ext cx="6898446" cy="529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altLang="de-DE" dirty="0">
                <a:solidFill>
                  <a:srgbClr val="348D65"/>
                </a:solidFill>
                <a:hlinkClick r:id="rId3"/>
              </a:rPr>
              <a:t>www.klimawandel-schule.de/Fortbildung2022</a:t>
            </a:r>
            <a:endParaRPr lang="de-DE" altLang="de-DE" dirty="0">
              <a:solidFill>
                <a:srgbClr val="348D65"/>
              </a:solidFill>
              <a:hlinkClick r:id="rId4"/>
            </a:endParaRPr>
          </a:p>
          <a:p>
            <a:endParaRPr lang="de-DE" sz="1200" dirty="0">
              <a:hlinkClick r:id="rId4"/>
            </a:endParaRPr>
          </a:p>
        </p:txBody>
      </p:sp>
    </p:spTree>
    <p:extLst>
      <p:ext uri="{BB962C8B-B14F-4D97-AF65-F5344CB8AC3E}">
        <p14:creationId xmlns:p14="http://schemas.microsoft.com/office/powerpoint/2010/main" val="2323386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A5535F8-ACC3-42EF-8DE8-342C5B2C2104}"/>
              </a:ext>
            </a:extLst>
          </p:cNvPr>
          <p:cNvSpPr>
            <a:spLocks noGrp="1"/>
          </p:cNvSpPr>
          <p:nvPr>
            <p:ph type="title"/>
          </p:nvPr>
        </p:nvSpPr>
        <p:spPr/>
        <p:txBody>
          <a:bodyPr/>
          <a:lstStyle/>
          <a:p>
            <a:r>
              <a:rPr lang="de-DE" dirty="0"/>
              <a:t>Wer steht dahinter?</a:t>
            </a:r>
          </a:p>
        </p:txBody>
      </p:sp>
      <p:sp>
        <p:nvSpPr>
          <p:cNvPr id="2" name="Datumsplatzhalter 1">
            <a:extLst>
              <a:ext uri="{FF2B5EF4-FFF2-40B4-BE49-F238E27FC236}">
                <a16:creationId xmlns:a16="http://schemas.microsoft.com/office/drawing/2014/main" id="{FF1DB6DD-ADA2-41F1-B34F-22A38DDE85E6}"/>
              </a:ext>
            </a:extLst>
          </p:cNvPr>
          <p:cNvSpPr>
            <a:spLocks noGrp="1"/>
          </p:cNvSpPr>
          <p:nvPr>
            <p:ph type="dt" sz="half" idx="10"/>
          </p:nvPr>
        </p:nvSpPr>
        <p:spPr/>
        <p:txBody>
          <a:bodyPr/>
          <a:lstStyle/>
          <a:p>
            <a:fld id="{F1734F70-855E-4BEC-8CB2-A76057C14DFC}" type="datetime1">
              <a:rPr lang="de-DE" smtClean="0"/>
              <a:t>16.09.2022</a:t>
            </a:fld>
            <a:endParaRPr lang="de-DE" dirty="0"/>
          </a:p>
        </p:txBody>
      </p:sp>
      <p:sp>
        <p:nvSpPr>
          <p:cNvPr id="3" name="Fußzeilenplatzhalter 2">
            <a:extLst>
              <a:ext uri="{FF2B5EF4-FFF2-40B4-BE49-F238E27FC236}">
                <a16:creationId xmlns:a16="http://schemas.microsoft.com/office/drawing/2014/main" id="{2C68A3F8-02A8-4864-A8B3-04E2925D6DE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79F7E5EE-5035-42E5-A771-224454BA3042}"/>
              </a:ext>
            </a:extLst>
          </p:cNvPr>
          <p:cNvSpPr>
            <a:spLocks noGrp="1"/>
          </p:cNvSpPr>
          <p:nvPr>
            <p:ph type="sldNum" sz="quarter" idx="12"/>
          </p:nvPr>
        </p:nvSpPr>
        <p:spPr/>
        <p:txBody>
          <a:bodyPr/>
          <a:lstStyle/>
          <a:p>
            <a:fld id="{976196C0-1678-4F16-8090-952AA6F46C10}" type="slidenum">
              <a:rPr lang="de-DE" smtClean="0"/>
              <a:pPr/>
              <a:t>4</a:t>
            </a:fld>
            <a:endParaRPr lang="de-DE" dirty="0"/>
          </a:p>
        </p:txBody>
      </p:sp>
      <p:pic>
        <p:nvPicPr>
          <p:cNvPr id="12" name="Grafik 11" descr="Ein Bild, das Text, Mann enthält.&#10;&#10;Automatisch generierte Beschreibung">
            <a:extLst>
              <a:ext uri="{FF2B5EF4-FFF2-40B4-BE49-F238E27FC236}">
                <a16:creationId xmlns:a16="http://schemas.microsoft.com/office/drawing/2014/main" id="{E885A140-EF9C-40AE-9CD8-3A7326C55F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92352" y="1261641"/>
            <a:ext cx="1944000" cy="1944000"/>
          </a:xfrm>
          <a:prstGeom prst="rect">
            <a:avLst/>
          </a:prstGeom>
        </p:spPr>
      </p:pic>
      <p:pic>
        <p:nvPicPr>
          <p:cNvPr id="14" name="Grafik 13">
            <a:extLst>
              <a:ext uri="{FF2B5EF4-FFF2-40B4-BE49-F238E27FC236}">
                <a16:creationId xmlns:a16="http://schemas.microsoft.com/office/drawing/2014/main" id="{94E50E0D-628A-4C3C-A79B-532774924F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9881" y="1261642"/>
            <a:ext cx="1944000" cy="1944000"/>
          </a:xfrm>
          <a:prstGeom prst="rect">
            <a:avLst/>
          </a:prstGeom>
        </p:spPr>
      </p:pic>
      <p:pic>
        <p:nvPicPr>
          <p:cNvPr id="24" name="Grafik 23">
            <a:extLst>
              <a:ext uri="{FF2B5EF4-FFF2-40B4-BE49-F238E27FC236}">
                <a16:creationId xmlns:a16="http://schemas.microsoft.com/office/drawing/2014/main" id="{5D6EEEBB-13A5-4139-8AA6-8BDF03330A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90918" y="2757813"/>
            <a:ext cx="1839670" cy="1101350"/>
          </a:xfrm>
          <a:prstGeom prst="rect">
            <a:avLst/>
          </a:prstGeom>
        </p:spPr>
      </p:pic>
      <p:pic>
        <p:nvPicPr>
          <p:cNvPr id="26" name="Grafik 25">
            <a:extLst>
              <a:ext uri="{FF2B5EF4-FFF2-40B4-BE49-F238E27FC236}">
                <a16:creationId xmlns:a16="http://schemas.microsoft.com/office/drawing/2014/main" id="{9CE350BC-98CB-46DB-9D72-5823755EEC8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39059" y="260943"/>
            <a:ext cx="4951921" cy="1054195"/>
          </a:xfrm>
          <a:prstGeom prst="rect">
            <a:avLst/>
          </a:prstGeom>
        </p:spPr>
      </p:pic>
      <p:pic>
        <p:nvPicPr>
          <p:cNvPr id="28" name="Grafik 27" descr="Ein Bild, das Text enthält.&#10;&#10;Automatisch generierte Beschreibung">
            <a:extLst>
              <a:ext uri="{FF2B5EF4-FFF2-40B4-BE49-F238E27FC236}">
                <a16:creationId xmlns:a16="http://schemas.microsoft.com/office/drawing/2014/main" id="{80858474-FB9D-46DD-B3CD-9E2668CE266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11738" y="1408301"/>
            <a:ext cx="2278558" cy="1235420"/>
          </a:xfrm>
          <a:prstGeom prst="rect">
            <a:avLst/>
          </a:prstGeom>
        </p:spPr>
      </p:pic>
      <p:pic>
        <p:nvPicPr>
          <p:cNvPr id="30" name="Grafik 29">
            <a:extLst>
              <a:ext uri="{FF2B5EF4-FFF2-40B4-BE49-F238E27FC236}">
                <a16:creationId xmlns:a16="http://schemas.microsoft.com/office/drawing/2014/main" id="{D1F74998-C688-4F8C-A521-914DDE978DD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604138" y="1299673"/>
            <a:ext cx="2278558" cy="1080644"/>
          </a:xfrm>
          <a:prstGeom prst="rect">
            <a:avLst/>
          </a:prstGeom>
        </p:spPr>
      </p:pic>
      <p:pic>
        <p:nvPicPr>
          <p:cNvPr id="32" name="Grafik 31">
            <a:extLst>
              <a:ext uri="{FF2B5EF4-FFF2-40B4-BE49-F238E27FC236}">
                <a16:creationId xmlns:a16="http://schemas.microsoft.com/office/drawing/2014/main" id="{8F13A805-B5FF-4CC9-8029-427AC5F7E96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09683" y="2847198"/>
            <a:ext cx="1403036" cy="1483272"/>
          </a:xfrm>
          <a:prstGeom prst="rect">
            <a:avLst/>
          </a:prstGeom>
        </p:spPr>
      </p:pic>
      <p:sp>
        <p:nvSpPr>
          <p:cNvPr id="33" name="Inhaltsplatzhalter 2">
            <a:extLst>
              <a:ext uri="{FF2B5EF4-FFF2-40B4-BE49-F238E27FC236}">
                <a16:creationId xmlns:a16="http://schemas.microsoft.com/office/drawing/2014/main" id="{6A251857-E280-418F-B683-01B318730E0F}"/>
              </a:ext>
            </a:extLst>
          </p:cNvPr>
          <p:cNvSpPr>
            <a:spLocks noGrp="1"/>
          </p:cNvSpPr>
          <p:nvPr>
            <p:ph idx="1"/>
          </p:nvPr>
        </p:nvSpPr>
        <p:spPr>
          <a:xfrm>
            <a:off x="521006" y="3429001"/>
            <a:ext cx="3182894" cy="2636134"/>
          </a:xfrm>
        </p:spPr>
        <p:txBody>
          <a:bodyPr>
            <a:normAutofit/>
          </a:bodyPr>
          <a:lstStyle/>
          <a:p>
            <a:pPr marL="0" indent="0">
              <a:buNone/>
            </a:pPr>
            <a:r>
              <a:rPr lang="de-DE" dirty="0"/>
              <a:t>Team aus...</a:t>
            </a:r>
          </a:p>
          <a:p>
            <a:pPr>
              <a:buFont typeface="Wingdings" panose="05000000000000000000" pitchFamily="2" charset="2"/>
              <a:buChar char="ü"/>
            </a:pPr>
            <a:r>
              <a:rPr lang="de-DE" dirty="0"/>
              <a:t>Lehrer/innen </a:t>
            </a:r>
          </a:p>
          <a:p>
            <a:pPr>
              <a:buFont typeface="Wingdings" panose="05000000000000000000" pitchFamily="2" charset="2"/>
              <a:buChar char="ü"/>
            </a:pPr>
            <a:r>
              <a:rPr lang="de-DE" dirty="0"/>
              <a:t>Studenten/innen</a:t>
            </a:r>
          </a:p>
          <a:p>
            <a:pPr>
              <a:buFont typeface="Wingdings" panose="05000000000000000000" pitchFamily="2" charset="2"/>
              <a:buChar char="ü"/>
            </a:pPr>
            <a:r>
              <a:rPr lang="de-DE" dirty="0"/>
              <a:t>Professor/innen</a:t>
            </a:r>
          </a:p>
          <a:p>
            <a:pPr>
              <a:buFont typeface="Wingdings" panose="05000000000000000000" pitchFamily="2" charset="2"/>
              <a:buChar char="ü"/>
            </a:pPr>
            <a:r>
              <a:rPr lang="de-DE" dirty="0"/>
              <a:t>Didaktiker/innen</a:t>
            </a:r>
          </a:p>
        </p:txBody>
      </p:sp>
      <p:sp>
        <p:nvSpPr>
          <p:cNvPr id="34" name="Inhaltsplatzhalter 2">
            <a:extLst>
              <a:ext uri="{FF2B5EF4-FFF2-40B4-BE49-F238E27FC236}">
                <a16:creationId xmlns:a16="http://schemas.microsoft.com/office/drawing/2014/main" id="{0369D076-156A-42F0-9E4E-C2E24B6CEF99}"/>
              </a:ext>
            </a:extLst>
          </p:cNvPr>
          <p:cNvSpPr txBox="1">
            <a:spLocks/>
          </p:cNvSpPr>
          <p:nvPr/>
        </p:nvSpPr>
        <p:spPr>
          <a:xfrm>
            <a:off x="3568206" y="3433825"/>
            <a:ext cx="3885890" cy="2636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p>
          <a:p>
            <a:pPr>
              <a:buFont typeface="Wingdings" panose="05000000000000000000" pitchFamily="2" charset="2"/>
              <a:buChar char="ü"/>
            </a:pPr>
            <a:r>
              <a:rPr lang="de-DE" dirty="0"/>
              <a:t>Schüler/innen</a:t>
            </a:r>
          </a:p>
          <a:p>
            <a:pPr>
              <a:buFont typeface="Wingdings" panose="05000000000000000000" pitchFamily="2" charset="2"/>
              <a:buChar char="ü"/>
            </a:pPr>
            <a:r>
              <a:rPr lang="de-DE" dirty="0"/>
              <a:t>Wissenschaftler/innen</a:t>
            </a:r>
          </a:p>
          <a:p>
            <a:pPr>
              <a:buFont typeface="Wingdings" panose="05000000000000000000" pitchFamily="2" charset="2"/>
              <a:buChar char="ü"/>
            </a:pPr>
            <a:endParaRPr lang="de-DE" dirty="0"/>
          </a:p>
        </p:txBody>
      </p:sp>
      <p:pic>
        <p:nvPicPr>
          <p:cNvPr id="9" name="Grafik 8" descr="Ein Bild, das Text enthält.&#10;&#10;Automatisch generierte Beschreibung">
            <a:extLst>
              <a:ext uri="{FF2B5EF4-FFF2-40B4-BE49-F238E27FC236}">
                <a16:creationId xmlns:a16="http://schemas.microsoft.com/office/drawing/2014/main" id="{BCA1667B-6F34-47DE-A458-B54BF72FEE2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39059" y="5266403"/>
            <a:ext cx="3704358" cy="736496"/>
          </a:xfrm>
          <a:prstGeom prst="rect">
            <a:avLst/>
          </a:prstGeom>
        </p:spPr>
      </p:pic>
      <p:pic>
        <p:nvPicPr>
          <p:cNvPr id="11" name="Grafik 10">
            <a:extLst>
              <a:ext uri="{FF2B5EF4-FFF2-40B4-BE49-F238E27FC236}">
                <a16:creationId xmlns:a16="http://schemas.microsoft.com/office/drawing/2014/main" id="{7E2470BE-DB61-42D8-B5C3-AD3FE7AE88F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359585" y="4155805"/>
            <a:ext cx="3523111" cy="872171"/>
          </a:xfrm>
          <a:prstGeom prst="rect">
            <a:avLst/>
          </a:prstGeom>
        </p:spPr>
      </p:pic>
      <p:pic>
        <p:nvPicPr>
          <p:cNvPr id="1026" name="Picture 2" descr="Bayerische Sparkassenstiftung - Home | Facebook">
            <a:extLst>
              <a:ext uri="{FF2B5EF4-FFF2-40B4-BE49-F238E27FC236}">
                <a16:creationId xmlns:a16="http://schemas.microsoft.com/office/drawing/2014/main" id="{7FFFC897-FCBD-4A9D-9B49-D730F165B07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912635" y="2722679"/>
            <a:ext cx="1133870" cy="1133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3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27F5C9-ABC6-4D1F-815B-C5FBF5F59B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53720" y="0"/>
            <a:ext cx="9084560" cy="6104266"/>
          </a:xfrm>
          <a:prstGeom prst="rect">
            <a:avLst/>
          </a:prstGeom>
        </p:spPr>
      </p:pic>
      <p:sp>
        <p:nvSpPr>
          <p:cNvPr id="2" name="Datumsplatzhalter 1">
            <a:extLst>
              <a:ext uri="{FF2B5EF4-FFF2-40B4-BE49-F238E27FC236}">
                <a16:creationId xmlns:a16="http://schemas.microsoft.com/office/drawing/2014/main" id="{5D8D66EE-AE2F-4049-B9C8-C5ED6E6A37A3}"/>
              </a:ext>
            </a:extLst>
          </p:cNvPr>
          <p:cNvSpPr>
            <a:spLocks noGrp="1"/>
          </p:cNvSpPr>
          <p:nvPr>
            <p:ph type="dt" sz="half" idx="10"/>
          </p:nvPr>
        </p:nvSpPr>
        <p:spPr/>
        <p:txBody>
          <a:bodyPr/>
          <a:lstStyle/>
          <a:p>
            <a:fld id="{6C6A55B4-453B-43CA-9D61-402EEFD60569}" type="datetime1">
              <a:rPr lang="de-DE" smtClean="0"/>
              <a:t>16.09.2022</a:t>
            </a:fld>
            <a:endParaRPr lang="de-DE" dirty="0"/>
          </a:p>
        </p:txBody>
      </p:sp>
      <p:sp>
        <p:nvSpPr>
          <p:cNvPr id="4" name="Fußzeilenplatzhalter 3">
            <a:extLst>
              <a:ext uri="{FF2B5EF4-FFF2-40B4-BE49-F238E27FC236}">
                <a16:creationId xmlns:a16="http://schemas.microsoft.com/office/drawing/2014/main" id="{8A9F6493-6171-4957-AC52-4AE47F78CD12}"/>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440C3D55-FBFF-44BF-8F33-E6183BE22F1F}"/>
              </a:ext>
            </a:extLst>
          </p:cNvPr>
          <p:cNvSpPr>
            <a:spLocks noGrp="1"/>
          </p:cNvSpPr>
          <p:nvPr>
            <p:ph type="sldNum" sz="quarter" idx="12"/>
          </p:nvPr>
        </p:nvSpPr>
        <p:spPr/>
        <p:txBody>
          <a:bodyPr/>
          <a:lstStyle/>
          <a:p>
            <a:fld id="{976196C0-1678-4F16-8090-952AA6F46C10}" type="slidenum">
              <a:rPr lang="de-DE" smtClean="0"/>
              <a:pPr/>
              <a:t>40</a:t>
            </a:fld>
            <a:endParaRPr lang="de-DE" dirty="0"/>
          </a:p>
        </p:txBody>
      </p:sp>
    </p:spTree>
    <p:extLst>
      <p:ext uri="{BB962C8B-B14F-4D97-AF65-F5344CB8AC3E}">
        <p14:creationId xmlns:p14="http://schemas.microsoft.com/office/powerpoint/2010/main" val="2360743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28515CD8-93CF-44AE-9125-5A7CB0649D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8640" y="2141220"/>
            <a:ext cx="11094720" cy="2575560"/>
          </a:xfrm>
          <a:prstGeom prst="rect">
            <a:avLst/>
          </a:prstGeom>
        </p:spPr>
      </p:pic>
      <p:sp>
        <p:nvSpPr>
          <p:cNvPr id="2" name="Datumsplatzhalter 1">
            <a:extLst>
              <a:ext uri="{FF2B5EF4-FFF2-40B4-BE49-F238E27FC236}">
                <a16:creationId xmlns:a16="http://schemas.microsoft.com/office/drawing/2014/main" id="{76C7B1FC-843F-4A1E-B679-2BEC92D19CDF}"/>
              </a:ext>
            </a:extLst>
          </p:cNvPr>
          <p:cNvSpPr>
            <a:spLocks noGrp="1"/>
          </p:cNvSpPr>
          <p:nvPr>
            <p:ph type="dt" sz="half" idx="10"/>
          </p:nvPr>
        </p:nvSpPr>
        <p:spPr/>
        <p:txBody>
          <a:bodyPr/>
          <a:lstStyle/>
          <a:p>
            <a:fld id="{FC03E8A2-0355-4C35-A6B8-6B3C39872366}" type="datetime1">
              <a:rPr lang="de-DE" smtClean="0"/>
              <a:t>16.09.2022</a:t>
            </a:fld>
            <a:endParaRPr lang="de-DE" dirty="0"/>
          </a:p>
        </p:txBody>
      </p:sp>
      <p:sp>
        <p:nvSpPr>
          <p:cNvPr id="4" name="Fußzeilenplatzhalter 3">
            <a:extLst>
              <a:ext uri="{FF2B5EF4-FFF2-40B4-BE49-F238E27FC236}">
                <a16:creationId xmlns:a16="http://schemas.microsoft.com/office/drawing/2014/main" id="{36C22A30-1CE4-4629-97DE-4F3B91CE5E2B}"/>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16A46BD4-FC8A-4D5A-AC69-85D012745A88}"/>
              </a:ext>
            </a:extLst>
          </p:cNvPr>
          <p:cNvSpPr>
            <a:spLocks noGrp="1"/>
          </p:cNvSpPr>
          <p:nvPr>
            <p:ph type="sldNum" sz="quarter" idx="12"/>
          </p:nvPr>
        </p:nvSpPr>
        <p:spPr/>
        <p:txBody>
          <a:bodyPr/>
          <a:lstStyle/>
          <a:p>
            <a:fld id="{976196C0-1678-4F16-8090-952AA6F46C10}" type="slidenum">
              <a:rPr lang="de-DE" smtClean="0"/>
              <a:pPr/>
              <a:t>41</a:t>
            </a:fld>
            <a:endParaRPr lang="de-DE" dirty="0"/>
          </a:p>
        </p:txBody>
      </p:sp>
    </p:spTree>
    <p:extLst>
      <p:ext uri="{BB962C8B-B14F-4D97-AF65-F5344CB8AC3E}">
        <p14:creationId xmlns:p14="http://schemas.microsoft.com/office/powerpoint/2010/main" val="1251879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6DEACD9-C3D9-45F3-9DF0-C34934D01473}"/>
              </a:ext>
            </a:extLst>
          </p:cNvPr>
          <p:cNvSpPr txBox="1"/>
          <p:nvPr/>
        </p:nvSpPr>
        <p:spPr>
          <a:xfrm>
            <a:off x="407368" y="1556793"/>
            <a:ext cx="11449272" cy="2101473"/>
          </a:xfrm>
          <a:prstGeom prst="rect">
            <a:avLst/>
          </a:prstGeom>
          <a:noFill/>
        </p:spPr>
        <p:txBody>
          <a:bodyPr wrap="square" rtlCol="0">
            <a:spAutoFit/>
          </a:bodyPr>
          <a:lstStyle/>
          <a:p>
            <a:pPr algn="ctr">
              <a:lnSpc>
                <a:spcPct val="90000"/>
              </a:lnSpc>
            </a:pPr>
            <a:r>
              <a:rPr lang="de-DE" sz="4800" dirty="0">
                <a:solidFill>
                  <a:srgbClr val="1B6A9B"/>
                </a:solidFill>
              </a:rPr>
              <a:t>Warum beträgt die durchschnittliche </a:t>
            </a:r>
            <a:br>
              <a:rPr lang="de-DE" sz="4800" dirty="0">
                <a:solidFill>
                  <a:srgbClr val="1B6A9B"/>
                </a:solidFill>
              </a:rPr>
            </a:br>
            <a:r>
              <a:rPr lang="de-DE" sz="4800" dirty="0">
                <a:solidFill>
                  <a:srgbClr val="1B6A9B"/>
                </a:solidFill>
              </a:rPr>
              <a:t>Temperatur auf der Erde aber lebensfreundliche +15°C?</a:t>
            </a:r>
          </a:p>
        </p:txBody>
      </p:sp>
      <p:pic>
        <p:nvPicPr>
          <p:cNvPr id="4" name="Grafik 3" descr="Waldszenerie">
            <a:extLst>
              <a:ext uri="{FF2B5EF4-FFF2-40B4-BE49-F238E27FC236}">
                <a16:creationId xmlns:a16="http://schemas.microsoft.com/office/drawing/2014/main" id="{F6283ECA-0055-4E12-A38B-BF5EB3045EF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51772" y="2935640"/>
            <a:ext cx="3434680" cy="3434680"/>
          </a:xfrm>
          <a:prstGeom prst="rect">
            <a:avLst/>
          </a:prstGeom>
        </p:spPr>
      </p:pic>
      <p:sp>
        <p:nvSpPr>
          <p:cNvPr id="3" name="Datumsplatzhalter 2">
            <a:extLst>
              <a:ext uri="{FF2B5EF4-FFF2-40B4-BE49-F238E27FC236}">
                <a16:creationId xmlns:a16="http://schemas.microsoft.com/office/drawing/2014/main" id="{7E9B2435-68A1-4B91-91A9-69C3C410F9BA}"/>
              </a:ext>
            </a:extLst>
          </p:cNvPr>
          <p:cNvSpPr>
            <a:spLocks noGrp="1"/>
          </p:cNvSpPr>
          <p:nvPr>
            <p:ph type="dt" sz="half" idx="10"/>
          </p:nvPr>
        </p:nvSpPr>
        <p:spPr/>
        <p:txBody>
          <a:bodyPr/>
          <a:lstStyle/>
          <a:p>
            <a:fld id="{C69A4FE1-E915-464E-BF3F-D9F72A4E2866}" type="datetime1">
              <a:rPr lang="de-DE" smtClean="0"/>
              <a:t>16.09.2022</a:t>
            </a:fld>
            <a:endParaRPr lang="de-DE" dirty="0"/>
          </a:p>
        </p:txBody>
      </p:sp>
      <p:sp>
        <p:nvSpPr>
          <p:cNvPr id="5" name="Fußzeilenplatzhalter 4">
            <a:extLst>
              <a:ext uri="{FF2B5EF4-FFF2-40B4-BE49-F238E27FC236}">
                <a16:creationId xmlns:a16="http://schemas.microsoft.com/office/drawing/2014/main" id="{30641F81-A315-486D-8871-6694FE64913A}"/>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42F16075-1814-4E9F-845B-D3DAE9D17B06}"/>
              </a:ext>
            </a:extLst>
          </p:cNvPr>
          <p:cNvSpPr>
            <a:spLocks noGrp="1"/>
          </p:cNvSpPr>
          <p:nvPr>
            <p:ph type="sldNum" sz="quarter" idx="12"/>
          </p:nvPr>
        </p:nvSpPr>
        <p:spPr/>
        <p:txBody>
          <a:bodyPr/>
          <a:lstStyle/>
          <a:p>
            <a:fld id="{976196C0-1678-4F16-8090-952AA6F46C10}" type="slidenum">
              <a:rPr lang="de-DE" smtClean="0"/>
              <a:pPr/>
              <a:t>42</a:t>
            </a:fld>
            <a:endParaRPr lang="de-DE" dirty="0"/>
          </a:p>
        </p:txBody>
      </p:sp>
    </p:spTree>
    <p:extLst>
      <p:ext uri="{BB962C8B-B14F-4D97-AF65-F5344CB8AC3E}">
        <p14:creationId xmlns:p14="http://schemas.microsoft.com/office/powerpoint/2010/main" val="578207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draußen, Skifahren, Wasser, Steigung enthält.&#10;&#10;Automatisch generierte Beschreibung">
            <a:extLst>
              <a:ext uri="{FF2B5EF4-FFF2-40B4-BE49-F238E27FC236}">
                <a16:creationId xmlns:a16="http://schemas.microsoft.com/office/drawing/2014/main" id="{5872BC4C-0B48-43FD-ADFD-6A1DE618C5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1869" y="0"/>
            <a:ext cx="10268262" cy="6858000"/>
          </a:xfrm>
          <a:prstGeom prst="rect">
            <a:avLst/>
          </a:prstGeom>
        </p:spPr>
      </p:pic>
      <p:pic>
        <p:nvPicPr>
          <p:cNvPr id="3" name="Grafik 2" descr="Ein Bild, das Licht enthält.&#10;&#10;Automatisch generierte Beschreibung">
            <a:extLst>
              <a:ext uri="{FF2B5EF4-FFF2-40B4-BE49-F238E27FC236}">
                <a16:creationId xmlns:a16="http://schemas.microsoft.com/office/drawing/2014/main" id="{4340B4D6-04A6-49D9-A8FA-FC98847C96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1869" y="0"/>
            <a:ext cx="10268262" cy="6858000"/>
          </a:xfrm>
          <a:prstGeom prst="rect">
            <a:avLst/>
          </a:prstGeom>
        </p:spPr>
      </p:pic>
    </p:spTree>
    <p:extLst>
      <p:ext uri="{BB962C8B-B14F-4D97-AF65-F5344CB8AC3E}">
        <p14:creationId xmlns:p14="http://schemas.microsoft.com/office/powerpoint/2010/main" val="363422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Mann, Person enthält.&#10;&#10;Automatisch generierte Beschreibung">
            <a:extLst>
              <a:ext uri="{FF2B5EF4-FFF2-40B4-BE49-F238E27FC236}">
                <a16:creationId xmlns:a16="http://schemas.microsoft.com/office/drawing/2014/main" id="{172287DF-97D0-44FE-B5F9-A77D4666E7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87040" y="-51015"/>
            <a:ext cx="9204960" cy="6136638"/>
          </a:xfrm>
          <a:prstGeom prst="rect">
            <a:avLst/>
          </a:prstGeom>
        </p:spPr>
      </p:pic>
      <p:sp>
        <p:nvSpPr>
          <p:cNvPr id="8" name="Titel 1">
            <a:extLst>
              <a:ext uri="{FF2B5EF4-FFF2-40B4-BE49-F238E27FC236}">
                <a16:creationId xmlns:a16="http://schemas.microsoft.com/office/drawing/2014/main" id="{67DDC385-BE27-4548-810F-1D8FA29F1B73}"/>
              </a:ext>
            </a:extLst>
          </p:cNvPr>
          <p:cNvSpPr txBox="1">
            <a:spLocks/>
          </p:cNvSpPr>
          <p:nvPr/>
        </p:nvSpPr>
        <p:spPr>
          <a:xfrm>
            <a:off x="1413904" y="359738"/>
            <a:ext cx="4914113"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Aus dem Klimakoffer</a:t>
            </a:r>
          </a:p>
        </p:txBody>
      </p:sp>
      <p:pic>
        <p:nvPicPr>
          <p:cNvPr id="9" name="Grafik 8" descr="Ein Bild, das Text, Container enthält.&#10;&#10;Automatisch generierte Beschreibung">
            <a:extLst>
              <a:ext uri="{FF2B5EF4-FFF2-40B4-BE49-F238E27FC236}">
                <a16:creationId xmlns:a16="http://schemas.microsoft.com/office/drawing/2014/main" id="{A8F6163A-98DA-4B1A-9EE4-5D39E0A917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sp>
        <p:nvSpPr>
          <p:cNvPr id="2" name="Datumsplatzhalter 1">
            <a:extLst>
              <a:ext uri="{FF2B5EF4-FFF2-40B4-BE49-F238E27FC236}">
                <a16:creationId xmlns:a16="http://schemas.microsoft.com/office/drawing/2014/main" id="{D1FCBC48-2622-456A-BB0B-552F0B2DBFFF}"/>
              </a:ext>
            </a:extLst>
          </p:cNvPr>
          <p:cNvSpPr>
            <a:spLocks noGrp="1"/>
          </p:cNvSpPr>
          <p:nvPr>
            <p:ph type="dt" sz="half" idx="10"/>
          </p:nvPr>
        </p:nvSpPr>
        <p:spPr/>
        <p:txBody>
          <a:bodyPr/>
          <a:lstStyle/>
          <a:p>
            <a:fld id="{3B40C43C-3643-49AC-9218-94492937E223}" type="datetime1">
              <a:rPr lang="de-DE" smtClean="0"/>
              <a:t>16.09.2022</a:t>
            </a:fld>
            <a:endParaRPr lang="de-DE" dirty="0"/>
          </a:p>
        </p:txBody>
      </p:sp>
      <p:sp>
        <p:nvSpPr>
          <p:cNvPr id="3" name="Fußzeilenplatzhalter 2">
            <a:extLst>
              <a:ext uri="{FF2B5EF4-FFF2-40B4-BE49-F238E27FC236}">
                <a16:creationId xmlns:a16="http://schemas.microsoft.com/office/drawing/2014/main" id="{0CB6481E-AA52-4DAA-99FA-F4C0B7865C1C}"/>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97725F49-D74E-4B3D-A433-AA853EEAA4BD}"/>
              </a:ext>
            </a:extLst>
          </p:cNvPr>
          <p:cNvSpPr>
            <a:spLocks noGrp="1"/>
          </p:cNvSpPr>
          <p:nvPr>
            <p:ph type="sldNum" sz="quarter" idx="12"/>
          </p:nvPr>
        </p:nvSpPr>
        <p:spPr/>
        <p:txBody>
          <a:bodyPr/>
          <a:lstStyle/>
          <a:p>
            <a:fld id="{976196C0-1678-4F16-8090-952AA6F46C10}" type="slidenum">
              <a:rPr lang="de-DE" smtClean="0"/>
              <a:pPr/>
              <a:t>44</a:t>
            </a:fld>
            <a:endParaRPr lang="de-DE" dirty="0"/>
          </a:p>
        </p:txBody>
      </p:sp>
    </p:spTree>
    <p:extLst>
      <p:ext uri="{BB962C8B-B14F-4D97-AF65-F5344CB8AC3E}">
        <p14:creationId xmlns:p14="http://schemas.microsoft.com/office/powerpoint/2010/main" val="1551278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4CF2443-6E46-43A8-8109-92BC59211F2B}"/>
              </a:ext>
            </a:extLst>
          </p:cNvPr>
          <p:cNvSpPr>
            <a:spLocks noGrp="1"/>
          </p:cNvSpPr>
          <p:nvPr>
            <p:ph type="dt" sz="half" idx="10"/>
          </p:nvPr>
        </p:nvSpPr>
        <p:spPr/>
        <p:txBody>
          <a:bodyPr/>
          <a:lstStyle/>
          <a:p>
            <a:fld id="{4D6135CF-05A0-455C-BF06-057F4F6C8ADD}" type="datetime1">
              <a:rPr lang="de-DE" smtClean="0"/>
              <a:t>16.09.2022</a:t>
            </a:fld>
            <a:endParaRPr lang="de-DE" dirty="0"/>
          </a:p>
        </p:txBody>
      </p:sp>
      <p:sp>
        <p:nvSpPr>
          <p:cNvPr id="3" name="Fußzeilenplatzhalter 2">
            <a:extLst>
              <a:ext uri="{FF2B5EF4-FFF2-40B4-BE49-F238E27FC236}">
                <a16:creationId xmlns:a16="http://schemas.microsoft.com/office/drawing/2014/main" id="{45D9F93B-9E9E-4219-94B5-CEAAA5D42652}"/>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F6CBEC30-B347-41B2-A27E-49022063ABFB}"/>
              </a:ext>
            </a:extLst>
          </p:cNvPr>
          <p:cNvSpPr>
            <a:spLocks noGrp="1"/>
          </p:cNvSpPr>
          <p:nvPr>
            <p:ph type="sldNum" sz="quarter" idx="12"/>
          </p:nvPr>
        </p:nvSpPr>
        <p:spPr/>
        <p:txBody>
          <a:bodyPr/>
          <a:lstStyle/>
          <a:p>
            <a:fld id="{976196C0-1678-4F16-8090-952AA6F46C10}" type="slidenum">
              <a:rPr lang="de-DE" smtClean="0"/>
              <a:pPr/>
              <a:t>45</a:t>
            </a:fld>
            <a:endParaRPr lang="de-DE" dirty="0"/>
          </a:p>
        </p:txBody>
      </p:sp>
      <p:graphicFrame>
        <p:nvGraphicFramePr>
          <p:cNvPr id="5" name="Diagramm 4">
            <a:extLst>
              <a:ext uri="{FF2B5EF4-FFF2-40B4-BE49-F238E27FC236}">
                <a16:creationId xmlns:a16="http://schemas.microsoft.com/office/drawing/2014/main" id="{73D836E8-CA97-4BFA-96DF-3F2823FE314A}"/>
              </a:ext>
            </a:extLst>
          </p:cNvPr>
          <p:cNvGraphicFramePr>
            <a:graphicFrameLocks/>
          </p:cNvGraphicFramePr>
          <p:nvPr/>
        </p:nvGraphicFramePr>
        <p:xfrm>
          <a:off x="5117256" y="1325880"/>
          <a:ext cx="6883400" cy="413004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Grafik 9" descr="Ein Bild, das drinnen enthält.&#10;&#10;Automatisch generierte Beschreibung">
            <a:extLst>
              <a:ext uri="{FF2B5EF4-FFF2-40B4-BE49-F238E27FC236}">
                <a16:creationId xmlns:a16="http://schemas.microsoft.com/office/drawing/2014/main" id="{16D36F00-D557-47DA-AEC1-35D3BA2F6F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20549"/>
            <a:ext cx="4845513" cy="5637351"/>
          </a:xfrm>
          <a:prstGeom prst="rect">
            <a:avLst/>
          </a:prstGeom>
        </p:spPr>
      </p:pic>
    </p:spTree>
    <p:extLst>
      <p:ext uri="{BB962C8B-B14F-4D97-AF65-F5344CB8AC3E}">
        <p14:creationId xmlns:p14="http://schemas.microsoft.com/office/powerpoint/2010/main" val="2809060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4CF2443-6E46-43A8-8109-92BC59211F2B}"/>
              </a:ext>
            </a:extLst>
          </p:cNvPr>
          <p:cNvSpPr>
            <a:spLocks noGrp="1"/>
          </p:cNvSpPr>
          <p:nvPr>
            <p:ph type="dt" sz="half" idx="10"/>
          </p:nvPr>
        </p:nvSpPr>
        <p:spPr/>
        <p:txBody>
          <a:bodyPr/>
          <a:lstStyle/>
          <a:p>
            <a:fld id="{1BFE3B03-FD36-494F-B26B-1E168320599E}" type="datetime1">
              <a:rPr lang="de-DE" smtClean="0"/>
              <a:t>16.09.2022</a:t>
            </a:fld>
            <a:endParaRPr lang="de-DE" dirty="0"/>
          </a:p>
        </p:txBody>
      </p:sp>
      <p:sp>
        <p:nvSpPr>
          <p:cNvPr id="3" name="Fußzeilenplatzhalter 2">
            <a:extLst>
              <a:ext uri="{FF2B5EF4-FFF2-40B4-BE49-F238E27FC236}">
                <a16:creationId xmlns:a16="http://schemas.microsoft.com/office/drawing/2014/main" id="{45D9F93B-9E9E-4219-94B5-CEAAA5D42652}"/>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F6CBEC30-B347-41B2-A27E-49022063ABFB}"/>
              </a:ext>
            </a:extLst>
          </p:cNvPr>
          <p:cNvSpPr>
            <a:spLocks noGrp="1"/>
          </p:cNvSpPr>
          <p:nvPr>
            <p:ph type="sldNum" sz="quarter" idx="12"/>
          </p:nvPr>
        </p:nvSpPr>
        <p:spPr/>
        <p:txBody>
          <a:bodyPr/>
          <a:lstStyle/>
          <a:p>
            <a:fld id="{976196C0-1678-4F16-8090-952AA6F46C10}" type="slidenum">
              <a:rPr lang="de-DE" smtClean="0"/>
              <a:pPr/>
              <a:t>46</a:t>
            </a:fld>
            <a:endParaRPr lang="de-DE" dirty="0"/>
          </a:p>
        </p:txBody>
      </p:sp>
      <p:pic>
        <p:nvPicPr>
          <p:cNvPr id="9" name="Grafik 8">
            <a:hlinkClick r:id="rId2"/>
            <a:extLst>
              <a:ext uri="{FF2B5EF4-FFF2-40B4-BE49-F238E27FC236}">
                <a16:creationId xmlns:a16="http://schemas.microsoft.com/office/drawing/2014/main" id="{B1A81FEB-4398-87E6-46B6-CD4C085634B5}"/>
              </a:ext>
            </a:extLst>
          </p:cNvPr>
          <p:cNvPicPr>
            <a:picLocks noChangeAspect="1"/>
          </p:cNvPicPr>
          <p:nvPr/>
        </p:nvPicPr>
        <p:blipFill>
          <a:blip r:embed="rId3"/>
          <a:stretch>
            <a:fillRect/>
          </a:stretch>
        </p:blipFill>
        <p:spPr>
          <a:xfrm>
            <a:off x="1816999" y="1239500"/>
            <a:ext cx="8558002" cy="4801016"/>
          </a:xfrm>
          <a:prstGeom prst="rect">
            <a:avLst/>
          </a:prstGeom>
          <a:effectLst>
            <a:glow rad="139700">
              <a:schemeClr val="accent1">
                <a:satMod val="175000"/>
                <a:alpha val="40000"/>
              </a:schemeClr>
            </a:glow>
          </a:effectLst>
        </p:spPr>
      </p:pic>
      <p:sp>
        <p:nvSpPr>
          <p:cNvPr id="10" name="Titel 1">
            <a:extLst>
              <a:ext uri="{FF2B5EF4-FFF2-40B4-BE49-F238E27FC236}">
                <a16:creationId xmlns:a16="http://schemas.microsoft.com/office/drawing/2014/main" id="{F8DD3529-385B-BDF8-AF5C-59BFA37F5519}"/>
              </a:ext>
            </a:extLst>
          </p:cNvPr>
          <p:cNvSpPr txBox="1">
            <a:spLocks/>
          </p:cNvSpPr>
          <p:nvPr/>
        </p:nvSpPr>
        <p:spPr>
          <a:xfrm>
            <a:off x="1079884" y="359738"/>
            <a:ext cx="10032232"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pPr algn="ctr"/>
            <a:r>
              <a:rPr lang="de-DE" dirty="0"/>
              <a:t>Frisch produziert: Videos zum Klimakoffer!</a:t>
            </a:r>
          </a:p>
        </p:txBody>
      </p:sp>
    </p:spTree>
    <p:extLst>
      <p:ext uri="{BB962C8B-B14F-4D97-AF65-F5344CB8AC3E}">
        <p14:creationId xmlns:p14="http://schemas.microsoft.com/office/powerpoint/2010/main" val="3951417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AD0252C8-C5CA-4123-B1BA-0AAFBE42E02F}"/>
              </a:ext>
            </a:extLst>
          </p:cNvPr>
          <p:cNvSpPr txBox="1"/>
          <p:nvPr/>
        </p:nvSpPr>
        <p:spPr>
          <a:xfrm>
            <a:off x="3647728" y="476673"/>
            <a:ext cx="4896544" cy="830997"/>
          </a:xfrm>
          <a:prstGeom prst="rect">
            <a:avLst/>
          </a:prstGeom>
          <a:noFill/>
        </p:spPr>
        <p:txBody>
          <a:bodyPr wrap="square" numCol="1" spcCol="360000" rtlCol="0">
            <a:spAutoFit/>
          </a:bodyPr>
          <a:lstStyle>
            <a:defPPr>
              <a:defRPr lang="en-US"/>
            </a:defPPr>
            <a:lvl1pPr algn="just">
              <a:defRPr sz="1304">
                <a:latin typeface="Open Sans" panose="020B0606030504020204" pitchFamily="34" charset="0"/>
                <a:ea typeface="Open Sans" panose="020B0606030504020204" pitchFamily="34" charset="0"/>
                <a:cs typeface="Open Sans" panose="020B0606030504020204" pitchFamily="34" charset="0"/>
              </a:defRPr>
            </a:lvl1pPr>
          </a:lstStyle>
          <a:p>
            <a:r>
              <a:rPr lang="de-DE" altLang="de-DE" sz="2400" dirty="0">
                <a:solidFill>
                  <a:schemeClr val="bg1"/>
                </a:solidFill>
                <a:latin typeface="+mn-lt"/>
              </a:rPr>
              <a:t>Mit diesem Experiment wird gezeigt, dass CO2 Wärmestrahlung absorbiert!</a:t>
            </a:r>
          </a:p>
        </p:txBody>
      </p:sp>
      <p:sp>
        <p:nvSpPr>
          <p:cNvPr id="8" name="Titel 1">
            <a:extLst>
              <a:ext uri="{FF2B5EF4-FFF2-40B4-BE49-F238E27FC236}">
                <a16:creationId xmlns:a16="http://schemas.microsoft.com/office/drawing/2014/main" id="{67DDC385-BE27-4548-810F-1D8FA29F1B73}"/>
              </a:ext>
            </a:extLst>
          </p:cNvPr>
          <p:cNvSpPr txBox="1">
            <a:spLocks/>
          </p:cNvSpPr>
          <p:nvPr/>
        </p:nvSpPr>
        <p:spPr>
          <a:xfrm>
            <a:off x="1413904" y="359738"/>
            <a:ext cx="4914113"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Aus dem Klimakoffer</a:t>
            </a:r>
          </a:p>
        </p:txBody>
      </p:sp>
      <p:pic>
        <p:nvPicPr>
          <p:cNvPr id="9" name="Grafik 8" descr="Ein Bild, das Text, Container enthält.&#10;&#10;Automatisch generierte Beschreibung">
            <a:extLst>
              <a:ext uri="{FF2B5EF4-FFF2-40B4-BE49-F238E27FC236}">
                <a16:creationId xmlns:a16="http://schemas.microsoft.com/office/drawing/2014/main" id="{A8F6163A-98DA-4B1A-9EE4-5D39E0A9177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3" name="Grafik 2" descr="Ein Bild, das Kamera, Licht enthält.&#10;&#10;Automatisch generierte Beschreibung">
            <a:extLst>
              <a:ext uri="{FF2B5EF4-FFF2-40B4-BE49-F238E27FC236}">
                <a16:creationId xmlns:a16="http://schemas.microsoft.com/office/drawing/2014/main" id="{D05BD525-B0B0-49DE-A3E3-37D118F0F8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96129" y="2692400"/>
            <a:ext cx="4595871" cy="3525520"/>
          </a:xfrm>
          <a:prstGeom prst="rect">
            <a:avLst/>
          </a:prstGeom>
        </p:spPr>
      </p:pic>
      <p:pic>
        <p:nvPicPr>
          <p:cNvPr id="7" name="Grafik 6" descr="Ein Bild, das Haushaltsgerät, Nähmaschine enthält.&#10;&#10;Automatisch generierte Beschreibung">
            <a:extLst>
              <a:ext uri="{FF2B5EF4-FFF2-40B4-BE49-F238E27FC236}">
                <a16:creationId xmlns:a16="http://schemas.microsoft.com/office/drawing/2014/main" id="{C1F98277-530C-4F1F-855E-BF4434CC92FB}"/>
              </a:ext>
            </a:extLst>
          </p:cNvPr>
          <p:cNvPicPr>
            <a:picLocks noChangeAspect="1"/>
          </p:cNvPicPr>
          <p:nvPr/>
        </p:nvPicPr>
        <p:blipFill>
          <a:blip r:embed="rId4" cstate="print">
            <a:clrChange>
              <a:clrFrom>
                <a:srgbClr val="F4F4F4"/>
              </a:clrFrom>
              <a:clrTo>
                <a:srgbClr val="F4F4F4">
                  <a:alpha val="0"/>
                </a:srgbClr>
              </a:clrTo>
            </a:clrChange>
            <a:extLst>
              <a:ext uri="{28A0092B-C50C-407E-A947-70E740481C1C}">
                <a14:useLocalDpi xmlns:a14="http://schemas.microsoft.com/office/drawing/2010/main"/>
              </a:ext>
            </a:extLst>
          </a:blip>
          <a:stretch>
            <a:fillRect/>
          </a:stretch>
        </p:blipFill>
        <p:spPr>
          <a:xfrm>
            <a:off x="786702" y="720363"/>
            <a:ext cx="4682096" cy="5497557"/>
          </a:xfrm>
          <a:prstGeom prst="rect">
            <a:avLst/>
          </a:prstGeom>
        </p:spPr>
      </p:pic>
      <p:sp>
        <p:nvSpPr>
          <p:cNvPr id="4" name="Datumsplatzhalter 3">
            <a:extLst>
              <a:ext uri="{FF2B5EF4-FFF2-40B4-BE49-F238E27FC236}">
                <a16:creationId xmlns:a16="http://schemas.microsoft.com/office/drawing/2014/main" id="{71280571-35E4-46FF-8FBE-7D236F1719D7}"/>
              </a:ext>
            </a:extLst>
          </p:cNvPr>
          <p:cNvSpPr>
            <a:spLocks noGrp="1"/>
          </p:cNvSpPr>
          <p:nvPr>
            <p:ph type="dt" sz="half" idx="10"/>
          </p:nvPr>
        </p:nvSpPr>
        <p:spPr/>
        <p:txBody>
          <a:bodyPr/>
          <a:lstStyle/>
          <a:p>
            <a:fld id="{C8650BD6-7251-4DE2-86BD-1AADB0B32543}" type="datetime1">
              <a:rPr lang="de-DE" smtClean="0"/>
              <a:t>16.09.2022</a:t>
            </a:fld>
            <a:endParaRPr lang="de-DE" dirty="0"/>
          </a:p>
        </p:txBody>
      </p:sp>
      <p:sp>
        <p:nvSpPr>
          <p:cNvPr id="5" name="Fußzeilenplatzhalter 4">
            <a:extLst>
              <a:ext uri="{FF2B5EF4-FFF2-40B4-BE49-F238E27FC236}">
                <a16:creationId xmlns:a16="http://schemas.microsoft.com/office/drawing/2014/main" id="{75056063-09F1-406D-8148-6CA687407CD2}"/>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0" name="Foliennummernplatzhalter 9">
            <a:extLst>
              <a:ext uri="{FF2B5EF4-FFF2-40B4-BE49-F238E27FC236}">
                <a16:creationId xmlns:a16="http://schemas.microsoft.com/office/drawing/2014/main" id="{7B3314A3-7D8F-47B4-A23B-6634C91E4629}"/>
              </a:ext>
            </a:extLst>
          </p:cNvPr>
          <p:cNvSpPr>
            <a:spLocks noGrp="1"/>
          </p:cNvSpPr>
          <p:nvPr>
            <p:ph type="sldNum" sz="quarter" idx="12"/>
          </p:nvPr>
        </p:nvSpPr>
        <p:spPr/>
        <p:txBody>
          <a:bodyPr/>
          <a:lstStyle/>
          <a:p>
            <a:fld id="{976196C0-1678-4F16-8090-952AA6F46C10}" type="slidenum">
              <a:rPr lang="de-DE" smtClean="0"/>
              <a:pPr/>
              <a:t>47</a:t>
            </a:fld>
            <a:endParaRPr lang="de-DE" dirty="0"/>
          </a:p>
        </p:txBody>
      </p:sp>
      <p:pic>
        <p:nvPicPr>
          <p:cNvPr id="11" name="Grafik 10">
            <a:extLst>
              <a:ext uri="{FF2B5EF4-FFF2-40B4-BE49-F238E27FC236}">
                <a16:creationId xmlns:a16="http://schemas.microsoft.com/office/drawing/2014/main" id="{D40F300F-133A-4F4C-AE29-7726A73CE25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288600" y="359738"/>
            <a:ext cx="2196653" cy="1340652"/>
          </a:xfrm>
          <a:prstGeom prst="rect">
            <a:avLst/>
          </a:prstGeom>
        </p:spPr>
      </p:pic>
    </p:spTree>
    <p:extLst>
      <p:ext uri="{BB962C8B-B14F-4D97-AF65-F5344CB8AC3E}">
        <p14:creationId xmlns:p14="http://schemas.microsoft.com/office/powerpoint/2010/main" val="4146337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a:hlinkClick r:id="rId2"/>
            <a:extLst>
              <a:ext uri="{FF2B5EF4-FFF2-40B4-BE49-F238E27FC236}">
                <a16:creationId xmlns:a16="http://schemas.microsoft.com/office/drawing/2014/main" id="{BDFB8606-424F-4E6F-BD93-8E62F01022DB}"/>
              </a:ext>
            </a:extLst>
          </p:cNvPr>
          <p:cNvPicPr>
            <a:picLocks noChangeAspect="1"/>
          </p:cNvPicPr>
          <p:nvPr/>
        </p:nvPicPr>
        <p:blipFill>
          <a:blip r:embed="rId3"/>
          <a:stretch>
            <a:fillRect/>
          </a:stretch>
        </p:blipFill>
        <p:spPr>
          <a:xfrm>
            <a:off x="2615066" y="1387182"/>
            <a:ext cx="6538527" cy="3848433"/>
          </a:xfrm>
          <a:prstGeom prst="rect">
            <a:avLst/>
          </a:prstGeom>
          <a:effectLst>
            <a:glow rad="101600">
              <a:schemeClr val="accent3">
                <a:satMod val="175000"/>
                <a:alpha val="40000"/>
              </a:schemeClr>
            </a:glow>
          </a:effectLst>
        </p:spPr>
      </p:pic>
      <p:sp>
        <p:nvSpPr>
          <p:cNvPr id="6" name="Textfeld 5">
            <a:extLst>
              <a:ext uri="{FF2B5EF4-FFF2-40B4-BE49-F238E27FC236}">
                <a16:creationId xmlns:a16="http://schemas.microsoft.com/office/drawing/2014/main" id="{D69709E0-6DED-41BF-9555-6B66A77D727D}"/>
              </a:ext>
            </a:extLst>
          </p:cNvPr>
          <p:cNvSpPr txBox="1"/>
          <p:nvPr/>
        </p:nvSpPr>
        <p:spPr>
          <a:xfrm>
            <a:off x="2615066" y="5428968"/>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https://www.youtube.com/watch?v=SeYfl45X1wo (13.12.2020)</a:t>
            </a:r>
          </a:p>
        </p:txBody>
      </p:sp>
      <p:sp>
        <p:nvSpPr>
          <p:cNvPr id="7" name="Textfeld 6">
            <a:extLst>
              <a:ext uri="{FF2B5EF4-FFF2-40B4-BE49-F238E27FC236}">
                <a16:creationId xmlns:a16="http://schemas.microsoft.com/office/drawing/2014/main" id="{906BC87A-FD83-45DA-AFF3-FEAAFA7941BA}"/>
              </a:ext>
            </a:extLst>
          </p:cNvPr>
          <p:cNvSpPr txBox="1"/>
          <p:nvPr/>
        </p:nvSpPr>
        <p:spPr>
          <a:xfrm>
            <a:off x="2615066" y="609054"/>
            <a:ext cx="6892320" cy="584775"/>
          </a:xfrm>
          <a:prstGeom prst="rect">
            <a:avLst/>
          </a:prstGeom>
          <a:noFill/>
        </p:spPr>
        <p:txBody>
          <a:bodyPr wrap="square" rtlCol="0">
            <a:spAutoFit/>
          </a:bodyPr>
          <a:lstStyle/>
          <a:p>
            <a:r>
              <a:rPr lang="de-DE" sz="3200" dirty="0">
                <a:solidFill>
                  <a:schemeClr val="accent3">
                    <a:lumMod val="60000"/>
                    <a:lumOff val="40000"/>
                  </a:schemeClr>
                </a:solidFill>
              </a:rPr>
              <a:t>Auszug aus BBC </a:t>
            </a:r>
            <a:r>
              <a:rPr lang="de-DE" sz="3200" i="1" dirty="0">
                <a:solidFill>
                  <a:schemeClr val="accent3">
                    <a:lumMod val="60000"/>
                    <a:lumOff val="40000"/>
                  </a:schemeClr>
                </a:solidFill>
              </a:rPr>
              <a:t>Earth: The Climate Wars</a:t>
            </a:r>
          </a:p>
        </p:txBody>
      </p:sp>
      <p:sp>
        <p:nvSpPr>
          <p:cNvPr id="2" name="Datumsplatzhalter 1">
            <a:extLst>
              <a:ext uri="{FF2B5EF4-FFF2-40B4-BE49-F238E27FC236}">
                <a16:creationId xmlns:a16="http://schemas.microsoft.com/office/drawing/2014/main" id="{B79AFCE3-561F-4E79-9CD5-494939D632DF}"/>
              </a:ext>
            </a:extLst>
          </p:cNvPr>
          <p:cNvSpPr>
            <a:spLocks noGrp="1"/>
          </p:cNvSpPr>
          <p:nvPr>
            <p:ph type="dt" sz="half" idx="10"/>
          </p:nvPr>
        </p:nvSpPr>
        <p:spPr/>
        <p:txBody>
          <a:bodyPr/>
          <a:lstStyle/>
          <a:p>
            <a:fld id="{9EF7ED9F-6342-43C9-9949-FAACA303D643}" type="datetime1">
              <a:rPr lang="de-DE" smtClean="0"/>
              <a:t>16.09.2022</a:t>
            </a:fld>
            <a:endParaRPr lang="de-DE" dirty="0"/>
          </a:p>
        </p:txBody>
      </p:sp>
      <p:sp>
        <p:nvSpPr>
          <p:cNvPr id="3" name="Fußzeilenplatzhalter 2">
            <a:extLst>
              <a:ext uri="{FF2B5EF4-FFF2-40B4-BE49-F238E27FC236}">
                <a16:creationId xmlns:a16="http://schemas.microsoft.com/office/drawing/2014/main" id="{E826FA6F-82A7-4682-AE60-0387E931F365}"/>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4037B706-0861-4A45-AC0F-7490AC4F5313}"/>
              </a:ext>
            </a:extLst>
          </p:cNvPr>
          <p:cNvSpPr>
            <a:spLocks noGrp="1"/>
          </p:cNvSpPr>
          <p:nvPr>
            <p:ph type="sldNum" sz="quarter" idx="12"/>
          </p:nvPr>
        </p:nvSpPr>
        <p:spPr/>
        <p:txBody>
          <a:bodyPr/>
          <a:lstStyle/>
          <a:p>
            <a:fld id="{976196C0-1678-4F16-8090-952AA6F46C10}" type="slidenum">
              <a:rPr lang="de-DE" smtClean="0"/>
              <a:pPr/>
              <a:t>48</a:t>
            </a:fld>
            <a:endParaRPr lang="de-DE" dirty="0"/>
          </a:p>
        </p:txBody>
      </p:sp>
    </p:spTree>
    <p:extLst>
      <p:ext uri="{BB962C8B-B14F-4D97-AF65-F5344CB8AC3E}">
        <p14:creationId xmlns:p14="http://schemas.microsoft.com/office/powerpoint/2010/main" val="3849887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40F875D2-0148-4A44-B34E-8DF4589A1E7E}"/>
              </a:ext>
            </a:extLst>
          </p:cNvPr>
          <p:cNvSpPr>
            <a:spLocks noGrp="1"/>
          </p:cNvSpPr>
          <p:nvPr>
            <p:ph type="sldNum" sz="quarter" idx="4294967295"/>
          </p:nvPr>
        </p:nvSpPr>
        <p:spPr>
          <a:xfrm>
            <a:off x="11704638" y="6373813"/>
            <a:ext cx="487362" cy="365125"/>
          </a:xfrm>
        </p:spPr>
        <p:txBody>
          <a:bodyPr/>
          <a:lstStyle/>
          <a:p>
            <a:fld id="{976196C0-1678-4F16-8090-952AA6F46C10}" type="slidenum">
              <a:rPr lang="de-DE" smtClean="0"/>
              <a:pPr/>
              <a:t>49</a:t>
            </a:fld>
            <a:endParaRPr lang="de-DE" dirty="0"/>
          </a:p>
        </p:txBody>
      </p:sp>
      <p:pic>
        <p:nvPicPr>
          <p:cNvPr id="6" name="Grafik 5">
            <a:extLst>
              <a:ext uri="{FF2B5EF4-FFF2-40B4-BE49-F238E27FC236}">
                <a16:creationId xmlns:a16="http://schemas.microsoft.com/office/drawing/2014/main" id="{5257E678-9823-4F65-BF8E-4562FF4697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0759" y="0"/>
            <a:ext cx="6790482" cy="6870370"/>
          </a:xfrm>
          <a:prstGeom prst="rect">
            <a:avLst/>
          </a:prstGeom>
        </p:spPr>
      </p:pic>
      <p:sp>
        <p:nvSpPr>
          <p:cNvPr id="7" name="Rechteck 6">
            <a:extLst>
              <a:ext uri="{FF2B5EF4-FFF2-40B4-BE49-F238E27FC236}">
                <a16:creationId xmlns:a16="http://schemas.microsoft.com/office/drawing/2014/main" id="{CE3FED8B-A332-4152-8453-9329E94CF2A6}"/>
              </a:ext>
            </a:extLst>
          </p:cNvPr>
          <p:cNvSpPr/>
          <p:nvPr/>
        </p:nvSpPr>
        <p:spPr>
          <a:xfrm>
            <a:off x="7559040" y="756920"/>
            <a:ext cx="309880" cy="4170679"/>
          </a:xfrm>
          <a:prstGeom prst="rect">
            <a:avLst/>
          </a:prstGeom>
          <a:solidFill>
            <a:srgbClr val="F8BB92">
              <a:alpha val="4902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D5725B3A-0EAA-458D-8B3A-E7948CCB40C1}"/>
              </a:ext>
            </a:extLst>
          </p:cNvPr>
          <p:cNvSpPr/>
          <p:nvPr/>
        </p:nvSpPr>
        <p:spPr>
          <a:xfrm>
            <a:off x="6507480" y="756920"/>
            <a:ext cx="614680" cy="3855719"/>
          </a:xfrm>
          <a:prstGeom prst="rect">
            <a:avLst/>
          </a:prstGeom>
          <a:solidFill>
            <a:srgbClr val="F8BB92">
              <a:alpha val="4902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A7DE1DC3-68EE-40B4-999B-E5E09E29E525}"/>
              </a:ext>
            </a:extLst>
          </p:cNvPr>
          <p:cNvSpPr/>
          <p:nvPr/>
        </p:nvSpPr>
        <p:spPr>
          <a:xfrm>
            <a:off x="3337560" y="756920"/>
            <a:ext cx="495300" cy="4541519"/>
          </a:xfrm>
          <a:prstGeom prst="rect">
            <a:avLst/>
          </a:prstGeom>
          <a:solidFill>
            <a:srgbClr val="F8BB92">
              <a:alpha val="4902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50067994-C9D7-410E-BB55-188DF26CB0B0}"/>
              </a:ext>
            </a:extLst>
          </p:cNvPr>
          <p:cNvSpPr/>
          <p:nvPr/>
        </p:nvSpPr>
        <p:spPr>
          <a:xfrm>
            <a:off x="7185660" y="756920"/>
            <a:ext cx="165100" cy="4541519"/>
          </a:xfrm>
          <a:prstGeom prst="rect">
            <a:avLst/>
          </a:prstGeom>
          <a:solidFill>
            <a:srgbClr val="F8BB92">
              <a:alpha val="4902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38B2B4AC-6291-4D0A-B516-4583B7C2FC95}"/>
              </a:ext>
            </a:extLst>
          </p:cNvPr>
          <p:cNvSpPr/>
          <p:nvPr/>
        </p:nvSpPr>
        <p:spPr>
          <a:xfrm>
            <a:off x="6957060" y="756920"/>
            <a:ext cx="165100" cy="4942839"/>
          </a:xfrm>
          <a:prstGeom prst="rect">
            <a:avLst/>
          </a:prstGeom>
          <a:solidFill>
            <a:srgbClr val="F8BB92">
              <a:alpha val="4902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28ECB18A-66CD-4F5A-B0AE-906C620E4B4E}"/>
              </a:ext>
            </a:extLst>
          </p:cNvPr>
          <p:cNvSpPr/>
          <p:nvPr/>
        </p:nvSpPr>
        <p:spPr>
          <a:xfrm>
            <a:off x="7757160" y="756919"/>
            <a:ext cx="1518920" cy="3855719"/>
          </a:xfrm>
          <a:prstGeom prst="rect">
            <a:avLst/>
          </a:prstGeom>
          <a:solidFill>
            <a:srgbClr val="F8BB92">
              <a:alpha val="4902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4470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descr="Ein Bild, das Text enthält.&#10;&#10;Automatisch generierte Beschreibung">
            <a:extLst>
              <a:ext uri="{FF2B5EF4-FFF2-40B4-BE49-F238E27FC236}">
                <a16:creationId xmlns:a16="http://schemas.microsoft.com/office/drawing/2014/main" id="{0BF19BAA-0691-4B03-865F-A24EE9DFD434}"/>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0" y="1135555"/>
            <a:ext cx="6271199" cy="5107478"/>
          </a:xfrm>
        </p:spPr>
      </p:pic>
      <p:sp>
        <p:nvSpPr>
          <p:cNvPr id="2" name="Titel 1">
            <a:extLst>
              <a:ext uri="{FF2B5EF4-FFF2-40B4-BE49-F238E27FC236}">
                <a16:creationId xmlns:a16="http://schemas.microsoft.com/office/drawing/2014/main" id="{9A1076F1-23B8-4ECC-A6E5-B69F85994B60}"/>
              </a:ext>
            </a:extLst>
          </p:cNvPr>
          <p:cNvSpPr>
            <a:spLocks noGrp="1"/>
          </p:cNvSpPr>
          <p:nvPr>
            <p:ph type="title"/>
          </p:nvPr>
        </p:nvSpPr>
        <p:spPr/>
        <p:txBody>
          <a:bodyPr/>
          <a:lstStyle/>
          <a:p>
            <a:r>
              <a:rPr lang="de-DE" dirty="0"/>
              <a:t>Motivation</a:t>
            </a:r>
          </a:p>
        </p:txBody>
      </p:sp>
      <p:sp>
        <p:nvSpPr>
          <p:cNvPr id="4" name="Datumsplatzhalter 3">
            <a:extLst>
              <a:ext uri="{FF2B5EF4-FFF2-40B4-BE49-F238E27FC236}">
                <a16:creationId xmlns:a16="http://schemas.microsoft.com/office/drawing/2014/main" id="{2C9B4760-231E-4214-95D9-6BE2EFE52DA3}"/>
              </a:ext>
            </a:extLst>
          </p:cNvPr>
          <p:cNvSpPr>
            <a:spLocks noGrp="1"/>
          </p:cNvSpPr>
          <p:nvPr>
            <p:ph type="dt" sz="half" idx="10"/>
          </p:nvPr>
        </p:nvSpPr>
        <p:spPr/>
        <p:txBody>
          <a:bodyPr/>
          <a:lstStyle/>
          <a:p>
            <a:fld id="{C53861DC-D926-4DDD-9E54-B3008BF040EF}" type="datetime1">
              <a:rPr lang="de-DE" smtClean="0"/>
              <a:t>16.09.2022</a:t>
            </a:fld>
            <a:endParaRPr lang="de-DE" dirty="0"/>
          </a:p>
        </p:txBody>
      </p:sp>
      <p:sp>
        <p:nvSpPr>
          <p:cNvPr id="5" name="Fußzeilenplatzhalter 4">
            <a:extLst>
              <a:ext uri="{FF2B5EF4-FFF2-40B4-BE49-F238E27FC236}">
                <a16:creationId xmlns:a16="http://schemas.microsoft.com/office/drawing/2014/main" id="{05E35EF7-47BE-4273-8158-AA19213BC87B}"/>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6B3F997-2A2C-4D1D-8AEE-6CF2B51CCEEA}"/>
              </a:ext>
            </a:extLst>
          </p:cNvPr>
          <p:cNvSpPr>
            <a:spLocks noGrp="1"/>
          </p:cNvSpPr>
          <p:nvPr>
            <p:ph type="sldNum" sz="quarter" idx="12"/>
          </p:nvPr>
        </p:nvSpPr>
        <p:spPr/>
        <p:txBody>
          <a:bodyPr/>
          <a:lstStyle/>
          <a:p>
            <a:fld id="{976196C0-1678-4F16-8090-952AA6F46C10}" type="slidenum">
              <a:rPr lang="de-DE" smtClean="0"/>
              <a:pPr/>
              <a:t>5</a:t>
            </a:fld>
            <a:endParaRPr lang="de-DE" dirty="0"/>
          </a:p>
        </p:txBody>
      </p:sp>
      <p:sp>
        <p:nvSpPr>
          <p:cNvPr id="9" name="Inhaltsplatzhalter 2">
            <a:extLst>
              <a:ext uri="{FF2B5EF4-FFF2-40B4-BE49-F238E27FC236}">
                <a16:creationId xmlns:a16="http://schemas.microsoft.com/office/drawing/2014/main" id="{60C1C71D-6678-4912-BE4D-D1ED34EFFAC2}"/>
              </a:ext>
            </a:extLst>
          </p:cNvPr>
          <p:cNvSpPr txBox="1">
            <a:spLocks/>
          </p:cNvSpPr>
          <p:nvPr/>
        </p:nvSpPr>
        <p:spPr>
          <a:xfrm>
            <a:off x="5846400" y="1419480"/>
            <a:ext cx="5905717" cy="46103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i="1" dirty="0">
                <a:solidFill>
                  <a:srgbClr val="F38E49"/>
                </a:solidFill>
              </a:rPr>
              <a:t>Der Klimawandel ist die größte Herausforderung im 21. Jahrhundert und damit auch entscheidender Gegenstand der Zukunft heutiger Schülerinnen und Schüler!</a:t>
            </a:r>
          </a:p>
          <a:p>
            <a:pPr marL="0" indent="0" algn="just">
              <a:buNone/>
            </a:pPr>
            <a:endParaRPr lang="de-DE" dirty="0"/>
          </a:p>
          <a:p>
            <a:pPr marL="0" indent="0" algn="ctr">
              <a:buNone/>
            </a:pPr>
            <a:r>
              <a:rPr lang="de-DE" dirty="0"/>
              <a:t>Bildung ist ein entscheidender Schlüssel zur notwendigen Transformation in der Gesellschaft!</a:t>
            </a:r>
          </a:p>
        </p:txBody>
      </p:sp>
    </p:spTree>
    <p:extLst>
      <p:ext uri="{BB962C8B-B14F-4D97-AF65-F5344CB8AC3E}">
        <p14:creationId xmlns:p14="http://schemas.microsoft.com/office/powerpoint/2010/main" val="229643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3" name="Gerader Verbinder 32">
            <a:extLst>
              <a:ext uri="{FF2B5EF4-FFF2-40B4-BE49-F238E27FC236}">
                <a16:creationId xmlns:a16="http://schemas.microsoft.com/office/drawing/2014/main" id="{3D6F234A-C0E0-4C26-920D-CBC1966FF1E6}"/>
              </a:ext>
            </a:extLst>
          </p:cNvPr>
          <p:cNvCxnSpPr>
            <a:cxnSpLocks/>
          </p:cNvCxnSpPr>
          <p:nvPr/>
        </p:nvCxnSpPr>
        <p:spPr>
          <a:xfrm flipV="1">
            <a:off x="4441694" y="2018571"/>
            <a:ext cx="1016058" cy="741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6" name="Gruppieren 55">
            <a:extLst>
              <a:ext uri="{FF2B5EF4-FFF2-40B4-BE49-F238E27FC236}">
                <a16:creationId xmlns:a16="http://schemas.microsoft.com/office/drawing/2014/main" id="{BD50BFF2-833C-4D29-B5CD-04585B76EDAD}"/>
              </a:ext>
            </a:extLst>
          </p:cNvPr>
          <p:cNvGrpSpPr/>
          <p:nvPr/>
        </p:nvGrpSpPr>
        <p:grpSpPr>
          <a:xfrm>
            <a:off x="1831809" y="1872603"/>
            <a:ext cx="1540120" cy="1172307"/>
            <a:chOff x="2148254" y="1028699"/>
            <a:chExt cx="1540120" cy="1172307"/>
          </a:xfrm>
        </p:grpSpPr>
        <p:cxnSp>
          <p:nvCxnSpPr>
            <p:cNvPr id="16" name="Gerader Verbinder 15">
              <a:extLst>
                <a:ext uri="{FF2B5EF4-FFF2-40B4-BE49-F238E27FC236}">
                  <a16:creationId xmlns:a16="http://schemas.microsoft.com/office/drawing/2014/main" id="{ACB31C1A-CE64-4387-80D7-46641735514B}"/>
                </a:ext>
              </a:extLst>
            </p:cNvPr>
            <p:cNvCxnSpPr>
              <a:cxnSpLocks/>
            </p:cNvCxnSpPr>
            <p:nvPr/>
          </p:nvCxnSpPr>
          <p:spPr>
            <a:xfrm flipV="1">
              <a:off x="2423933" y="1230922"/>
              <a:ext cx="1016058" cy="741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D87CC276-F338-46F5-9828-BE75CE3E4AE3}"/>
                </a:ext>
              </a:extLst>
            </p:cNvPr>
            <p:cNvCxnSpPr>
              <a:cxnSpLocks/>
            </p:cNvCxnSpPr>
            <p:nvPr/>
          </p:nvCxnSpPr>
          <p:spPr>
            <a:xfrm flipV="1">
              <a:off x="2496917" y="1745772"/>
              <a:ext cx="242713" cy="1793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uppieren 20">
              <a:extLst>
                <a:ext uri="{FF2B5EF4-FFF2-40B4-BE49-F238E27FC236}">
                  <a16:creationId xmlns:a16="http://schemas.microsoft.com/office/drawing/2014/main" id="{CAF5E42F-FC24-4921-9FEB-1C280DB189E1}"/>
                </a:ext>
              </a:extLst>
            </p:cNvPr>
            <p:cNvGrpSpPr/>
            <p:nvPr/>
          </p:nvGrpSpPr>
          <p:grpSpPr>
            <a:xfrm>
              <a:off x="2148254" y="1028699"/>
              <a:ext cx="1540120" cy="1172307"/>
              <a:chOff x="2148254" y="1028699"/>
              <a:chExt cx="1540120" cy="1172307"/>
            </a:xfrm>
          </p:grpSpPr>
          <p:sp>
            <p:nvSpPr>
              <p:cNvPr id="5" name="Ellipse 4">
                <a:extLst>
                  <a:ext uri="{FF2B5EF4-FFF2-40B4-BE49-F238E27FC236}">
                    <a16:creationId xmlns:a16="http://schemas.microsoft.com/office/drawing/2014/main" id="{49083DFE-AB81-460D-8888-7E5BBCCB912E}"/>
                  </a:ext>
                </a:extLst>
              </p:cNvPr>
              <p:cNvSpPr/>
              <p:nvPr/>
            </p:nvSpPr>
            <p:spPr>
              <a:xfrm>
                <a:off x="3244362" y="102869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455BAE21-CF9A-45EA-A6E7-2276369CE871}"/>
                  </a:ext>
                </a:extLst>
              </p:cNvPr>
              <p:cNvSpPr/>
              <p:nvPr/>
            </p:nvSpPr>
            <p:spPr>
              <a:xfrm>
                <a:off x="2819131" y="1469659"/>
                <a:ext cx="287748" cy="26401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DC0715BE-3CAA-493F-9214-77A9A5AD3E60}"/>
                  </a:ext>
                </a:extLst>
              </p:cNvPr>
              <p:cNvSpPr/>
              <p:nvPr/>
            </p:nvSpPr>
            <p:spPr>
              <a:xfrm>
                <a:off x="2148254" y="1778975"/>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22" name="Gerade Verbindung mit Pfeil 21">
              <a:extLst>
                <a:ext uri="{FF2B5EF4-FFF2-40B4-BE49-F238E27FC236}">
                  <a16:creationId xmlns:a16="http://schemas.microsoft.com/office/drawing/2014/main" id="{A7930327-EA05-4C01-AE90-B5E3ED1C31F6}"/>
                </a:ext>
              </a:extLst>
            </p:cNvPr>
            <p:cNvCxnSpPr/>
            <p:nvPr/>
          </p:nvCxnSpPr>
          <p:spPr>
            <a:xfrm flipH="1">
              <a:off x="3138561" y="1214216"/>
              <a:ext cx="318721" cy="2387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ieren 22">
            <a:extLst>
              <a:ext uri="{FF2B5EF4-FFF2-40B4-BE49-F238E27FC236}">
                <a16:creationId xmlns:a16="http://schemas.microsoft.com/office/drawing/2014/main" id="{7F467D89-7B72-4C8C-97AE-D0889B188E55}"/>
              </a:ext>
            </a:extLst>
          </p:cNvPr>
          <p:cNvGrpSpPr/>
          <p:nvPr/>
        </p:nvGrpSpPr>
        <p:grpSpPr>
          <a:xfrm>
            <a:off x="4171910" y="1801299"/>
            <a:ext cx="1540120" cy="1172307"/>
            <a:chOff x="2148254" y="1028699"/>
            <a:chExt cx="1540120" cy="1172307"/>
          </a:xfrm>
        </p:grpSpPr>
        <p:sp>
          <p:nvSpPr>
            <p:cNvPr id="24" name="Ellipse 23">
              <a:extLst>
                <a:ext uri="{FF2B5EF4-FFF2-40B4-BE49-F238E27FC236}">
                  <a16:creationId xmlns:a16="http://schemas.microsoft.com/office/drawing/2014/main" id="{BADAC7DE-63D6-4823-B094-79205162992E}"/>
                </a:ext>
              </a:extLst>
            </p:cNvPr>
            <p:cNvSpPr/>
            <p:nvPr/>
          </p:nvSpPr>
          <p:spPr>
            <a:xfrm>
              <a:off x="3244362" y="102869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D2420094-C6C4-431B-A8A3-63008CD7C616}"/>
                </a:ext>
              </a:extLst>
            </p:cNvPr>
            <p:cNvSpPr/>
            <p:nvPr/>
          </p:nvSpPr>
          <p:spPr>
            <a:xfrm>
              <a:off x="2819131" y="1469659"/>
              <a:ext cx="287748" cy="26401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2D39F0A6-C498-4FF5-8BD2-6E57970877AB}"/>
                </a:ext>
              </a:extLst>
            </p:cNvPr>
            <p:cNvSpPr/>
            <p:nvPr/>
          </p:nvSpPr>
          <p:spPr>
            <a:xfrm>
              <a:off x="2148254" y="1778975"/>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27" name="Gerade Verbindung mit Pfeil 26">
            <a:extLst>
              <a:ext uri="{FF2B5EF4-FFF2-40B4-BE49-F238E27FC236}">
                <a16:creationId xmlns:a16="http://schemas.microsoft.com/office/drawing/2014/main" id="{3BB8AC24-4A89-448A-829A-C67E894DB628}"/>
              </a:ext>
            </a:extLst>
          </p:cNvPr>
          <p:cNvCxnSpPr>
            <a:cxnSpLocks/>
          </p:cNvCxnSpPr>
          <p:nvPr/>
        </p:nvCxnSpPr>
        <p:spPr>
          <a:xfrm flipH="1" flipV="1">
            <a:off x="4986660" y="2012314"/>
            <a:ext cx="1" cy="2690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04B2AFCD-8C89-4E92-BCB2-4E5D322F39D1}"/>
              </a:ext>
            </a:extLst>
          </p:cNvPr>
          <p:cNvCxnSpPr>
            <a:cxnSpLocks/>
          </p:cNvCxnSpPr>
          <p:nvPr/>
        </p:nvCxnSpPr>
        <p:spPr>
          <a:xfrm flipH="1">
            <a:off x="5490022" y="2223330"/>
            <a:ext cx="2" cy="2902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FBF57CD0-30ED-4946-AE8C-C40B2CB8B811}"/>
              </a:ext>
            </a:extLst>
          </p:cNvPr>
          <p:cNvCxnSpPr>
            <a:cxnSpLocks/>
          </p:cNvCxnSpPr>
          <p:nvPr/>
        </p:nvCxnSpPr>
        <p:spPr>
          <a:xfrm flipH="1">
            <a:off x="4386272" y="2973606"/>
            <a:ext cx="2" cy="2902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8FA85E14-D1F8-44F5-AA36-4858AC90DBF0}"/>
              </a:ext>
            </a:extLst>
          </p:cNvPr>
          <p:cNvCxnSpPr>
            <a:cxnSpLocks/>
          </p:cNvCxnSpPr>
          <p:nvPr/>
        </p:nvCxnSpPr>
        <p:spPr>
          <a:xfrm flipV="1">
            <a:off x="6538354" y="2026402"/>
            <a:ext cx="1016058" cy="741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4" name="Gruppieren 33">
            <a:extLst>
              <a:ext uri="{FF2B5EF4-FFF2-40B4-BE49-F238E27FC236}">
                <a16:creationId xmlns:a16="http://schemas.microsoft.com/office/drawing/2014/main" id="{8E671A9F-9372-4F5D-8D12-8B685BEBD9A0}"/>
              </a:ext>
            </a:extLst>
          </p:cNvPr>
          <p:cNvGrpSpPr/>
          <p:nvPr/>
        </p:nvGrpSpPr>
        <p:grpSpPr>
          <a:xfrm>
            <a:off x="6267336" y="1789197"/>
            <a:ext cx="1540120" cy="1172307"/>
            <a:chOff x="2148254" y="1028699"/>
            <a:chExt cx="1540120" cy="1172307"/>
          </a:xfrm>
        </p:grpSpPr>
        <p:sp>
          <p:nvSpPr>
            <p:cNvPr id="35" name="Ellipse 34">
              <a:extLst>
                <a:ext uri="{FF2B5EF4-FFF2-40B4-BE49-F238E27FC236}">
                  <a16:creationId xmlns:a16="http://schemas.microsoft.com/office/drawing/2014/main" id="{6DC764E2-B2AF-4451-A8FE-6355D76E883B}"/>
                </a:ext>
              </a:extLst>
            </p:cNvPr>
            <p:cNvSpPr/>
            <p:nvPr/>
          </p:nvSpPr>
          <p:spPr>
            <a:xfrm>
              <a:off x="3244362" y="102869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36B8B749-26E5-45A8-897C-8F9292C15AC4}"/>
                </a:ext>
              </a:extLst>
            </p:cNvPr>
            <p:cNvSpPr/>
            <p:nvPr/>
          </p:nvSpPr>
          <p:spPr>
            <a:xfrm>
              <a:off x="2819131" y="1469659"/>
              <a:ext cx="287748" cy="26401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25056485-E22F-4C7C-AC20-B28F282C6A6D}"/>
                </a:ext>
              </a:extLst>
            </p:cNvPr>
            <p:cNvSpPr/>
            <p:nvPr/>
          </p:nvSpPr>
          <p:spPr>
            <a:xfrm>
              <a:off x="2148254" y="1778975"/>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38" name="Gerade Verbindung mit Pfeil 37">
            <a:extLst>
              <a:ext uri="{FF2B5EF4-FFF2-40B4-BE49-F238E27FC236}">
                <a16:creationId xmlns:a16="http://schemas.microsoft.com/office/drawing/2014/main" id="{47062A64-AF2D-47BC-8EDA-239E5861C6C8}"/>
              </a:ext>
            </a:extLst>
          </p:cNvPr>
          <p:cNvCxnSpPr>
            <a:cxnSpLocks/>
            <a:stCxn id="36" idx="2"/>
          </p:cNvCxnSpPr>
          <p:nvPr/>
        </p:nvCxnSpPr>
        <p:spPr>
          <a:xfrm flipH="1">
            <a:off x="6671310" y="2362163"/>
            <a:ext cx="26690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C5C17FCE-6C71-4233-9DEC-B348F72553FD}"/>
              </a:ext>
            </a:extLst>
          </p:cNvPr>
          <p:cNvCxnSpPr>
            <a:cxnSpLocks/>
          </p:cNvCxnSpPr>
          <p:nvPr/>
        </p:nvCxnSpPr>
        <p:spPr>
          <a:xfrm>
            <a:off x="7749744" y="2026402"/>
            <a:ext cx="28554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57BB0F5F-A337-4F91-A637-595DA3566EBA}"/>
              </a:ext>
            </a:extLst>
          </p:cNvPr>
          <p:cNvCxnSpPr>
            <a:cxnSpLocks/>
          </p:cNvCxnSpPr>
          <p:nvPr/>
        </p:nvCxnSpPr>
        <p:spPr>
          <a:xfrm>
            <a:off x="6652667" y="2777197"/>
            <a:ext cx="28554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0701DAE5-BB48-4980-9A2A-E7A71CFEFF12}"/>
              </a:ext>
            </a:extLst>
          </p:cNvPr>
          <p:cNvCxnSpPr>
            <a:cxnSpLocks/>
          </p:cNvCxnSpPr>
          <p:nvPr/>
        </p:nvCxnSpPr>
        <p:spPr>
          <a:xfrm flipH="1" flipV="1">
            <a:off x="5808857" y="4361037"/>
            <a:ext cx="491102" cy="404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Gerade Verbindung mit Pfeil 81">
            <a:extLst>
              <a:ext uri="{FF2B5EF4-FFF2-40B4-BE49-F238E27FC236}">
                <a16:creationId xmlns:a16="http://schemas.microsoft.com/office/drawing/2014/main" id="{F24A53B5-778F-445A-9CB1-57DFF17AF71B}"/>
              </a:ext>
            </a:extLst>
          </p:cNvPr>
          <p:cNvCxnSpPr>
            <a:cxnSpLocks/>
          </p:cNvCxnSpPr>
          <p:nvPr/>
        </p:nvCxnSpPr>
        <p:spPr>
          <a:xfrm>
            <a:off x="5290499" y="5328713"/>
            <a:ext cx="197807" cy="1539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uppieren 56">
            <a:extLst>
              <a:ext uri="{FF2B5EF4-FFF2-40B4-BE49-F238E27FC236}">
                <a16:creationId xmlns:a16="http://schemas.microsoft.com/office/drawing/2014/main" id="{2809F4EB-45DD-4FF8-AB98-61FD9ED4854D}"/>
              </a:ext>
            </a:extLst>
          </p:cNvPr>
          <p:cNvGrpSpPr/>
          <p:nvPr/>
        </p:nvGrpSpPr>
        <p:grpSpPr>
          <a:xfrm>
            <a:off x="8413819" y="1861087"/>
            <a:ext cx="1661476" cy="1224063"/>
            <a:chOff x="8589627" y="1179166"/>
            <a:chExt cx="1661476" cy="1224063"/>
          </a:xfrm>
        </p:grpSpPr>
        <p:cxnSp>
          <p:nvCxnSpPr>
            <p:cNvPr id="53" name="Gerade Verbindung mit Pfeil 52">
              <a:extLst>
                <a:ext uri="{FF2B5EF4-FFF2-40B4-BE49-F238E27FC236}">
                  <a16:creationId xmlns:a16="http://schemas.microsoft.com/office/drawing/2014/main" id="{78156943-6491-47E5-B8F8-EADBF92AACAE}"/>
                </a:ext>
              </a:extLst>
            </p:cNvPr>
            <p:cNvCxnSpPr>
              <a:cxnSpLocks/>
            </p:cNvCxnSpPr>
            <p:nvPr/>
          </p:nvCxnSpPr>
          <p:spPr>
            <a:xfrm flipV="1">
              <a:off x="10008390" y="1179166"/>
              <a:ext cx="242713" cy="1793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978F936E-8D8E-41A5-B936-D473C82599C6}"/>
                </a:ext>
              </a:extLst>
            </p:cNvPr>
            <p:cNvCxnSpPr>
              <a:cxnSpLocks/>
            </p:cNvCxnSpPr>
            <p:nvPr/>
          </p:nvCxnSpPr>
          <p:spPr>
            <a:xfrm flipV="1">
              <a:off x="8908292" y="1400686"/>
              <a:ext cx="1016058" cy="741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1AA9A7DF-F9A8-4BCB-8570-28781DD809DA}"/>
                </a:ext>
              </a:extLst>
            </p:cNvPr>
            <p:cNvCxnSpPr/>
            <p:nvPr/>
          </p:nvCxnSpPr>
          <p:spPr>
            <a:xfrm flipH="1">
              <a:off x="9140425" y="1742461"/>
              <a:ext cx="318721" cy="2387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uppieren 47">
              <a:extLst>
                <a:ext uri="{FF2B5EF4-FFF2-40B4-BE49-F238E27FC236}">
                  <a16:creationId xmlns:a16="http://schemas.microsoft.com/office/drawing/2014/main" id="{0FDA91D2-F78E-43CF-964A-8C53CE5B85FB}"/>
                </a:ext>
              </a:extLst>
            </p:cNvPr>
            <p:cNvGrpSpPr/>
            <p:nvPr/>
          </p:nvGrpSpPr>
          <p:grpSpPr>
            <a:xfrm>
              <a:off x="8589627" y="1230922"/>
              <a:ext cx="1540120" cy="1172307"/>
              <a:chOff x="2148254" y="1028699"/>
              <a:chExt cx="1540120" cy="1172307"/>
            </a:xfrm>
          </p:grpSpPr>
          <p:sp>
            <p:nvSpPr>
              <p:cNvPr id="49" name="Ellipse 48">
                <a:extLst>
                  <a:ext uri="{FF2B5EF4-FFF2-40B4-BE49-F238E27FC236}">
                    <a16:creationId xmlns:a16="http://schemas.microsoft.com/office/drawing/2014/main" id="{967B514F-2AF7-4F2E-B69C-05615CD1DD86}"/>
                  </a:ext>
                </a:extLst>
              </p:cNvPr>
              <p:cNvSpPr/>
              <p:nvPr/>
            </p:nvSpPr>
            <p:spPr>
              <a:xfrm>
                <a:off x="3244362" y="102869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C855F66B-AE71-40F4-85CE-2A724AD5A24E}"/>
                  </a:ext>
                </a:extLst>
              </p:cNvPr>
              <p:cNvSpPr/>
              <p:nvPr/>
            </p:nvSpPr>
            <p:spPr>
              <a:xfrm>
                <a:off x="2819131" y="1469659"/>
                <a:ext cx="287748" cy="26401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C7358D45-2B4E-4D41-8475-112E22EE4AFD}"/>
                  </a:ext>
                </a:extLst>
              </p:cNvPr>
              <p:cNvSpPr/>
              <p:nvPr/>
            </p:nvSpPr>
            <p:spPr>
              <a:xfrm>
                <a:off x="2148254" y="1778975"/>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52" name="Gerade Verbindung mit Pfeil 51">
              <a:extLst>
                <a:ext uri="{FF2B5EF4-FFF2-40B4-BE49-F238E27FC236}">
                  <a16:creationId xmlns:a16="http://schemas.microsoft.com/office/drawing/2014/main" id="{90456622-A9D1-438B-94A2-E0BC799F10D3}"/>
                </a:ext>
              </a:extLst>
            </p:cNvPr>
            <p:cNvCxnSpPr>
              <a:cxnSpLocks/>
            </p:cNvCxnSpPr>
            <p:nvPr/>
          </p:nvCxnSpPr>
          <p:spPr>
            <a:xfrm flipV="1">
              <a:off x="8873011" y="1989990"/>
              <a:ext cx="242713" cy="1793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8" name="Gerade Verbindung mit Pfeil 67">
            <a:extLst>
              <a:ext uri="{FF2B5EF4-FFF2-40B4-BE49-F238E27FC236}">
                <a16:creationId xmlns:a16="http://schemas.microsoft.com/office/drawing/2014/main" id="{D1DD0183-AC81-4E5E-A8F5-286621EE222B}"/>
              </a:ext>
            </a:extLst>
          </p:cNvPr>
          <p:cNvCxnSpPr>
            <a:cxnSpLocks/>
          </p:cNvCxnSpPr>
          <p:nvPr/>
        </p:nvCxnSpPr>
        <p:spPr>
          <a:xfrm>
            <a:off x="3772261" y="4863130"/>
            <a:ext cx="197807" cy="1539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Gerade Verbindung mit Pfeil 90">
            <a:extLst>
              <a:ext uri="{FF2B5EF4-FFF2-40B4-BE49-F238E27FC236}">
                <a16:creationId xmlns:a16="http://schemas.microsoft.com/office/drawing/2014/main" id="{3E6B7B4C-82F7-4FAD-8800-8F8B6CE34234}"/>
              </a:ext>
            </a:extLst>
          </p:cNvPr>
          <p:cNvCxnSpPr>
            <a:cxnSpLocks/>
          </p:cNvCxnSpPr>
          <p:nvPr/>
        </p:nvCxnSpPr>
        <p:spPr>
          <a:xfrm flipH="1">
            <a:off x="6113375" y="4812420"/>
            <a:ext cx="153962" cy="2312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F5F383E0-52A0-4FFF-8344-968C08331D91}"/>
              </a:ext>
            </a:extLst>
          </p:cNvPr>
          <p:cNvCxnSpPr>
            <a:cxnSpLocks/>
          </p:cNvCxnSpPr>
          <p:nvPr/>
        </p:nvCxnSpPr>
        <p:spPr>
          <a:xfrm flipH="1" flipV="1">
            <a:off x="3246483" y="4432029"/>
            <a:ext cx="491102" cy="404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Gerade Verbindung mit Pfeil 94">
            <a:extLst>
              <a:ext uri="{FF2B5EF4-FFF2-40B4-BE49-F238E27FC236}">
                <a16:creationId xmlns:a16="http://schemas.microsoft.com/office/drawing/2014/main" id="{92008639-40B8-47DF-889B-9BF22BAA703A}"/>
              </a:ext>
            </a:extLst>
          </p:cNvPr>
          <p:cNvCxnSpPr>
            <a:cxnSpLocks/>
          </p:cNvCxnSpPr>
          <p:nvPr/>
        </p:nvCxnSpPr>
        <p:spPr>
          <a:xfrm flipH="1">
            <a:off x="8020995" y="4470229"/>
            <a:ext cx="315016" cy="1520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4" name="Gruppieren 73">
            <a:extLst>
              <a:ext uri="{FF2B5EF4-FFF2-40B4-BE49-F238E27FC236}">
                <a16:creationId xmlns:a16="http://schemas.microsoft.com/office/drawing/2014/main" id="{6145018B-E0DE-4438-82A6-B6F2A3B6EA61}"/>
              </a:ext>
            </a:extLst>
          </p:cNvPr>
          <p:cNvGrpSpPr/>
          <p:nvPr/>
        </p:nvGrpSpPr>
        <p:grpSpPr>
          <a:xfrm>
            <a:off x="2513612" y="3992011"/>
            <a:ext cx="1305986" cy="1432332"/>
            <a:chOff x="2513612" y="3992011"/>
            <a:chExt cx="1305986" cy="1432332"/>
          </a:xfrm>
        </p:grpSpPr>
        <p:cxnSp>
          <p:nvCxnSpPr>
            <p:cNvPr id="32" name="Gerader Verbinder 31">
              <a:extLst>
                <a:ext uri="{FF2B5EF4-FFF2-40B4-BE49-F238E27FC236}">
                  <a16:creationId xmlns:a16="http://schemas.microsoft.com/office/drawing/2014/main" id="{8684A44B-14B5-4BEF-9657-10430A23B72C}"/>
                </a:ext>
              </a:extLst>
            </p:cNvPr>
            <p:cNvCxnSpPr>
              <a:cxnSpLocks/>
              <a:stCxn id="60" idx="3"/>
            </p:cNvCxnSpPr>
            <p:nvPr/>
          </p:nvCxnSpPr>
          <p:spPr>
            <a:xfrm flipV="1">
              <a:off x="2550316" y="4352732"/>
              <a:ext cx="690034" cy="103672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8" name="Ellipse 57">
              <a:extLst>
                <a:ext uri="{FF2B5EF4-FFF2-40B4-BE49-F238E27FC236}">
                  <a16:creationId xmlns:a16="http://schemas.microsoft.com/office/drawing/2014/main" id="{CED4111D-D9CF-413D-BA3D-64897735A2F2}"/>
                </a:ext>
              </a:extLst>
            </p:cNvPr>
            <p:cNvSpPr/>
            <p:nvPr/>
          </p:nvSpPr>
          <p:spPr>
            <a:xfrm>
              <a:off x="2983085" y="425173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9D03010C-FFCB-4C76-8A92-E6AFC5DFA4C5}"/>
                </a:ext>
              </a:extLst>
            </p:cNvPr>
            <p:cNvSpPr/>
            <p:nvPr/>
          </p:nvSpPr>
          <p:spPr>
            <a:xfrm>
              <a:off x="3568965" y="4673770"/>
              <a:ext cx="250633" cy="2382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904C4D2F-CF60-41A6-A80B-580C4C885C8C}"/>
                </a:ext>
              </a:extLst>
            </p:cNvPr>
            <p:cNvSpPr/>
            <p:nvPr/>
          </p:nvSpPr>
          <p:spPr>
            <a:xfrm>
              <a:off x="2513612" y="5186118"/>
              <a:ext cx="250633" cy="2382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7" name="Gerade Verbindung mit Pfeil 66">
              <a:extLst>
                <a:ext uri="{FF2B5EF4-FFF2-40B4-BE49-F238E27FC236}">
                  <a16:creationId xmlns:a16="http://schemas.microsoft.com/office/drawing/2014/main" id="{2CC4F957-8594-4CED-9F1A-B93E7A039A05}"/>
                </a:ext>
              </a:extLst>
            </p:cNvPr>
            <p:cNvCxnSpPr>
              <a:cxnSpLocks/>
            </p:cNvCxnSpPr>
            <p:nvPr/>
          </p:nvCxnSpPr>
          <p:spPr>
            <a:xfrm flipH="1" flipV="1">
              <a:off x="3211758" y="3992011"/>
              <a:ext cx="1" cy="2690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1" name="Gerade Verbindung mit Pfeil 100">
            <a:extLst>
              <a:ext uri="{FF2B5EF4-FFF2-40B4-BE49-F238E27FC236}">
                <a16:creationId xmlns:a16="http://schemas.microsoft.com/office/drawing/2014/main" id="{68E6ABEE-B777-4148-88CA-E2C9F168C005}"/>
              </a:ext>
            </a:extLst>
          </p:cNvPr>
          <p:cNvCxnSpPr>
            <a:cxnSpLocks/>
          </p:cNvCxnSpPr>
          <p:nvPr/>
        </p:nvCxnSpPr>
        <p:spPr>
          <a:xfrm>
            <a:off x="8936789" y="4795817"/>
            <a:ext cx="197807" cy="1539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0FCC0ABD-A92C-48C1-B6AF-50122F4D0FB7}"/>
              </a:ext>
            </a:extLst>
          </p:cNvPr>
          <p:cNvCxnSpPr>
            <a:cxnSpLocks/>
          </p:cNvCxnSpPr>
          <p:nvPr/>
        </p:nvCxnSpPr>
        <p:spPr>
          <a:xfrm flipH="1" flipV="1">
            <a:off x="8456806" y="4363727"/>
            <a:ext cx="491102" cy="404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Gerade Verbindung mit Pfeil 96">
            <a:extLst>
              <a:ext uri="{FF2B5EF4-FFF2-40B4-BE49-F238E27FC236}">
                <a16:creationId xmlns:a16="http://schemas.microsoft.com/office/drawing/2014/main" id="{E268F93C-3508-4DFB-8CB0-124532E4104B}"/>
              </a:ext>
            </a:extLst>
          </p:cNvPr>
          <p:cNvCxnSpPr>
            <a:cxnSpLocks/>
          </p:cNvCxnSpPr>
          <p:nvPr/>
        </p:nvCxnSpPr>
        <p:spPr>
          <a:xfrm flipV="1">
            <a:off x="7795737" y="4971058"/>
            <a:ext cx="259295" cy="4730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9406FA4F-E423-4B56-8EC0-2FBAC7546E17}"/>
              </a:ext>
            </a:extLst>
          </p:cNvPr>
          <p:cNvCxnSpPr>
            <a:cxnSpLocks/>
          </p:cNvCxnSpPr>
          <p:nvPr/>
        </p:nvCxnSpPr>
        <p:spPr>
          <a:xfrm flipH="1">
            <a:off x="2492635" y="5394670"/>
            <a:ext cx="79502" cy="1264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uppieren 74">
            <a:extLst>
              <a:ext uri="{FF2B5EF4-FFF2-40B4-BE49-F238E27FC236}">
                <a16:creationId xmlns:a16="http://schemas.microsoft.com/office/drawing/2014/main" id="{67F4AA87-DB70-48D8-B2E9-1C7464CCDE6D}"/>
              </a:ext>
            </a:extLst>
          </p:cNvPr>
          <p:cNvGrpSpPr/>
          <p:nvPr/>
        </p:nvGrpSpPr>
        <p:grpSpPr>
          <a:xfrm>
            <a:off x="5130535" y="3968699"/>
            <a:ext cx="1305986" cy="1420757"/>
            <a:chOff x="2513612" y="4003586"/>
            <a:chExt cx="1305986" cy="1420757"/>
          </a:xfrm>
        </p:grpSpPr>
        <p:cxnSp>
          <p:nvCxnSpPr>
            <p:cNvPr id="76" name="Gerader Verbinder 75">
              <a:extLst>
                <a:ext uri="{FF2B5EF4-FFF2-40B4-BE49-F238E27FC236}">
                  <a16:creationId xmlns:a16="http://schemas.microsoft.com/office/drawing/2014/main" id="{F50C31EE-E864-430B-A966-A954C08B3FD0}"/>
                </a:ext>
              </a:extLst>
            </p:cNvPr>
            <p:cNvCxnSpPr>
              <a:cxnSpLocks/>
              <a:stCxn id="79" idx="3"/>
            </p:cNvCxnSpPr>
            <p:nvPr/>
          </p:nvCxnSpPr>
          <p:spPr>
            <a:xfrm flipV="1">
              <a:off x="2550316" y="4352732"/>
              <a:ext cx="690034" cy="103672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7" name="Ellipse 76">
              <a:extLst>
                <a:ext uri="{FF2B5EF4-FFF2-40B4-BE49-F238E27FC236}">
                  <a16:creationId xmlns:a16="http://schemas.microsoft.com/office/drawing/2014/main" id="{1BD10432-E5B0-41EF-92B2-AAECDBF89D34}"/>
                </a:ext>
              </a:extLst>
            </p:cNvPr>
            <p:cNvSpPr/>
            <p:nvPr/>
          </p:nvSpPr>
          <p:spPr>
            <a:xfrm>
              <a:off x="2983085" y="425173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a:extLst>
                <a:ext uri="{FF2B5EF4-FFF2-40B4-BE49-F238E27FC236}">
                  <a16:creationId xmlns:a16="http://schemas.microsoft.com/office/drawing/2014/main" id="{F003190A-89C6-4307-8D10-32FC11C8EB4E}"/>
                </a:ext>
              </a:extLst>
            </p:cNvPr>
            <p:cNvSpPr/>
            <p:nvPr/>
          </p:nvSpPr>
          <p:spPr>
            <a:xfrm>
              <a:off x="3568965" y="4673770"/>
              <a:ext cx="250633" cy="2382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Ellipse 78">
              <a:extLst>
                <a:ext uri="{FF2B5EF4-FFF2-40B4-BE49-F238E27FC236}">
                  <a16:creationId xmlns:a16="http://schemas.microsoft.com/office/drawing/2014/main" id="{68816A76-9009-4051-8A4F-21B754F97B76}"/>
                </a:ext>
              </a:extLst>
            </p:cNvPr>
            <p:cNvSpPr/>
            <p:nvPr/>
          </p:nvSpPr>
          <p:spPr>
            <a:xfrm>
              <a:off x="2513612" y="5186118"/>
              <a:ext cx="250633" cy="2382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0" name="Gerade Verbindung mit Pfeil 79">
              <a:extLst>
                <a:ext uri="{FF2B5EF4-FFF2-40B4-BE49-F238E27FC236}">
                  <a16:creationId xmlns:a16="http://schemas.microsoft.com/office/drawing/2014/main" id="{AA6270BF-03FE-44BC-9561-10B5BB8899C2}"/>
                </a:ext>
              </a:extLst>
            </p:cNvPr>
            <p:cNvCxnSpPr>
              <a:cxnSpLocks/>
            </p:cNvCxnSpPr>
            <p:nvPr/>
          </p:nvCxnSpPr>
          <p:spPr>
            <a:xfrm flipH="1" flipV="1">
              <a:off x="3211758" y="4003586"/>
              <a:ext cx="1" cy="2690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uppieren 83">
            <a:extLst>
              <a:ext uri="{FF2B5EF4-FFF2-40B4-BE49-F238E27FC236}">
                <a16:creationId xmlns:a16="http://schemas.microsoft.com/office/drawing/2014/main" id="{0D585CA6-7F0C-4C18-B643-0AE66ACCC086}"/>
              </a:ext>
            </a:extLst>
          </p:cNvPr>
          <p:cNvGrpSpPr/>
          <p:nvPr/>
        </p:nvGrpSpPr>
        <p:grpSpPr>
          <a:xfrm>
            <a:off x="7718612" y="4233078"/>
            <a:ext cx="1343494" cy="1224913"/>
            <a:chOff x="2476104" y="4251739"/>
            <a:chExt cx="1343494" cy="1224913"/>
          </a:xfrm>
        </p:grpSpPr>
        <p:cxnSp>
          <p:nvCxnSpPr>
            <p:cNvPr id="85" name="Gerader Verbinder 84">
              <a:extLst>
                <a:ext uri="{FF2B5EF4-FFF2-40B4-BE49-F238E27FC236}">
                  <a16:creationId xmlns:a16="http://schemas.microsoft.com/office/drawing/2014/main" id="{27E5DEE0-7798-4F37-B14E-332BD275B20A}"/>
                </a:ext>
              </a:extLst>
            </p:cNvPr>
            <p:cNvCxnSpPr>
              <a:cxnSpLocks/>
            </p:cNvCxnSpPr>
            <p:nvPr/>
          </p:nvCxnSpPr>
          <p:spPr>
            <a:xfrm flipV="1">
              <a:off x="2590584" y="4387457"/>
              <a:ext cx="603466" cy="95249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Ellipse 85">
              <a:extLst>
                <a:ext uri="{FF2B5EF4-FFF2-40B4-BE49-F238E27FC236}">
                  <a16:creationId xmlns:a16="http://schemas.microsoft.com/office/drawing/2014/main" id="{D9C1AD6F-567A-4AC2-88A8-560802B6B4BD}"/>
                </a:ext>
              </a:extLst>
            </p:cNvPr>
            <p:cNvSpPr/>
            <p:nvPr/>
          </p:nvSpPr>
          <p:spPr>
            <a:xfrm>
              <a:off x="2983085" y="425173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Ellipse 86">
              <a:extLst>
                <a:ext uri="{FF2B5EF4-FFF2-40B4-BE49-F238E27FC236}">
                  <a16:creationId xmlns:a16="http://schemas.microsoft.com/office/drawing/2014/main" id="{92F2C0EE-9B3B-40CB-B3CD-6A8C0FD6D3B6}"/>
                </a:ext>
              </a:extLst>
            </p:cNvPr>
            <p:cNvSpPr/>
            <p:nvPr/>
          </p:nvSpPr>
          <p:spPr>
            <a:xfrm>
              <a:off x="3568965" y="4673770"/>
              <a:ext cx="250633" cy="2382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Ellipse 87">
              <a:extLst>
                <a:ext uri="{FF2B5EF4-FFF2-40B4-BE49-F238E27FC236}">
                  <a16:creationId xmlns:a16="http://schemas.microsoft.com/office/drawing/2014/main" id="{210D6301-4B9A-4537-84EC-A52C3C4BF16F}"/>
                </a:ext>
              </a:extLst>
            </p:cNvPr>
            <p:cNvSpPr/>
            <p:nvPr/>
          </p:nvSpPr>
          <p:spPr>
            <a:xfrm>
              <a:off x="2476104" y="5238427"/>
              <a:ext cx="250633" cy="2382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extfeld 1">
            <a:extLst>
              <a:ext uri="{FF2B5EF4-FFF2-40B4-BE49-F238E27FC236}">
                <a16:creationId xmlns:a16="http://schemas.microsoft.com/office/drawing/2014/main" id="{EF6F7214-8796-4793-B3E4-745CF8FB4762}"/>
              </a:ext>
            </a:extLst>
          </p:cNvPr>
          <p:cNvSpPr txBox="1"/>
          <p:nvPr/>
        </p:nvSpPr>
        <p:spPr>
          <a:xfrm>
            <a:off x="2132144" y="3343335"/>
            <a:ext cx="1379944" cy="646331"/>
          </a:xfrm>
          <a:prstGeom prst="rect">
            <a:avLst/>
          </a:prstGeom>
          <a:noFill/>
        </p:spPr>
        <p:txBody>
          <a:bodyPr wrap="square" rtlCol="0">
            <a:spAutoFit/>
          </a:bodyPr>
          <a:lstStyle/>
          <a:p>
            <a:r>
              <a:rPr lang="de-DE" dirty="0"/>
              <a:t>Dipol nicht </a:t>
            </a:r>
            <a:r>
              <a:rPr lang="de-DE" dirty="0">
                <a:solidFill>
                  <a:srgbClr val="FF0000"/>
                </a:solidFill>
              </a:rPr>
              <a:t>IR</a:t>
            </a:r>
            <a:r>
              <a:rPr lang="de-DE" dirty="0"/>
              <a:t>-Aktiv</a:t>
            </a:r>
          </a:p>
        </p:txBody>
      </p:sp>
      <p:sp>
        <p:nvSpPr>
          <p:cNvPr id="64" name="Textfeld 63">
            <a:extLst>
              <a:ext uri="{FF2B5EF4-FFF2-40B4-BE49-F238E27FC236}">
                <a16:creationId xmlns:a16="http://schemas.microsoft.com/office/drawing/2014/main" id="{B80A2405-C8D7-4BDD-A5EC-4CB9B3A1F31F}"/>
              </a:ext>
            </a:extLst>
          </p:cNvPr>
          <p:cNvSpPr txBox="1"/>
          <p:nvPr/>
        </p:nvSpPr>
        <p:spPr>
          <a:xfrm>
            <a:off x="541318" y="2087677"/>
            <a:ext cx="1379944" cy="707886"/>
          </a:xfrm>
          <a:prstGeom prst="rect">
            <a:avLst/>
          </a:prstGeom>
          <a:noFill/>
        </p:spPr>
        <p:txBody>
          <a:bodyPr wrap="square" rtlCol="0">
            <a:spAutoFit/>
          </a:bodyPr>
          <a:lstStyle/>
          <a:p>
            <a:r>
              <a:rPr lang="de-DE" sz="4000" b="1" dirty="0">
                <a:solidFill>
                  <a:srgbClr val="599066"/>
                </a:solidFill>
                <a:latin typeface="+mj-lt"/>
                <a:ea typeface="+mj-ea"/>
                <a:cs typeface="+mj-cs"/>
              </a:rPr>
              <a:t>CO</a:t>
            </a:r>
            <a:r>
              <a:rPr lang="de-DE" sz="4000" b="1" baseline="-25000" dirty="0">
                <a:solidFill>
                  <a:srgbClr val="599066"/>
                </a:solidFill>
                <a:latin typeface="+mj-lt"/>
                <a:ea typeface="+mj-ea"/>
                <a:cs typeface="+mj-cs"/>
              </a:rPr>
              <a:t>2</a:t>
            </a:r>
          </a:p>
        </p:txBody>
      </p:sp>
      <p:sp>
        <p:nvSpPr>
          <p:cNvPr id="65" name="Textfeld 64">
            <a:extLst>
              <a:ext uri="{FF2B5EF4-FFF2-40B4-BE49-F238E27FC236}">
                <a16:creationId xmlns:a16="http://schemas.microsoft.com/office/drawing/2014/main" id="{970602D6-DD6D-4C52-9F00-917A37127F78}"/>
              </a:ext>
            </a:extLst>
          </p:cNvPr>
          <p:cNvSpPr txBox="1"/>
          <p:nvPr/>
        </p:nvSpPr>
        <p:spPr>
          <a:xfrm>
            <a:off x="577982" y="4566527"/>
            <a:ext cx="1379944" cy="707886"/>
          </a:xfrm>
          <a:prstGeom prst="rect">
            <a:avLst/>
          </a:prstGeom>
          <a:noFill/>
        </p:spPr>
        <p:txBody>
          <a:bodyPr wrap="square" rtlCol="0">
            <a:spAutoFit/>
          </a:bodyPr>
          <a:lstStyle/>
          <a:p>
            <a:r>
              <a:rPr lang="de-DE" sz="4000" b="1" dirty="0">
                <a:solidFill>
                  <a:srgbClr val="599066"/>
                </a:solidFill>
                <a:latin typeface="+mj-lt"/>
                <a:ea typeface="+mj-ea"/>
                <a:cs typeface="+mj-cs"/>
              </a:rPr>
              <a:t>H</a:t>
            </a:r>
            <a:r>
              <a:rPr lang="de-DE" sz="4000" b="1" baseline="-25000" dirty="0">
                <a:solidFill>
                  <a:srgbClr val="599066"/>
                </a:solidFill>
                <a:latin typeface="+mj-lt"/>
                <a:ea typeface="+mj-ea"/>
                <a:cs typeface="+mj-cs"/>
              </a:rPr>
              <a:t>2</a:t>
            </a:r>
            <a:r>
              <a:rPr lang="de-DE" sz="4000" b="1" dirty="0">
                <a:solidFill>
                  <a:srgbClr val="599066"/>
                </a:solidFill>
                <a:latin typeface="+mj-lt"/>
                <a:ea typeface="+mj-ea"/>
                <a:cs typeface="+mj-cs"/>
              </a:rPr>
              <a:t>O</a:t>
            </a:r>
          </a:p>
        </p:txBody>
      </p:sp>
      <p:sp>
        <p:nvSpPr>
          <p:cNvPr id="66" name="Textfeld 65">
            <a:extLst>
              <a:ext uri="{FF2B5EF4-FFF2-40B4-BE49-F238E27FC236}">
                <a16:creationId xmlns:a16="http://schemas.microsoft.com/office/drawing/2014/main" id="{EB08F1D7-4256-42B6-9418-D2CA89E43A2D}"/>
              </a:ext>
            </a:extLst>
          </p:cNvPr>
          <p:cNvSpPr txBox="1"/>
          <p:nvPr/>
        </p:nvSpPr>
        <p:spPr>
          <a:xfrm>
            <a:off x="4271165" y="3339764"/>
            <a:ext cx="1585350" cy="369332"/>
          </a:xfrm>
          <a:prstGeom prst="rect">
            <a:avLst/>
          </a:prstGeom>
          <a:noFill/>
        </p:spPr>
        <p:txBody>
          <a:bodyPr wrap="square" rtlCol="0">
            <a:spAutoFit/>
          </a:bodyPr>
          <a:lstStyle/>
          <a:p>
            <a:r>
              <a:rPr lang="de-DE" dirty="0"/>
              <a:t>Dipol </a:t>
            </a:r>
            <a:r>
              <a:rPr lang="de-DE" dirty="0">
                <a:solidFill>
                  <a:srgbClr val="FF0000"/>
                </a:solidFill>
              </a:rPr>
              <a:t>IR</a:t>
            </a:r>
            <a:r>
              <a:rPr lang="de-DE" dirty="0"/>
              <a:t>-Aktiv</a:t>
            </a:r>
          </a:p>
        </p:txBody>
      </p:sp>
      <p:sp>
        <p:nvSpPr>
          <p:cNvPr id="72" name="Textfeld 71">
            <a:extLst>
              <a:ext uri="{FF2B5EF4-FFF2-40B4-BE49-F238E27FC236}">
                <a16:creationId xmlns:a16="http://schemas.microsoft.com/office/drawing/2014/main" id="{E5748509-2BFC-41A2-A581-AC4DE56747BF}"/>
              </a:ext>
            </a:extLst>
          </p:cNvPr>
          <p:cNvSpPr txBox="1"/>
          <p:nvPr/>
        </p:nvSpPr>
        <p:spPr>
          <a:xfrm>
            <a:off x="6350357" y="3339764"/>
            <a:ext cx="1585350" cy="369332"/>
          </a:xfrm>
          <a:prstGeom prst="rect">
            <a:avLst/>
          </a:prstGeom>
          <a:noFill/>
        </p:spPr>
        <p:txBody>
          <a:bodyPr wrap="square" rtlCol="0">
            <a:spAutoFit/>
          </a:bodyPr>
          <a:lstStyle/>
          <a:p>
            <a:r>
              <a:rPr lang="de-DE" dirty="0"/>
              <a:t>Dipol </a:t>
            </a:r>
            <a:r>
              <a:rPr lang="de-DE" dirty="0">
                <a:solidFill>
                  <a:srgbClr val="FF0000"/>
                </a:solidFill>
              </a:rPr>
              <a:t>IR</a:t>
            </a:r>
            <a:r>
              <a:rPr lang="de-DE" dirty="0"/>
              <a:t>-Aktiv</a:t>
            </a:r>
          </a:p>
        </p:txBody>
      </p:sp>
      <p:sp>
        <p:nvSpPr>
          <p:cNvPr id="83" name="Textfeld 82">
            <a:extLst>
              <a:ext uri="{FF2B5EF4-FFF2-40B4-BE49-F238E27FC236}">
                <a16:creationId xmlns:a16="http://schemas.microsoft.com/office/drawing/2014/main" id="{4A565DB0-3A06-4A50-B493-87C3344E3C1E}"/>
              </a:ext>
            </a:extLst>
          </p:cNvPr>
          <p:cNvSpPr txBox="1"/>
          <p:nvPr/>
        </p:nvSpPr>
        <p:spPr>
          <a:xfrm>
            <a:off x="8666068" y="3348304"/>
            <a:ext cx="1585350" cy="369332"/>
          </a:xfrm>
          <a:prstGeom prst="rect">
            <a:avLst/>
          </a:prstGeom>
          <a:noFill/>
        </p:spPr>
        <p:txBody>
          <a:bodyPr wrap="square" rtlCol="0">
            <a:spAutoFit/>
          </a:bodyPr>
          <a:lstStyle/>
          <a:p>
            <a:r>
              <a:rPr lang="de-DE" dirty="0"/>
              <a:t>Dipol </a:t>
            </a:r>
            <a:r>
              <a:rPr lang="de-DE" dirty="0">
                <a:solidFill>
                  <a:srgbClr val="FF0000"/>
                </a:solidFill>
              </a:rPr>
              <a:t>IR</a:t>
            </a:r>
            <a:r>
              <a:rPr lang="de-DE" dirty="0"/>
              <a:t>-Aktiv</a:t>
            </a:r>
          </a:p>
        </p:txBody>
      </p:sp>
      <p:sp>
        <p:nvSpPr>
          <p:cNvPr id="89" name="Textfeld 88">
            <a:extLst>
              <a:ext uri="{FF2B5EF4-FFF2-40B4-BE49-F238E27FC236}">
                <a16:creationId xmlns:a16="http://schemas.microsoft.com/office/drawing/2014/main" id="{D55A25CF-8551-42F2-BF9E-3DF55A22C8FD}"/>
              </a:ext>
            </a:extLst>
          </p:cNvPr>
          <p:cNvSpPr txBox="1"/>
          <p:nvPr/>
        </p:nvSpPr>
        <p:spPr>
          <a:xfrm>
            <a:off x="2611162" y="5622134"/>
            <a:ext cx="1585350" cy="369332"/>
          </a:xfrm>
          <a:prstGeom prst="rect">
            <a:avLst/>
          </a:prstGeom>
          <a:noFill/>
        </p:spPr>
        <p:txBody>
          <a:bodyPr wrap="square" rtlCol="0">
            <a:spAutoFit/>
          </a:bodyPr>
          <a:lstStyle/>
          <a:p>
            <a:r>
              <a:rPr lang="de-DE" dirty="0"/>
              <a:t>Dipol </a:t>
            </a:r>
            <a:r>
              <a:rPr lang="de-DE" dirty="0">
                <a:solidFill>
                  <a:srgbClr val="FF0000"/>
                </a:solidFill>
              </a:rPr>
              <a:t>IR</a:t>
            </a:r>
            <a:r>
              <a:rPr lang="de-DE" dirty="0"/>
              <a:t>-Aktiv</a:t>
            </a:r>
          </a:p>
        </p:txBody>
      </p:sp>
      <p:sp>
        <p:nvSpPr>
          <p:cNvPr id="92" name="Textfeld 91">
            <a:extLst>
              <a:ext uri="{FF2B5EF4-FFF2-40B4-BE49-F238E27FC236}">
                <a16:creationId xmlns:a16="http://schemas.microsoft.com/office/drawing/2014/main" id="{681434C8-B79D-4663-BB03-C6E852F33A10}"/>
              </a:ext>
            </a:extLst>
          </p:cNvPr>
          <p:cNvSpPr txBox="1"/>
          <p:nvPr/>
        </p:nvSpPr>
        <p:spPr>
          <a:xfrm>
            <a:off x="5261733" y="5622134"/>
            <a:ext cx="1585350" cy="369332"/>
          </a:xfrm>
          <a:prstGeom prst="rect">
            <a:avLst/>
          </a:prstGeom>
          <a:noFill/>
        </p:spPr>
        <p:txBody>
          <a:bodyPr wrap="square" rtlCol="0">
            <a:spAutoFit/>
          </a:bodyPr>
          <a:lstStyle/>
          <a:p>
            <a:r>
              <a:rPr lang="de-DE" dirty="0"/>
              <a:t>Dipol </a:t>
            </a:r>
            <a:r>
              <a:rPr lang="de-DE" dirty="0">
                <a:solidFill>
                  <a:srgbClr val="FF0000"/>
                </a:solidFill>
              </a:rPr>
              <a:t>IR</a:t>
            </a:r>
            <a:r>
              <a:rPr lang="de-DE" dirty="0"/>
              <a:t>-Aktiv</a:t>
            </a:r>
          </a:p>
        </p:txBody>
      </p:sp>
      <p:sp>
        <p:nvSpPr>
          <p:cNvPr id="93" name="Textfeld 92">
            <a:extLst>
              <a:ext uri="{FF2B5EF4-FFF2-40B4-BE49-F238E27FC236}">
                <a16:creationId xmlns:a16="http://schemas.microsoft.com/office/drawing/2014/main" id="{27222310-CBA9-40C3-8100-921E4445CFD8}"/>
              </a:ext>
            </a:extLst>
          </p:cNvPr>
          <p:cNvSpPr txBox="1"/>
          <p:nvPr/>
        </p:nvSpPr>
        <p:spPr>
          <a:xfrm>
            <a:off x="7749744" y="5622134"/>
            <a:ext cx="1585350" cy="369332"/>
          </a:xfrm>
          <a:prstGeom prst="rect">
            <a:avLst/>
          </a:prstGeom>
          <a:noFill/>
        </p:spPr>
        <p:txBody>
          <a:bodyPr wrap="square" rtlCol="0">
            <a:spAutoFit/>
          </a:bodyPr>
          <a:lstStyle/>
          <a:p>
            <a:r>
              <a:rPr lang="de-DE" dirty="0"/>
              <a:t>Dipol </a:t>
            </a:r>
            <a:r>
              <a:rPr lang="de-DE" dirty="0">
                <a:solidFill>
                  <a:srgbClr val="FF0000"/>
                </a:solidFill>
              </a:rPr>
              <a:t>IR</a:t>
            </a:r>
            <a:r>
              <a:rPr lang="de-DE" dirty="0"/>
              <a:t>-Aktiv</a:t>
            </a:r>
          </a:p>
        </p:txBody>
      </p:sp>
      <p:sp>
        <p:nvSpPr>
          <p:cNvPr id="94" name="Textfeld 93">
            <a:extLst>
              <a:ext uri="{FF2B5EF4-FFF2-40B4-BE49-F238E27FC236}">
                <a16:creationId xmlns:a16="http://schemas.microsoft.com/office/drawing/2014/main" id="{46BB78FD-5C97-4CA2-A150-52F9A7678EEE}"/>
              </a:ext>
            </a:extLst>
          </p:cNvPr>
          <p:cNvSpPr txBox="1"/>
          <p:nvPr/>
        </p:nvSpPr>
        <p:spPr>
          <a:xfrm>
            <a:off x="2600072" y="391527"/>
            <a:ext cx="8029270" cy="954107"/>
          </a:xfrm>
          <a:prstGeom prst="rect">
            <a:avLst/>
          </a:prstGeom>
          <a:noFill/>
        </p:spPr>
        <p:txBody>
          <a:bodyPr wrap="square">
            <a:spAutoFit/>
          </a:bodyPr>
          <a:lstStyle/>
          <a:p>
            <a:pPr algn="l"/>
            <a:r>
              <a:rPr lang="de-DE" sz="2800" b="1" dirty="0">
                <a:solidFill>
                  <a:srgbClr val="599066"/>
                </a:solidFill>
                <a:latin typeface="+mj-lt"/>
                <a:ea typeface="+mj-ea"/>
                <a:cs typeface="+mj-cs"/>
              </a:rPr>
              <a:t>H</a:t>
            </a:r>
            <a:r>
              <a:rPr lang="de-DE" sz="2800" b="1" baseline="-25000" dirty="0">
                <a:solidFill>
                  <a:srgbClr val="599066"/>
                </a:solidFill>
                <a:latin typeface="+mj-lt"/>
                <a:ea typeface="+mj-ea"/>
                <a:cs typeface="+mj-cs"/>
              </a:rPr>
              <a:t>2</a:t>
            </a:r>
            <a:r>
              <a:rPr lang="de-DE" sz="2800" b="1" dirty="0">
                <a:solidFill>
                  <a:srgbClr val="599066"/>
                </a:solidFill>
                <a:latin typeface="+mj-lt"/>
                <a:ea typeface="+mj-ea"/>
                <a:cs typeface="+mj-cs"/>
              </a:rPr>
              <a:t>O (Wasserdampf), </a:t>
            </a:r>
            <a:r>
              <a:rPr lang="en-US" sz="2800" b="1" dirty="0">
                <a:solidFill>
                  <a:srgbClr val="599066"/>
                </a:solidFill>
                <a:latin typeface="+mj-lt"/>
                <a:ea typeface="+mj-ea"/>
                <a:cs typeface="+mj-cs"/>
              </a:rPr>
              <a:t>CO</a:t>
            </a:r>
            <a:r>
              <a:rPr lang="en-US" sz="2800" b="1" baseline="-25000" dirty="0">
                <a:solidFill>
                  <a:srgbClr val="599066"/>
                </a:solidFill>
                <a:latin typeface="+mj-lt"/>
                <a:ea typeface="+mj-ea"/>
                <a:cs typeface="+mj-cs"/>
              </a:rPr>
              <a:t>2</a:t>
            </a:r>
            <a:r>
              <a:rPr lang="en-US" sz="2800" b="1" dirty="0">
                <a:solidFill>
                  <a:srgbClr val="599066"/>
                </a:solidFill>
                <a:latin typeface="+mj-lt"/>
                <a:ea typeface="+mj-ea"/>
                <a:cs typeface="+mj-cs"/>
              </a:rPr>
              <a:t> (</a:t>
            </a:r>
            <a:r>
              <a:rPr lang="en-US" sz="2800" b="1" dirty="0" err="1">
                <a:solidFill>
                  <a:srgbClr val="599066"/>
                </a:solidFill>
                <a:latin typeface="+mj-lt"/>
                <a:ea typeface="+mj-ea"/>
                <a:cs typeface="+mj-cs"/>
              </a:rPr>
              <a:t>Kohlendioxid</a:t>
            </a:r>
            <a:r>
              <a:rPr lang="en-US" sz="2800" b="1" dirty="0">
                <a:solidFill>
                  <a:srgbClr val="599066"/>
                </a:solidFill>
                <a:latin typeface="+mj-lt"/>
                <a:ea typeface="+mj-ea"/>
                <a:cs typeface="+mj-cs"/>
              </a:rPr>
              <a:t>), CH</a:t>
            </a:r>
            <a:r>
              <a:rPr lang="en-US" sz="2800" b="1" baseline="-25000" dirty="0">
                <a:solidFill>
                  <a:srgbClr val="599066"/>
                </a:solidFill>
                <a:latin typeface="+mj-lt"/>
                <a:ea typeface="+mj-ea"/>
                <a:cs typeface="+mj-cs"/>
              </a:rPr>
              <a:t>4 </a:t>
            </a:r>
            <a:r>
              <a:rPr lang="en-US" sz="2800" b="1" dirty="0">
                <a:solidFill>
                  <a:srgbClr val="599066"/>
                </a:solidFill>
                <a:latin typeface="+mj-lt"/>
                <a:ea typeface="+mj-ea"/>
                <a:cs typeface="+mj-cs"/>
              </a:rPr>
              <a:t>(</a:t>
            </a:r>
            <a:r>
              <a:rPr lang="en-US" sz="2800" b="1" dirty="0" err="1">
                <a:solidFill>
                  <a:srgbClr val="599066"/>
                </a:solidFill>
                <a:latin typeface="+mj-lt"/>
                <a:ea typeface="+mj-ea"/>
                <a:cs typeface="+mj-cs"/>
              </a:rPr>
              <a:t>Methan</a:t>
            </a:r>
            <a:r>
              <a:rPr lang="en-US" sz="2800" b="1" dirty="0">
                <a:solidFill>
                  <a:srgbClr val="599066"/>
                </a:solidFill>
                <a:latin typeface="+mj-lt"/>
                <a:ea typeface="+mj-ea"/>
                <a:cs typeface="+mj-cs"/>
              </a:rPr>
              <a:t>),</a:t>
            </a:r>
          </a:p>
          <a:p>
            <a:pPr algn="l"/>
            <a:r>
              <a:rPr lang="en-US" sz="2800" b="1" dirty="0">
                <a:solidFill>
                  <a:srgbClr val="599066"/>
                </a:solidFill>
                <a:latin typeface="+mj-lt"/>
                <a:ea typeface="+mj-ea"/>
                <a:cs typeface="+mj-cs"/>
              </a:rPr>
              <a:t>N</a:t>
            </a:r>
            <a:r>
              <a:rPr lang="en-US" sz="2800" b="1" baseline="-25000" dirty="0">
                <a:solidFill>
                  <a:srgbClr val="599066"/>
                </a:solidFill>
                <a:latin typeface="+mj-lt"/>
                <a:ea typeface="+mj-ea"/>
                <a:cs typeface="+mj-cs"/>
              </a:rPr>
              <a:t>2</a:t>
            </a:r>
            <a:r>
              <a:rPr lang="en-US" sz="2800" b="1" dirty="0">
                <a:solidFill>
                  <a:srgbClr val="599066"/>
                </a:solidFill>
                <a:latin typeface="+mj-lt"/>
                <a:ea typeface="+mj-ea"/>
                <a:cs typeface="+mj-cs"/>
              </a:rPr>
              <a:t>O (</a:t>
            </a:r>
            <a:r>
              <a:rPr lang="en-US" sz="2800" b="1" dirty="0" err="1">
                <a:solidFill>
                  <a:srgbClr val="599066"/>
                </a:solidFill>
                <a:latin typeface="+mj-lt"/>
                <a:ea typeface="+mj-ea"/>
                <a:cs typeface="+mj-cs"/>
              </a:rPr>
              <a:t>Lachgas</a:t>
            </a:r>
            <a:r>
              <a:rPr lang="en-US" sz="2800" b="1" dirty="0">
                <a:solidFill>
                  <a:srgbClr val="599066"/>
                </a:solidFill>
                <a:latin typeface="+mj-lt"/>
                <a:ea typeface="+mj-ea"/>
                <a:cs typeface="+mj-cs"/>
              </a:rPr>
              <a:t>), </a:t>
            </a:r>
            <a:r>
              <a:rPr lang="de-DE" sz="2800" b="1" dirty="0">
                <a:solidFill>
                  <a:srgbClr val="599066"/>
                </a:solidFill>
                <a:latin typeface="+mj-lt"/>
                <a:ea typeface="+mj-ea"/>
                <a:cs typeface="+mj-cs"/>
              </a:rPr>
              <a:t>O</a:t>
            </a:r>
            <a:r>
              <a:rPr lang="de-DE" sz="2800" b="1" baseline="-25000" dirty="0">
                <a:solidFill>
                  <a:srgbClr val="599066"/>
                </a:solidFill>
                <a:latin typeface="+mj-lt"/>
                <a:ea typeface="+mj-ea"/>
                <a:cs typeface="+mj-cs"/>
              </a:rPr>
              <a:t>3</a:t>
            </a:r>
            <a:r>
              <a:rPr lang="de-DE" sz="2800" b="1" dirty="0">
                <a:solidFill>
                  <a:srgbClr val="599066"/>
                </a:solidFill>
                <a:latin typeface="+mj-lt"/>
                <a:ea typeface="+mj-ea"/>
                <a:cs typeface="+mj-cs"/>
              </a:rPr>
              <a:t> (Ozon), FCKW, ...</a:t>
            </a:r>
          </a:p>
        </p:txBody>
      </p:sp>
      <p:sp>
        <p:nvSpPr>
          <p:cNvPr id="105" name="Textfeld 104">
            <a:extLst>
              <a:ext uri="{FF2B5EF4-FFF2-40B4-BE49-F238E27FC236}">
                <a16:creationId xmlns:a16="http://schemas.microsoft.com/office/drawing/2014/main" id="{052E6479-0867-48E9-BF07-D594F068C7F9}"/>
              </a:ext>
            </a:extLst>
          </p:cNvPr>
          <p:cNvSpPr txBox="1"/>
          <p:nvPr/>
        </p:nvSpPr>
        <p:spPr>
          <a:xfrm>
            <a:off x="363682" y="396376"/>
            <a:ext cx="2427268" cy="523220"/>
          </a:xfrm>
          <a:prstGeom prst="rect">
            <a:avLst/>
          </a:prstGeom>
          <a:noFill/>
        </p:spPr>
        <p:txBody>
          <a:bodyPr wrap="none" rtlCol="0">
            <a:spAutoFit/>
          </a:bodyPr>
          <a:lstStyle/>
          <a:p>
            <a:r>
              <a:rPr lang="de-DE" sz="2800" dirty="0">
                <a:solidFill>
                  <a:srgbClr val="FB7607"/>
                </a:solidFill>
                <a:ea typeface="Open Sans" panose="020B0606030504020204" pitchFamily="34" charset="0"/>
                <a:cs typeface="Open Sans" panose="020B0606030504020204" pitchFamily="34" charset="0"/>
              </a:rPr>
              <a:t>Treibhausgase: </a:t>
            </a:r>
            <a:endParaRPr lang="de-DE" sz="2800" dirty="0"/>
          </a:p>
        </p:txBody>
      </p:sp>
      <p:sp>
        <p:nvSpPr>
          <p:cNvPr id="8" name="Textfeld 7">
            <a:extLst>
              <a:ext uri="{FF2B5EF4-FFF2-40B4-BE49-F238E27FC236}">
                <a16:creationId xmlns:a16="http://schemas.microsoft.com/office/drawing/2014/main" id="{255A63E7-11E8-4F53-BC12-C7476A5C0450}"/>
              </a:ext>
            </a:extLst>
          </p:cNvPr>
          <p:cNvSpPr txBox="1"/>
          <p:nvPr/>
        </p:nvSpPr>
        <p:spPr>
          <a:xfrm>
            <a:off x="275012" y="7077815"/>
            <a:ext cx="7249398" cy="2862322"/>
          </a:xfrm>
          <a:prstGeom prst="rect">
            <a:avLst/>
          </a:prstGeom>
          <a:noFill/>
        </p:spPr>
        <p:txBody>
          <a:bodyPr wrap="square" rtlCol="0">
            <a:spAutoFit/>
          </a:bodyPr>
          <a:lstStyle/>
          <a:p>
            <a:r>
              <a:rPr lang="de-DE" dirty="0"/>
              <a:t>Für die Schwingungsfreiheitsgrade (auch als Schwingungsmoden, Normalschwingung oder Eigenschwingung bezeichnet) bleiben daher 3 N − 5 bzw. 3 N − 6  Freiheitsgrade übrig. So weist beispielsweise das lineare 3-atomige Kohlenstoffdioxid-Molekül (CO2) 3 × 3 − 5 = 4 Normalschwingungen auf, die man als antisymmetrische und symmetrische Valenzschwingung sowie als Deformationsschwingungen parallel und senkrecht zur Zeichenebene bezeichnet. Das geknickte Wassermolekül (H2O) hat hingegen 3 × 3 − 6 = 3 Schwingungsmoden. </a:t>
            </a:r>
            <a:br>
              <a:rPr lang="de-DE" dirty="0"/>
            </a:br>
            <a:r>
              <a:rPr lang="de-DE" dirty="0"/>
              <a:t>(von </a:t>
            </a:r>
            <a:r>
              <a:rPr lang="de-DE" dirty="0">
                <a:hlinkClick r:id="rId2"/>
              </a:rPr>
              <a:t>https://de.wikipedia.org/wiki/Molek%C3%BClschwingung</a:t>
            </a:r>
            <a:br>
              <a:rPr lang="de-DE" dirty="0"/>
            </a:br>
            <a:r>
              <a:rPr lang="de-DE" dirty="0"/>
              <a:t>dort auch ANITMATIONEN)</a:t>
            </a:r>
          </a:p>
        </p:txBody>
      </p:sp>
      <p:sp>
        <p:nvSpPr>
          <p:cNvPr id="9" name="Textfeld 8">
            <a:extLst>
              <a:ext uri="{FF2B5EF4-FFF2-40B4-BE49-F238E27FC236}">
                <a16:creationId xmlns:a16="http://schemas.microsoft.com/office/drawing/2014/main" id="{0EE74C78-D5AF-45D8-B896-74FBFFC283DD}"/>
              </a:ext>
            </a:extLst>
          </p:cNvPr>
          <p:cNvSpPr txBox="1"/>
          <p:nvPr/>
        </p:nvSpPr>
        <p:spPr>
          <a:xfrm>
            <a:off x="8336011" y="7042826"/>
            <a:ext cx="2657587" cy="1477328"/>
          </a:xfrm>
          <a:prstGeom prst="rect">
            <a:avLst/>
          </a:prstGeom>
          <a:noFill/>
        </p:spPr>
        <p:txBody>
          <a:bodyPr wrap="square" rtlCol="0">
            <a:spAutoFit/>
          </a:bodyPr>
          <a:lstStyle/>
          <a:p>
            <a:r>
              <a:rPr lang="de-DE" dirty="0"/>
              <a:t>https://www.bundestag.de/resource/blob/805260/53df18dcfba9e0b515f8c56d495fb4a1/WD-8-014-20-pdf-data.pdf</a:t>
            </a:r>
          </a:p>
        </p:txBody>
      </p:sp>
      <p:sp>
        <p:nvSpPr>
          <p:cNvPr id="104" name="Textfeld 103">
            <a:extLst>
              <a:ext uri="{FF2B5EF4-FFF2-40B4-BE49-F238E27FC236}">
                <a16:creationId xmlns:a16="http://schemas.microsoft.com/office/drawing/2014/main" id="{95BF840D-B0F9-4A56-ABC9-29A60025DFA0}"/>
              </a:ext>
            </a:extLst>
          </p:cNvPr>
          <p:cNvSpPr txBox="1"/>
          <p:nvPr/>
        </p:nvSpPr>
        <p:spPr>
          <a:xfrm>
            <a:off x="-959900" y="10607894"/>
            <a:ext cx="6671930" cy="923330"/>
          </a:xfrm>
          <a:prstGeom prst="rect">
            <a:avLst/>
          </a:prstGeom>
          <a:noFill/>
        </p:spPr>
        <p:txBody>
          <a:bodyPr wrap="square">
            <a:spAutoFit/>
          </a:bodyPr>
          <a:lstStyle/>
          <a:p>
            <a:r>
              <a:rPr lang="de-DE" dirty="0"/>
              <a:t>http://www.chemgapedia.de/vsengine/vlu/vsc/de/ch/3/anc/ir_spek/molekuelschwingungen.vlu/Page/vsc/de/ch/3/anc/ir_spek/schwspek/mol_spek/ir3_1/dreiatomlinear_m19ht0300.vscml.html</a:t>
            </a:r>
          </a:p>
        </p:txBody>
      </p:sp>
      <p:sp>
        <p:nvSpPr>
          <p:cNvPr id="106" name="Textfeld 105">
            <a:extLst>
              <a:ext uri="{FF2B5EF4-FFF2-40B4-BE49-F238E27FC236}">
                <a16:creationId xmlns:a16="http://schemas.microsoft.com/office/drawing/2014/main" id="{704E853E-3605-40CB-92CD-5299D2E24D97}"/>
              </a:ext>
            </a:extLst>
          </p:cNvPr>
          <p:cNvSpPr txBox="1"/>
          <p:nvPr/>
        </p:nvSpPr>
        <p:spPr>
          <a:xfrm>
            <a:off x="2821489" y="6235309"/>
            <a:ext cx="5584222" cy="307777"/>
          </a:xfrm>
          <a:prstGeom prst="rect">
            <a:avLst/>
          </a:prstGeom>
          <a:noFill/>
        </p:spPr>
        <p:txBody>
          <a:bodyPr wrap="square">
            <a:spAutoFit/>
          </a:bodyPr>
          <a:lstStyle/>
          <a:p>
            <a:pPr algn="ctr"/>
            <a:r>
              <a:rPr lang="de-DE" sz="14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3. Die Wirkung der Sonneneinstrahlung auf die Erde mit Atmosphäre</a:t>
            </a:r>
            <a:endParaRPr lang="de-DE" sz="1400" dirty="0"/>
          </a:p>
        </p:txBody>
      </p:sp>
    </p:spTree>
    <p:extLst>
      <p:ext uri="{BB962C8B-B14F-4D97-AF65-F5344CB8AC3E}">
        <p14:creationId xmlns:p14="http://schemas.microsoft.com/office/powerpoint/2010/main" val="1713462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AD0252C8-C5CA-4123-B1BA-0AAFBE42E02F}"/>
              </a:ext>
            </a:extLst>
          </p:cNvPr>
          <p:cNvSpPr txBox="1"/>
          <p:nvPr/>
        </p:nvSpPr>
        <p:spPr>
          <a:xfrm>
            <a:off x="3647728" y="476673"/>
            <a:ext cx="4896544" cy="830997"/>
          </a:xfrm>
          <a:prstGeom prst="rect">
            <a:avLst/>
          </a:prstGeom>
          <a:noFill/>
        </p:spPr>
        <p:txBody>
          <a:bodyPr wrap="square" numCol="1" spcCol="360000" rtlCol="0">
            <a:spAutoFit/>
          </a:bodyPr>
          <a:lstStyle>
            <a:defPPr>
              <a:defRPr lang="en-US"/>
            </a:defPPr>
            <a:lvl1pPr algn="just">
              <a:defRPr sz="1304">
                <a:latin typeface="Open Sans" panose="020B0606030504020204" pitchFamily="34" charset="0"/>
                <a:ea typeface="Open Sans" panose="020B0606030504020204" pitchFamily="34" charset="0"/>
                <a:cs typeface="Open Sans" panose="020B0606030504020204" pitchFamily="34" charset="0"/>
              </a:defRPr>
            </a:lvl1pPr>
          </a:lstStyle>
          <a:p>
            <a:r>
              <a:rPr lang="de-DE" altLang="de-DE" sz="2400" dirty="0">
                <a:solidFill>
                  <a:schemeClr val="bg1"/>
                </a:solidFill>
                <a:latin typeface="+mn-lt"/>
              </a:rPr>
              <a:t>Mit diesem Experiment wird gezeigt, dass CO2 Wärmestrahlung absorbiert!</a:t>
            </a:r>
          </a:p>
        </p:txBody>
      </p:sp>
      <p:sp>
        <p:nvSpPr>
          <p:cNvPr id="8" name="Titel 1">
            <a:extLst>
              <a:ext uri="{FF2B5EF4-FFF2-40B4-BE49-F238E27FC236}">
                <a16:creationId xmlns:a16="http://schemas.microsoft.com/office/drawing/2014/main" id="{67DDC385-BE27-4548-810F-1D8FA29F1B73}"/>
              </a:ext>
            </a:extLst>
          </p:cNvPr>
          <p:cNvSpPr txBox="1">
            <a:spLocks/>
          </p:cNvSpPr>
          <p:nvPr/>
        </p:nvSpPr>
        <p:spPr>
          <a:xfrm>
            <a:off x="1413904" y="359738"/>
            <a:ext cx="4914113"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Aus dem Klimakoffer</a:t>
            </a:r>
          </a:p>
        </p:txBody>
      </p:sp>
      <p:pic>
        <p:nvPicPr>
          <p:cNvPr id="9" name="Grafik 8" descr="Ein Bild, das Text, Container enthält.&#10;&#10;Automatisch generierte Beschreibung">
            <a:extLst>
              <a:ext uri="{FF2B5EF4-FFF2-40B4-BE49-F238E27FC236}">
                <a16:creationId xmlns:a16="http://schemas.microsoft.com/office/drawing/2014/main" id="{A8F6163A-98DA-4B1A-9EE4-5D39E0A9177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3" name="Grafik 2">
            <a:extLst>
              <a:ext uri="{FF2B5EF4-FFF2-40B4-BE49-F238E27FC236}">
                <a16:creationId xmlns:a16="http://schemas.microsoft.com/office/drawing/2014/main" id="{237766AE-896D-4467-AC5C-EB473B152B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6282619" y="2960429"/>
            <a:ext cx="5909381" cy="3284650"/>
          </a:xfrm>
          <a:prstGeom prst="rect">
            <a:avLst/>
          </a:prstGeom>
        </p:spPr>
      </p:pic>
      <p:pic>
        <p:nvPicPr>
          <p:cNvPr id="7" name="Grafik 6" descr="Ein Bild, das Elektronik enthält.&#10;&#10;Automatisch generierte Beschreibung">
            <a:extLst>
              <a:ext uri="{FF2B5EF4-FFF2-40B4-BE49-F238E27FC236}">
                <a16:creationId xmlns:a16="http://schemas.microsoft.com/office/drawing/2014/main" id="{B0D85999-84EC-40C7-A937-7462919E76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0" y="1239500"/>
            <a:ext cx="5547360" cy="5005579"/>
          </a:xfrm>
          <a:prstGeom prst="rect">
            <a:avLst/>
          </a:prstGeom>
        </p:spPr>
      </p:pic>
      <p:sp>
        <p:nvSpPr>
          <p:cNvPr id="2" name="Datumsplatzhalter 1">
            <a:extLst>
              <a:ext uri="{FF2B5EF4-FFF2-40B4-BE49-F238E27FC236}">
                <a16:creationId xmlns:a16="http://schemas.microsoft.com/office/drawing/2014/main" id="{FCA5E78A-B723-4606-A32E-348F7A17A5AB}"/>
              </a:ext>
            </a:extLst>
          </p:cNvPr>
          <p:cNvSpPr>
            <a:spLocks noGrp="1"/>
          </p:cNvSpPr>
          <p:nvPr>
            <p:ph type="dt" sz="half" idx="10"/>
          </p:nvPr>
        </p:nvSpPr>
        <p:spPr/>
        <p:txBody>
          <a:bodyPr/>
          <a:lstStyle/>
          <a:p>
            <a:fld id="{CF56543D-2363-480A-9D7C-36595A634C1F}" type="datetime1">
              <a:rPr lang="de-DE" smtClean="0"/>
              <a:t>16.09.2022</a:t>
            </a:fld>
            <a:endParaRPr lang="de-DE" dirty="0"/>
          </a:p>
        </p:txBody>
      </p:sp>
      <p:sp>
        <p:nvSpPr>
          <p:cNvPr id="4" name="Fußzeilenplatzhalter 3">
            <a:extLst>
              <a:ext uri="{FF2B5EF4-FFF2-40B4-BE49-F238E27FC236}">
                <a16:creationId xmlns:a16="http://schemas.microsoft.com/office/drawing/2014/main" id="{EAEA46EF-6D87-4F33-B516-619A4F089FF4}"/>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5456DCE2-37BF-4782-9485-332E3888A8DD}"/>
              </a:ext>
            </a:extLst>
          </p:cNvPr>
          <p:cNvSpPr>
            <a:spLocks noGrp="1"/>
          </p:cNvSpPr>
          <p:nvPr>
            <p:ph type="sldNum" sz="quarter" idx="12"/>
          </p:nvPr>
        </p:nvSpPr>
        <p:spPr/>
        <p:txBody>
          <a:bodyPr/>
          <a:lstStyle/>
          <a:p>
            <a:fld id="{976196C0-1678-4F16-8090-952AA6F46C10}" type="slidenum">
              <a:rPr lang="de-DE" smtClean="0"/>
              <a:pPr/>
              <a:t>51</a:t>
            </a:fld>
            <a:endParaRPr lang="de-DE" dirty="0"/>
          </a:p>
        </p:txBody>
      </p:sp>
    </p:spTree>
    <p:extLst>
      <p:ext uri="{BB962C8B-B14F-4D97-AF65-F5344CB8AC3E}">
        <p14:creationId xmlns:p14="http://schemas.microsoft.com/office/powerpoint/2010/main" val="333994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Ebene, Skifahren, Flugzeug enthält.&#10;&#10;Automatisch generierte Beschreibung">
            <a:extLst>
              <a:ext uri="{FF2B5EF4-FFF2-40B4-BE49-F238E27FC236}">
                <a16:creationId xmlns:a16="http://schemas.microsoft.com/office/drawing/2014/main" id="{8C7DE65B-A084-4216-9EF4-C26A531650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1869" y="0"/>
            <a:ext cx="10268262" cy="6858000"/>
          </a:xfrm>
          <a:prstGeom prst="rect">
            <a:avLst/>
          </a:prstGeom>
        </p:spPr>
      </p:pic>
      <p:sp>
        <p:nvSpPr>
          <p:cNvPr id="6" name="Textfeld 5">
            <a:extLst>
              <a:ext uri="{FF2B5EF4-FFF2-40B4-BE49-F238E27FC236}">
                <a16:creationId xmlns:a16="http://schemas.microsoft.com/office/drawing/2014/main" id="{18DA31F9-3370-4334-8013-F9585F68310B}"/>
              </a:ext>
            </a:extLst>
          </p:cNvPr>
          <p:cNvSpPr txBox="1"/>
          <p:nvPr/>
        </p:nvSpPr>
        <p:spPr>
          <a:xfrm>
            <a:off x="8688288" y="3068961"/>
            <a:ext cx="2448272" cy="1368965"/>
          </a:xfrm>
          <a:prstGeom prst="rect">
            <a:avLst/>
          </a:prstGeom>
          <a:noFill/>
          <a:effectLst/>
        </p:spPr>
        <p:txBody>
          <a:bodyPr wrap="square" rtlCol="0">
            <a:spAutoFit/>
          </a:bodyPr>
          <a:lstStyle>
            <a:defPPr>
              <a:defRPr lang="en-US"/>
            </a:defPPr>
            <a:lvl1pPr algn="r">
              <a:defRPr sz="1659" b="0">
                <a:solidFill>
                  <a:srgbClr val="30854C"/>
                </a:solidFill>
                <a:effectLst/>
                <a:latin typeface="Moritz_hs1" panose="02000503000000000000" pitchFamily="2" charset="0"/>
              </a:defRPr>
            </a:lvl1pPr>
          </a:lstStyle>
          <a:p>
            <a:pPr algn="ctr"/>
            <a:r>
              <a:rPr lang="de-DE" dirty="0">
                <a:solidFill>
                  <a:schemeClr val="bg1"/>
                </a:solidFill>
                <a:latin typeface="+mn-lt"/>
              </a:rPr>
              <a:t>Ein Teil der Wärmestrahlung des Erdbodens wird von Treibhausgasen in der Atmosphäre absorbiert...</a:t>
            </a:r>
          </a:p>
        </p:txBody>
      </p:sp>
      <p:pic>
        <p:nvPicPr>
          <p:cNvPr id="7" name="Grafik 6" descr="Ein Bild, das draußen, Skifahren, Wasser, Steigung enthält.&#10;&#10;Automatisch generierte Beschreibung">
            <a:extLst>
              <a:ext uri="{FF2B5EF4-FFF2-40B4-BE49-F238E27FC236}">
                <a16:creationId xmlns:a16="http://schemas.microsoft.com/office/drawing/2014/main" id="{5872BC4C-0B48-43FD-ADFD-6A1DE618C5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1869" y="0"/>
            <a:ext cx="10268262" cy="6858000"/>
          </a:xfrm>
          <a:prstGeom prst="rect">
            <a:avLst/>
          </a:prstGeom>
        </p:spPr>
      </p:pic>
      <p:pic>
        <p:nvPicPr>
          <p:cNvPr id="3" name="Grafik 2" descr="Ein Bild, das Licht enthält.&#10;&#10;Automatisch generierte Beschreibung">
            <a:extLst>
              <a:ext uri="{FF2B5EF4-FFF2-40B4-BE49-F238E27FC236}">
                <a16:creationId xmlns:a16="http://schemas.microsoft.com/office/drawing/2014/main" id="{4340B4D6-04A6-49D9-A8FA-FC98847C96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301"/>
          <a:stretch/>
        </p:blipFill>
        <p:spPr>
          <a:xfrm>
            <a:off x="961869" y="0"/>
            <a:ext cx="11017928" cy="6858000"/>
          </a:xfrm>
          <a:prstGeom prst="rect">
            <a:avLst/>
          </a:prstGeom>
        </p:spPr>
      </p:pic>
    </p:spTree>
    <p:extLst>
      <p:ext uri="{BB962C8B-B14F-4D97-AF65-F5344CB8AC3E}">
        <p14:creationId xmlns:p14="http://schemas.microsoft.com/office/powerpoint/2010/main" val="347706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Feuer, blau, Rauch enthält.&#10;&#10;Automatisch generierte Beschreibung">
            <a:extLst>
              <a:ext uri="{FF2B5EF4-FFF2-40B4-BE49-F238E27FC236}">
                <a16:creationId xmlns:a16="http://schemas.microsoft.com/office/drawing/2014/main" id="{F19CABD4-E48B-472B-9187-0F4EB2139F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1869" y="0"/>
            <a:ext cx="10268262" cy="6858000"/>
          </a:xfrm>
          <a:prstGeom prst="rect">
            <a:avLst/>
          </a:prstGeom>
        </p:spPr>
      </p:pic>
      <p:sp>
        <p:nvSpPr>
          <p:cNvPr id="6" name="Textfeld 5">
            <a:extLst>
              <a:ext uri="{FF2B5EF4-FFF2-40B4-BE49-F238E27FC236}">
                <a16:creationId xmlns:a16="http://schemas.microsoft.com/office/drawing/2014/main" id="{18DA31F9-3370-4334-8013-F9585F68310B}"/>
              </a:ext>
            </a:extLst>
          </p:cNvPr>
          <p:cNvSpPr txBox="1"/>
          <p:nvPr/>
        </p:nvSpPr>
        <p:spPr>
          <a:xfrm>
            <a:off x="8904312" y="2996952"/>
            <a:ext cx="2448272" cy="1113638"/>
          </a:xfrm>
          <a:prstGeom prst="rect">
            <a:avLst/>
          </a:prstGeom>
          <a:noFill/>
          <a:effectLst/>
        </p:spPr>
        <p:txBody>
          <a:bodyPr wrap="square" rtlCol="0">
            <a:spAutoFit/>
          </a:bodyPr>
          <a:lstStyle>
            <a:defPPr>
              <a:defRPr lang="en-US"/>
            </a:defPPr>
            <a:lvl1pPr algn="r">
              <a:defRPr sz="1659" b="0">
                <a:solidFill>
                  <a:srgbClr val="30854C"/>
                </a:solidFill>
                <a:effectLst/>
                <a:latin typeface="Moritz_hs1" panose="02000503000000000000" pitchFamily="2" charset="0"/>
              </a:defRPr>
            </a:lvl1pPr>
          </a:lstStyle>
          <a:p>
            <a:pPr algn="ctr"/>
            <a:r>
              <a:rPr lang="de-DE" dirty="0">
                <a:solidFill>
                  <a:schemeClr val="bg1"/>
                </a:solidFill>
                <a:latin typeface="+mn-lt"/>
              </a:rPr>
              <a:t>... und zur Hälfte in Richtung Weltall bzw. in Richtung Erdboden wieder abgegeben!</a:t>
            </a:r>
          </a:p>
        </p:txBody>
      </p:sp>
    </p:spTree>
    <p:extLst>
      <p:ext uri="{BB962C8B-B14F-4D97-AF65-F5344CB8AC3E}">
        <p14:creationId xmlns:p14="http://schemas.microsoft.com/office/powerpoint/2010/main" val="17560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Feuer, blau, Rauch enthält.&#10;&#10;Automatisch generierte Beschreibung">
            <a:extLst>
              <a:ext uri="{FF2B5EF4-FFF2-40B4-BE49-F238E27FC236}">
                <a16:creationId xmlns:a16="http://schemas.microsoft.com/office/drawing/2014/main" id="{DAC238F7-2285-4B7A-BB3C-FBB05F3BDF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1869" y="0"/>
            <a:ext cx="10268262" cy="6858000"/>
          </a:xfrm>
          <a:prstGeom prst="rect">
            <a:avLst/>
          </a:prstGeom>
        </p:spPr>
      </p:pic>
      <p:sp>
        <p:nvSpPr>
          <p:cNvPr id="4" name="Textfeld 3">
            <a:extLst>
              <a:ext uri="{FF2B5EF4-FFF2-40B4-BE49-F238E27FC236}">
                <a16:creationId xmlns:a16="http://schemas.microsoft.com/office/drawing/2014/main" id="{EA7002F0-DDFA-407E-8FAE-F2F8FD592CB8}"/>
              </a:ext>
            </a:extLst>
          </p:cNvPr>
          <p:cNvSpPr txBox="1"/>
          <p:nvPr/>
        </p:nvSpPr>
        <p:spPr>
          <a:xfrm>
            <a:off x="3133050" y="423471"/>
            <a:ext cx="2335427" cy="783193"/>
          </a:xfrm>
          <a:prstGeom prst="roundRect">
            <a:avLst/>
          </a:prstGeom>
          <a:solidFill>
            <a:schemeClr val="tx1">
              <a:lumMod val="75000"/>
              <a:lumOff val="25000"/>
              <a:alpha val="54902"/>
            </a:schemeClr>
          </a:solidFill>
          <a:effectLst/>
        </p:spPr>
        <p:txBody>
          <a:bodyPr wrap="square" rtlCol="0">
            <a:spAutoFit/>
          </a:bodyPr>
          <a:lstStyle>
            <a:defPPr>
              <a:defRPr lang="de-DE"/>
            </a:defPPr>
            <a:lvl1pPr algn="ctr">
              <a:defRPr sz="2000" b="0">
                <a:solidFill>
                  <a:srgbClr val="C6C99A"/>
                </a:solidFill>
                <a:effectLst/>
              </a:defRPr>
            </a:lvl1pPr>
          </a:lstStyle>
          <a:p>
            <a:r>
              <a:rPr lang="de-DE" dirty="0"/>
              <a:t>1. Strahlungsquelle: Sonne</a:t>
            </a:r>
          </a:p>
        </p:txBody>
      </p:sp>
      <p:sp>
        <p:nvSpPr>
          <p:cNvPr id="6" name="Textfeld 5">
            <a:extLst>
              <a:ext uri="{FF2B5EF4-FFF2-40B4-BE49-F238E27FC236}">
                <a16:creationId xmlns:a16="http://schemas.microsoft.com/office/drawing/2014/main" id="{3317DB92-1A68-491A-BC57-B0EBA2A9F9E4}"/>
              </a:ext>
            </a:extLst>
          </p:cNvPr>
          <p:cNvSpPr txBox="1"/>
          <p:nvPr/>
        </p:nvSpPr>
        <p:spPr>
          <a:xfrm>
            <a:off x="8751766" y="3432341"/>
            <a:ext cx="2319889" cy="783193"/>
          </a:xfrm>
          <a:prstGeom prst="roundRect">
            <a:avLst/>
          </a:prstGeom>
          <a:solidFill>
            <a:schemeClr val="tx1">
              <a:lumMod val="75000"/>
              <a:lumOff val="25000"/>
              <a:alpha val="54902"/>
            </a:schemeClr>
          </a:solidFill>
          <a:effectLst/>
        </p:spPr>
        <p:txBody>
          <a:bodyPr wrap="square" rtlCol="0">
            <a:spAutoFit/>
          </a:bodyPr>
          <a:lstStyle>
            <a:defPPr>
              <a:defRPr lang="de-DE"/>
            </a:defPPr>
            <a:lvl1pPr algn="ctr">
              <a:defRPr sz="2400" b="0">
                <a:solidFill>
                  <a:srgbClr val="C6C99A"/>
                </a:solidFill>
                <a:effectLst/>
              </a:defRPr>
            </a:lvl1pPr>
          </a:lstStyle>
          <a:p>
            <a:r>
              <a:rPr lang="de-DE" sz="2000" dirty="0">
                <a:solidFill>
                  <a:srgbClr val="C77486"/>
                </a:solidFill>
              </a:rPr>
              <a:t>2. Strahlungsquelle: Atmosphäre</a:t>
            </a:r>
          </a:p>
        </p:txBody>
      </p:sp>
    </p:spTree>
    <p:extLst>
      <p:ext uri="{BB962C8B-B14F-4D97-AF65-F5344CB8AC3E}">
        <p14:creationId xmlns:p14="http://schemas.microsoft.com/office/powerpoint/2010/main" val="354885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descr="Ein Bild, das draußen, Wasser, Ebene, Skifahren enthält.&#10;&#10;Automatisch generierte Beschreibung">
            <a:extLst>
              <a:ext uri="{FF2B5EF4-FFF2-40B4-BE49-F238E27FC236}">
                <a16:creationId xmlns:a16="http://schemas.microsoft.com/office/drawing/2014/main" id="{05BB13DB-431E-40D5-97B0-2029FCEE51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7003"/>
            <a:ext cx="12192001" cy="7136537"/>
          </a:xfrm>
          <a:prstGeom prst="rect">
            <a:avLst/>
          </a:prstGeom>
        </p:spPr>
      </p:pic>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45B1458D-6065-4B4D-B711-D04D617AC285}"/>
                  </a:ext>
                </a:extLst>
              </p:cNvPr>
              <p:cNvSpPr txBox="1"/>
              <p:nvPr/>
            </p:nvSpPr>
            <p:spPr>
              <a:xfrm>
                <a:off x="3538011" y="1686669"/>
                <a:ext cx="2126160" cy="7241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smtClean="0">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𝑟𝑒𝑓</m:t>
                          </m:r>
                        </m:sub>
                      </m:sSub>
                      <m:r>
                        <a:rPr lang="de-DE" sz="2000">
                          <a:latin typeface="Cambria Math" panose="02040503050406030204" pitchFamily="18" charset="0"/>
                        </a:rPr>
                        <m:t>=10</m:t>
                      </m:r>
                      <m:r>
                        <a:rPr lang="de-DE" sz="2000" b="0" i="0" smtClean="0">
                          <a:latin typeface="Cambria Math" panose="02040503050406030204" pitchFamily="18" charset="0"/>
                        </a:rPr>
                        <m:t>2</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3" name="Textfeld 2">
                <a:extLst>
                  <a:ext uri="{FF2B5EF4-FFF2-40B4-BE49-F238E27FC236}">
                    <a16:creationId xmlns:a16="http://schemas.microsoft.com/office/drawing/2014/main" id="{45B1458D-6065-4B4D-B711-D04D617AC285}"/>
                  </a:ext>
                </a:extLst>
              </p:cNvPr>
              <p:cNvSpPr txBox="1">
                <a:spLocks noRot="1" noChangeAspect="1" noMove="1" noResize="1" noEditPoints="1" noAdjustHandles="1" noChangeArrowheads="1" noChangeShapeType="1" noTextEdit="1"/>
              </p:cNvSpPr>
              <p:nvPr/>
            </p:nvSpPr>
            <p:spPr>
              <a:xfrm>
                <a:off x="3538011" y="1686669"/>
                <a:ext cx="2126160" cy="724160"/>
              </a:xfrm>
              <a:prstGeom prst="rect">
                <a:avLst/>
              </a:prstGeom>
              <a:blipFill>
                <a:blip r:embed="rId3"/>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6EF04BE-F474-4B95-83AE-BFE9A4480A69}"/>
                  </a:ext>
                </a:extLst>
              </p:cNvPr>
              <p:cNvSpPr txBox="1"/>
              <p:nvPr/>
            </p:nvSpPr>
            <p:spPr>
              <a:xfrm>
                <a:off x="637090" y="6114210"/>
                <a:ext cx="2944387" cy="7241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smtClean="0">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𝑆𝑜𝑛𝑛𝑒</m:t>
                          </m:r>
                          <m:r>
                            <a:rPr lang="de-DE" sz="2000">
                              <a:latin typeface="Cambria Math" panose="02040503050406030204" pitchFamily="18" charset="0"/>
                            </a:rPr>
                            <m:t>→</m:t>
                          </m:r>
                          <m:r>
                            <a:rPr lang="de-DE" sz="2000">
                              <a:latin typeface="Cambria Math" panose="02040503050406030204" pitchFamily="18" charset="0"/>
                            </a:rPr>
                            <m:t>𝐸𝑟𝑑𝑜𝑏</m:t>
                          </m:r>
                          <m:r>
                            <a:rPr lang="de-DE" sz="2000">
                              <a:latin typeface="Cambria Math" panose="02040503050406030204" pitchFamily="18" charset="0"/>
                            </a:rPr>
                            <m:t>.</m:t>
                          </m:r>
                        </m:sub>
                      </m:sSub>
                      <m:r>
                        <a:rPr lang="de-DE" sz="2000">
                          <a:latin typeface="Cambria Math" panose="02040503050406030204" pitchFamily="18" charset="0"/>
                        </a:rPr>
                        <m:t>=23</m:t>
                      </m:r>
                      <m:r>
                        <a:rPr lang="de-DE" sz="2000" b="0" i="0" smtClean="0">
                          <a:latin typeface="Cambria Math" panose="02040503050406030204" pitchFamily="18" charset="0"/>
                        </a:rPr>
                        <m:t>8</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4" name="Textfeld 3">
                <a:extLst>
                  <a:ext uri="{FF2B5EF4-FFF2-40B4-BE49-F238E27FC236}">
                    <a16:creationId xmlns:a16="http://schemas.microsoft.com/office/drawing/2014/main" id="{D6EF04BE-F474-4B95-83AE-BFE9A4480A69}"/>
                  </a:ext>
                </a:extLst>
              </p:cNvPr>
              <p:cNvSpPr txBox="1">
                <a:spLocks noRot="1" noChangeAspect="1" noMove="1" noResize="1" noEditPoints="1" noAdjustHandles="1" noChangeArrowheads="1" noChangeShapeType="1" noTextEdit="1"/>
              </p:cNvSpPr>
              <p:nvPr/>
            </p:nvSpPr>
            <p:spPr>
              <a:xfrm>
                <a:off x="637090" y="6114210"/>
                <a:ext cx="2944387" cy="724160"/>
              </a:xfrm>
              <a:prstGeom prst="rect">
                <a:avLst/>
              </a:prstGeom>
              <a:blipFill>
                <a:blip r:embed="rId4"/>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p:sp>
        <p:nvSpPr>
          <p:cNvPr id="5" name="Rechteck: abgerundete Ecken 4">
            <a:extLst>
              <a:ext uri="{FF2B5EF4-FFF2-40B4-BE49-F238E27FC236}">
                <a16:creationId xmlns:a16="http://schemas.microsoft.com/office/drawing/2014/main" id="{64670775-D60F-4449-9F15-6586754B5B42}"/>
              </a:ext>
            </a:extLst>
          </p:cNvPr>
          <p:cNvSpPr/>
          <p:nvPr/>
        </p:nvSpPr>
        <p:spPr>
          <a:xfrm>
            <a:off x="3607388" y="1097120"/>
            <a:ext cx="2126160" cy="724160"/>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Reflexion ins Weltall</a:t>
            </a:r>
          </a:p>
        </p:txBody>
      </p:sp>
      <p:sp>
        <p:nvSpPr>
          <p:cNvPr id="6" name="Rechteck: abgerundete Ecken 5">
            <a:extLst>
              <a:ext uri="{FF2B5EF4-FFF2-40B4-BE49-F238E27FC236}">
                <a16:creationId xmlns:a16="http://schemas.microsoft.com/office/drawing/2014/main" id="{2E229397-A393-4D43-A4C3-FA5DE59890BD}"/>
              </a:ext>
            </a:extLst>
          </p:cNvPr>
          <p:cNvSpPr/>
          <p:nvPr/>
        </p:nvSpPr>
        <p:spPr>
          <a:xfrm>
            <a:off x="637090" y="5608070"/>
            <a:ext cx="3524114" cy="89506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Vom Erdboden absorbiert</a:t>
            </a:r>
          </a:p>
        </p:txBody>
      </p:sp>
      <p:sp>
        <p:nvSpPr>
          <p:cNvPr id="7" name="Rechteck: abgerundete Ecken 6">
            <a:extLst>
              <a:ext uri="{FF2B5EF4-FFF2-40B4-BE49-F238E27FC236}">
                <a16:creationId xmlns:a16="http://schemas.microsoft.com/office/drawing/2014/main" id="{0A3818B8-7A97-4384-9AC0-D47D44DA3423}"/>
              </a:ext>
            </a:extLst>
          </p:cNvPr>
          <p:cNvSpPr/>
          <p:nvPr/>
        </p:nvSpPr>
        <p:spPr>
          <a:xfrm>
            <a:off x="6514103" y="5317358"/>
            <a:ext cx="2394498" cy="89506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Abstrahlung des Erdbodens</a:t>
            </a:r>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B8AA00A5-9AC0-4BF6-A83D-B5FBA8105839}"/>
                  </a:ext>
                </a:extLst>
              </p:cNvPr>
              <p:cNvSpPr txBox="1"/>
              <p:nvPr/>
            </p:nvSpPr>
            <p:spPr>
              <a:xfrm>
                <a:off x="-5863" y="2837106"/>
                <a:ext cx="2270912" cy="7241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smtClean="0">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𝑆𝑜𝑛𝑛𝑒</m:t>
                          </m:r>
                        </m:sub>
                      </m:sSub>
                      <m:r>
                        <a:rPr lang="de-DE" sz="2000">
                          <a:latin typeface="Cambria Math" panose="02040503050406030204" pitchFamily="18" charset="0"/>
                        </a:rPr>
                        <m:t>=34</m:t>
                      </m:r>
                      <m:r>
                        <a:rPr lang="de-DE" sz="2000" b="0" i="0" smtClean="0">
                          <a:latin typeface="Cambria Math" panose="02040503050406030204" pitchFamily="18" charset="0"/>
                        </a:rPr>
                        <m:t>0</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8" name="Textfeld 7">
                <a:extLst>
                  <a:ext uri="{FF2B5EF4-FFF2-40B4-BE49-F238E27FC236}">
                    <a16:creationId xmlns:a16="http://schemas.microsoft.com/office/drawing/2014/main" id="{B8AA00A5-9AC0-4BF6-A83D-B5FBA8105839}"/>
                  </a:ext>
                </a:extLst>
              </p:cNvPr>
              <p:cNvSpPr txBox="1">
                <a:spLocks noRot="1" noChangeAspect="1" noMove="1" noResize="1" noEditPoints="1" noAdjustHandles="1" noChangeArrowheads="1" noChangeShapeType="1" noTextEdit="1"/>
              </p:cNvSpPr>
              <p:nvPr/>
            </p:nvSpPr>
            <p:spPr>
              <a:xfrm>
                <a:off x="-5863" y="2837106"/>
                <a:ext cx="2270912" cy="724160"/>
              </a:xfrm>
              <a:prstGeom prst="rect">
                <a:avLst/>
              </a:prstGeom>
              <a:blipFill>
                <a:blip r:embed="rId5"/>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p:sp>
        <p:nvSpPr>
          <p:cNvPr id="9" name="Rechteck: abgerundete Ecken 8">
            <a:extLst>
              <a:ext uri="{FF2B5EF4-FFF2-40B4-BE49-F238E27FC236}">
                <a16:creationId xmlns:a16="http://schemas.microsoft.com/office/drawing/2014/main" id="{BB7F91C8-E763-495E-9F26-D02444BD05FC}"/>
              </a:ext>
            </a:extLst>
          </p:cNvPr>
          <p:cNvSpPr/>
          <p:nvPr/>
        </p:nvSpPr>
        <p:spPr>
          <a:xfrm>
            <a:off x="69376" y="2272257"/>
            <a:ext cx="2270911" cy="724160"/>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Einstrahlung von der Sonne</a:t>
            </a:r>
          </a:p>
        </p:txBody>
      </p:sp>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6FF1F21B-069D-47A7-AD49-0D88BF6A6686}"/>
                  </a:ext>
                </a:extLst>
              </p:cNvPr>
              <p:cNvSpPr txBox="1"/>
              <p:nvPr/>
            </p:nvSpPr>
            <p:spPr>
              <a:xfrm>
                <a:off x="6417789" y="5850340"/>
                <a:ext cx="2587126" cy="7241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smtClean="0">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𝐸𝑟𝑑𝑜𝑏</m:t>
                          </m:r>
                          <m:r>
                            <a:rPr lang="de-DE" sz="2000">
                              <a:latin typeface="Cambria Math" panose="02040503050406030204" pitchFamily="18" charset="0"/>
                            </a:rPr>
                            <m:t>.→</m:t>
                          </m:r>
                        </m:sub>
                      </m:sSub>
                      <m:r>
                        <a:rPr lang="de-DE" sz="2000">
                          <a:latin typeface="Cambria Math" panose="02040503050406030204" pitchFamily="18" charset="0"/>
                        </a:rPr>
                        <m:t>=</m:t>
                      </m:r>
                      <m:r>
                        <a:rPr lang="de-DE" sz="2000" b="0" i="1" smtClean="0">
                          <a:latin typeface="Cambria Math" panose="02040503050406030204" pitchFamily="18" charset="0"/>
                        </a:rPr>
                        <m:t>397</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10" name="Textfeld 9">
                <a:extLst>
                  <a:ext uri="{FF2B5EF4-FFF2-40B4-BE49-F238E27FC236}">
                    <a16:creationId xmlns:a16="http://schemas.microsoft.com/office/drawing/2014/main" id="{6FF1F21B-069D-47A7-AD49-0D88BF6A6686}"/>
                  </a:ext>
                </a:extLst>
              </p:cNvPr>
              <p:cNvSpPr txBox="1">
                <a:spLocks noRot="1" noChangeAspect="1" noMove="1" noResize="1" noEditPoints="1" noAdjustHandles="1" noChangeArrowheads="1" noChangeShapeType="1" noTextEdit="1"/>
              </p:cNvSpPr>
              <p:nvPr/>
            </p:nvSpPr>
            <p:spPr>
              <a:xfrm>
                <a:off x="6417789" y="5850340"/>
                <a:ext cx="2587126" cy="724160"/>
              </a:xfrm>
              <a:prstGeom prst="rect">
                <a:avLst/>
              </a:prstGeom>
              <a:blipFill>
                <a:blip r:embed="rId6"/>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feld 10">
                <a:extLst>
                  <a:ext uri="{FF2B5EF4-FFF2-40B4-BE49-F238E27FC236}">
                    <a16:creationId xmlns:a16="http://schemas.microsoft.com/office/drawing/2014/main" id="{31689FF7-8937-410C-818F-E028663A820B}"/>
                  </a:ext>
                </a:extLst>
              </p:cNvPr>
              <p:cNvSpPr txBox="1"/>
              <p:nvPr/>
            </p:nvSpPr>
            <p:spPr>
              <a:xfrm>
                <a:off x="5964501" y="1955936"/>
                <a:ext cx="2136110" cy="7418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i="1">
                    <a:solidFill>
                      <a:schemeClr val="bg1"/>
                    </a:solidFill>
                    <a:effectLst>
                      <a:outerShdw blurRad="50800" dist="38100" dir="2700000" algn="tl" rotWithShape="0">
                        <a:prstClr val="black">
                          <a:alpha val="40000"/>
                        </a:prstClr>
                      </a:outerShdw>
                    </a:effectLst>
                    <a:latin typeface="Cambria Math" panose="02040503050406030204" pitchFamily="18"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smtClean="0">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𝐸</m:t>
                          </m:r>
                          <m:r>
                            <a:rPr lang="de-DE" sz="2000">
                              <a:latin typeface="Cambria Math" panose="02040503050406030204" pitchFamily="18" charset="0"/>
                            </a:rPr>
                            <m:t>→</m:t>
                          </m:r>
                          <m:r>
                            <a:rPr lang="de-DE" sz="2000">
                              <a:latin typeface="Cambria Math" panose="02040503050406030204" pitchFamily="18" charset="0"/>
                            </a:rPr>
                            <m:t>𝑊</m:t>
                          </m:r>
                        </m:sub>
                      </m:sSub>
                      <m:r>
                        <a:rPr lang="de-DE" sz="2000">
                          <a:latin typeface="Cambria Math" panose="02040503050406030204" pitchFamily="18" charset="0"/>
                        </a:rPr>
                        <m:t>=</m:t>
                      </m:r>
                      <m:r>
                        <a:rPr lang="de-DE" sz="2000" b="0" i="1" smtClean="0">
                          <a:latin typeface="Cambria Math" panose="02040503050406030204" pitchFamily="18" charset="0"/>
                        </a:rPr>
                        <m:t>79</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11" name="Textfeld 10">
                <a:extLst>
                  <a:ext uri="{FF2B5EF4-FFF2-40B4-BE49-F238E27FC236}">
                    <a16:creationId xmlns:a16="http://schemas.microsoft.com/office/drawing/2014/main" id="{31689FF7-8937-410C-818F-E028663A820B}"/>
                  </a:ext>
                </a:extLst>
              </p:cNvPr>
              <p:cNvSpPr txBox="1">
                <a:spLocks noRot="1" noChangeAspect="1" noMove="1" noResize="1" noEditPoints="1" noAdjustHandles="1" noChangeArrowheads="1" noChangeShapeType="1" noTextEdit="1"/>
              </p:cNvSpPr>
              <p:nvPr/>
            </p:nvSpPr>
            <p:spPr>
              <a:xfrm>
                <a:off x="5964501" y="1955936"/>
                <a:ext cx="2136110" cy="741860"/>
              </a:xfrm>
              <a:prstGeom prst="rect">
                <a:avLst/>
              </a:prstGeom>
              <a:blipFill>
                <a:blip r:embed="rId7"/>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p:sp>
        <p:nvSpPr>
          <p:cNvPr id="12" name="Rechteck: abgerundete Ecken 11">
            <a:extLst>
              <a:ext uri="{FF2B5EF4-FFF2-40B4-BE49-F238E27FC236}">
                <a16:creationId xmlns:a16="http://schemas.microsoft.com/office/drawing/2014/main" id="{B0E880B8-4138-44CC-B1CE-92443E42C212}"/>
              </a:ext>
            </a:extLst>
          </p:cNvPr>
          <p:cNvSpPr/>
          <p:nvPr/>
        </p:nvSpPr>
        <p:spPr>
          <a:xfrm>
            <a:off x="6033878" y="1459200"/>
            <a:ext cx="2714703" cy="619658"/>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Entweicht ins Weltall</a:t>
            </a:r>
          </a:p>
        </p:txBody>
      </p:sp>
      <p:sp>
        <p:nvSpPr>
          <p:cNvPr id="13" name="Rechteck: abgerundete Ecken 12">
            <a:extLst>
              <a:ext uri="{FF2B5EF4-FFF2-40B4-BE49-F238E27FC236}">
                <a16:creationId xmlns:a16="http://schemas.microsoft.com/office/drawing/2014/main" id="{196CCE4D-423D-433A-9F30-DAF166444316}"/>
              </a:ext>
            </a:extLst>
          </p:cNvPr>
          <p:cNvSpPr/>
          <p:nvPr/>
        </p:nvSpPr>
        <p:spPr>
          <a:xfrm>
            <a:off x="8498252" y="2837106"/>
            <a:ext cx="3112744" cy="839835"/>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Von der Atmosphäre absorbiert</a:t>
            </a:r>
          </a:p>
        </p:txBody>
      </p: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D4EB691C-80CA-45BB-B61F-3EEF2BB866C3}"/>
                  </a:ext>
                </a:extLst>
              </p:cNvPr>
              <p:cNvSpPr txBox="1"/>
              <p:nvPr/>
            </p:nvSpPr>
            <p:spPr>
              <a:xfrm>
                <a:off x="8396973" y="3400328"/>
                <a:ext cx="2886266" cy="7418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i="1">
                    <a:solidFill>
                      <a:schemeClr val="bg1"/>
                    </a:solidFill>
                    <a:effectLst>
                      <a:outerShdw blurRad="50800" dist="38100" dir="2700000" algn="tl" rotWithShape="0">
                        <a:prstClr val="black">
                          <a:alpha val="40000"/>
                        </a:prstClr>
                      </a:outerShdw>
                    </a:effectLst>
                    <a:latin typeface="Cambria Math" panose="02040503050406030204" pitchFamily="18"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smtClean="0">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𝐸𝑟𝑑𝑜𝑏</m:t>
                          </m:r>
                          <m:r>
                            <a:rPr lang="de-DE" sz="2000">
                              <a:latin typeface="Cambria Math" panose="02040503050406030204" pitchFamily="18" charset="0"/>
                            </a:rPr>
                            <m:t>.→</m:t>
                          </m:r>
                          <m:r>
                            <a:rPr lang="de-DE" sz="2000">
                              <a:latin typeface="Cambria Math" panose="02040503050406030204" pitchFamily="18" charset="0"/>
                            </a:rPr>
                            <m:t>𝐴𝑡𝑚</m:t>
                          </m:r>
                          <m:r>
                            <a:rPr lang="de-DE" sz="2000">
                              <a:latin typeface="Cambria Math" panose="02040503050406030204" pitchFamily="18" charset="0"/>
                            </a:rPr>
                            <m:t>.</m:t>
                          </m:r>
                        </m:sub>
                      </m:sSub>
                      <m:r>
                        <a:rPr lang="de-DE" sz="2000">
                          <a:latin typeface="Cambria Math" panose="02040503050406030204" pitchFamily="18" charset="0"/>
                        </a:rPr>
                        <m:t>=</m:t>
                      </m:r>
                      <m:r>
                        <a:rPr lang="de-DE" sz="2000" b="0" i="1" smtClean="0">
                          <a:latin typeface="Cambria Math" panose="02040503050406030204" pitchFamily="18" charset="0"/>
                        </a:rPr>
                        <m:t>318</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14" name="Textfeld 13">
                <a:extLst>
                  <a:ext uri="{FF2B5EF4-FFF2-40B4-BE49-F238E27FC236}">
                    <a16:creationId xmlns:a16="http://schemas.microsoft.com/office/drawing/2014/main" id="{D4EB691C-80CA-45BB-B61F-3EEF2BB866C3}"/>
                  </a:ext>
                </a:extLst>
              </p:cNvPr>
              <p:cNvSpPr txBox="1">
                <a:spLocks noRot="1" noChangeAspect="1" noMove="1" noResize="1" noEditPoints="1" noAdjustHandles="1" noChangeArrowheads="1" noChangeShapeType="1" noTextEdit="1"/>
              </p:cNvSpPr>
              <p:nvPr/>
            </p:nvSpPr>
            <p:spPr>
              <a:xfrm>
                <a:off x="8396973" y="3400328"/>
                <a:ext cx="2886266" cy="741860"/>
              </a:xfrm>
              <a:prstGeom prst="rect">
                <a:avLst/>
              </a:prstGeom>
              <a:blipFill>
                <a:blip r:embed="rId8"/>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Textfeld 14">
                <a:extLst>
                  <a:ext uri="{FF2B5EF4-FFF2-40B4-BE49-F238E27FC236}">
                    <a16:creationId xmlns:a16="http://schemas.microsoft.com/office/drawing/2014/main" id="{33E6C191-E0BC-416A-85E0-69DEBB1C574C}"/>
                  </a:ext>
                </a:extLst>
              </p:cNvPr>
              <p:cNvSpPr txBox="1"/>
              <p:nvPr/>
            </p:nvSpPr>
            <p:spPr>
              <a:xfrm>
                <a:off x="9269344" y="1643597"/>
                <a:ext cx="2957346" cy="7418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i="1">
                    <a:solidFill>
                      <a:schemeClr val="bg1"/>
                    </a:solidFill>
                    <a:effectLst>
                      <a:outerShdw blurRad="50800" dist="38100" dir="2700000" algn="tl" rotWithShape="0">
                        <a:prstClr val="black">
                          <a:alpha val="40000"/>
                        </a:prstClr>
                      </a:outerShdw>
                    </a:effectLst>
                    <a:latin typeface="Cambria Math" panose="02040503050406030204" pitchFamily="18"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𝐴𝑡𝑚</m:t>
                          </m:r>
                          <m:r>
                            <a:rPr lang="de-DE" sz="2000">
                              <a:latin typeface="Cambria Math" panose="02040503050406030204" pitchFamily="18" charset="0"/>
                            </a:rPr>
                            <m:t>.→</m:t>
                          </m:r>
                          <m:r>
                            <a:rPr lang="de-DE" sz="2000">
                              <a:latin typeface="Cambria Math" panose="02040503050406030204" pitchFamily="18" charset="0"/>
                            </a:rPr>
                            <m:t>𝑊𝑒𝑙𝑡𝑎𝑙𝑙</m:t>
                          </m:r>
                        </m:sub>
                      </m:sSub>
                      <m:r>
                        <a:rPr lang="de-DE" sz="2000">
                          <a:latin typeface="Cambria Math" panose="02040503050406030204" pitchFamily="18" charset="0"/>
                        </a:rPr>
                        <m:t>=159</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15" name="Textfeld 14">
                <a:extLst>
                  <a:ext uri="{FF2B5EF4-FFF2-40B4-BE49-F238E27FC236}">
                    <a16:creationId xmlns:a16="http://schemas.microsoft.com/office/drawing/2014/main" id="{33E6C191-E0BC-416A-85E0-69DEBB1C574C}"/>
                  </a:ext>
                </a:extLst>
              </p:cNvPr>
              <p:cNvSpPr txBox="1">
                <a:spLocks noRot="1" noChangeAspect="1" noMove="1" noResize="1" noEditPoints="1" noAdjustHandles="1" noChangeArrowheads="1" noChangeShapeType="1" noTextEdit="1"/>
              </p:cNvSpPr>
              <p:nvPr/>
            </p:nvSpPr>
            <p:spPr>
              <a:xfrm>
                <a:off x="9269344" y="1643597"/>
                <a:ext cx="2957346" cy="741860"/>
              </a:xfrm>
              <a:prstGeom prst="rect">
                <a:avLst/>
              </a:prstGeom>
              <a:blipFill>
                <a:blip r:embed="rId9"/>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p:sp>
        <p:nvSpPr>
          <p:cNvPr id="16" name="Rechteck: abgerundete Ecken 15">
            <a:extLst>
              <a:ext uri="{FF2B5EF4-FFF2-40B4-BE49-F238E27FC236}">
                <a16:creationId xmlns:a16="http://schemas.microsoft.com/office/drawing/2014/main" id="{1779433B-AFD3-4D6B-A3FE-BE049A90604A}"/>
              </a:ext>
            </a:extLst>
          </p:cNvPr>
          <p:cNvSpPr/>
          <p:nvPr/>
        </p:nvSpPr>
        <p:spPr>
          <a:xfrm>
            <a:off x="9340936" y="976171"/>
            <a:ext cx="2723139" cy="83634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Abstrahlung </a:t>
            </a:r>
            <a:b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b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Atmosphäre </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sym typeface="Wingdings" panose="05000000000000000000" pitchFamily="2" charset="2"/>
              </a:rPr>
              <a:t></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 Weltall</a:t>
            </a:r>
          </a:p>
        </p:txBody>
      </p:sp>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8008BE69-A8E8-448D-B997-2D5667227152}"/>
                  </a:ext>
                </a:extLst>
              </p:cNvPr>
              <p:cNvSpPr txBox="1"/>
              <p:nvPr/>
            </p:nvSpPr>
            <p:spPr>
              <a:xfrm>
                <a:off x="9426584" y="5779190"/>
                <a:ext cx="2905973" cy="7418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i="1">
                    <a:solidFill>
                      <a:schemeClr val="bg1"/>
                    </a:solidFill>
                    <a:effectLst>
                      <a:outerShdw blurRad="50800" dist="38100" dir="2700000" algn="tl" rotWithShape="0">
                        <a:prstClr val="black">
                          <a:alpha val="40000"/>
                        </a:prstClr>
                      </a:outerShdw>
                    </a:effectLst>
                    <a:latin typeface="Cambria Math" panose="02040503050406030204" pitchFamily="18"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𝐴𝑡𝑚</m:t>
                          </m:r>
                          <m:r>
                            <a:rPr lang="de-DE" sz="2000">
                              <a:latin typeface="Cambria Math" panose="02040503050406030204" pitchFamily="18" charset="0"/>
                            </a:rPr>
                            <m:t>.→</m:t>
                          </m:r>
                          <m:r>
                            <a:rPr lang="de-DE" sz="2000">
                              <a:latin typeface="Cambria Math" panose="02040503050406030204" pitchFamily="18" charset="0"/>
                            </a:rPr>
                            <m:t>𝐸𝑟𝑑𝑜𝑏</m:t>
                          </m:r>
                          <m:r>
                            <a:rPr lang="de-DE" sz="2000">
                              <a:latin typeface="Cambria Math" panose="02040503050406030204" pitchFamily="18" charset="0"/>
                            </a:rPr>
                            <m:t>.</m:t>
                          </m:r>
                        </m:sub>
                      </m:sSub>
                      <m:r>
                        <a:rPr lang="de-DE" sz="2000">
                          <a:latin typeface="Cambria Math" panose="02040503050406030204" pitchFamily="18" charset="0"/>
                        </a:rPr>
                        <m:t>=159</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17" name="Textfeld 16">
                <a:extLst>
                  <a:ext uri="{FF2B5EF4-FFF2-40B4-BE49-F238E27FC236}">
                    <a16:creationId xmlns:a16="http://schemas.microsoft.com/office/drawing/2014/main" id="{8008BE69-A8E8-448D-B997-2D5667227152}"/>
                  </a:ext>
                </a:extLst>
              </p:cNvPr>
              <p:cNvSpPr txBox="1">
                <a:spLocks noRot="1" noChangeAspect="1" noMove="1" noResize="1" noEditPoints="1" noAdjustHandles="1" noChangeArrowheads="1" noChangeShapeType="1" noTextEdit="1"/>
              </p:cNvSpPr>
              <p:nvPr/>
            </p:nvSpPr>
            <p:spPr>
              <a:xfrm>
                <a:off x="9426584" y="5779190"/>
                <a:ext cx="2905973" cy="741860"/>
              </a:xfrm>
              <a:prstGeom prst="rect">
                <a:avLst/>
              </a:prstGeom>
              <a:blipFill>
                <a:blip r:embed="rId10"/>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p:sp>
        <p:nvSpPr>
          <p:cNvPr id="18" name="Rechteck: abgerundete Ecken 17">
            <a:extLst>
              <a:ext uri="{FF2B5EF4-FFF2-40B4-BE49-F238E27FC236}">
                <a16:creationId xmlns:a16="http://schemas.microsoft.com/office/drawing/2014/main" id="{C317B470-B72C-4518-ADF3-374B0125CE95}"/>
              </a:ext>
            </a:extLst>
          </p:cNvPr>
          <p:cNvSpPr/>
          <p:nvPr/>
        </p:nvSpPr>
        <p:spPr>
          <a:xfrm>
            <a:off x="9305857" y="5045487"/>
            <a:ext cx="3650306" cy="83634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Abstrahlung </a:t>
            </a:r>
            <a:b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b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Atmosphäre </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sym typeface="Wingdings" panose="05000000000000000000" pitchFamily="2" charset="2"/>
              </a:rPr>
              <a:t></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 Erdboden</a:t>
            </a:r>
          </a:p>
        </p:txBody>
      </p:sp>
    </p:spTree>
    <p:extLst>
      <p:ext uri="{BB962C8B-B14F-4D97-AF65-F5344CB8AC3E}">
        <p14:creationId xmlns:p14="http://schemas.microsoft.com/office/powerpoint/2010/main" val="35669887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F46DCC48-6839-4F06-B9C8-A6847A6480A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357"/>
          <a:stretch/>
        </p:blipFill>
        <p:spPr>
          <a:xfrm>
            <a:off x="499881" y="1119971"/>
            <a:ext cx="8197310" cy="5102712"/>
          </a:xfrm>
          <a:prstGeom prst="rect">
            <a:avLst/>
          </a:prstGeom>
        </p:spPr>
      </p:pic>
      <p:sp>
        <p:nvSpPr>
          <p:cNvPr id="4" name="Rechteck 3">
            <a:extLst>
              <a:ext uri="{FF2B5EF4-FFF2-40B4-BE49-F238E27FC236}">
                <a16:creationId xmlns:a16="http://schemas.microsoft.com/office/drawing/2014/main" id="{DE7CF065-CB81-4DE3-A9AF-2FA27484C39B}"/>
              </a:ext>
            </a:extLst>
          </p:cNvPr>
          <p:cNvSpPr/>
          <p:nvPr/>
        </p:nvSpPr>
        <p:spPr>
          <a:xfrm>
            <a:off x="536952" y="5915103"/>
            <a:ext cx="432048" cy="288032"/>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0B155FCB-0C54-4820-BEE7-0CC834A6E5CB}"/>
              </a:ext>
            </a:extLst>
          </p:cNvPr>
          <p:cNvSpPr txBox="1"/>
          <p:nvPr/>
        </p:nvSpPr>
        <p:spPr>
          <a:xfrm>
            <a:off x="7229412" y="5348149"/>
            <a:ext cx="1352214" cy="424732"/>
          </a:xfrm>
          <a:prstGeom prst="rect">
            <a:avLst/>
          </a:prstGeom>
          <a:solidFill>
            <a:srgbClr val="FFFFFF">
              <a:alpha val="72941"/>
            </a:srgbClr>
          </a:solidFill>
        </p:spPr>
        <p:txBody>
          <a:bodyPr wrap="square" rtlCol="0">
            <a:spAutoFit/>
          </a:bodyPr>
          <a:lstStyle>
            <a:defPPr>
              <a:defRPr lang="de-DE"/>
            </a:defPPr>
            <a:lvl1pPr>
              <a:lnSpc>
                <a:spcPct val="90000"/>
              </a:lnSpc>
              <a:defRPr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Temperatur des Körpers in °C</a:t>
            </a:r>
          </a:p>
        </p:txBody>
      </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E7D79DE7-6D88-4972-B9A9-269826193C0D}"/>
                  </a:ext>
                </a:extLst>
              </p:cNvPr>
              <p:cNvSpPr txBox="1"/>
              <p:nvPr/>
            </p:nvSpPr>
            <p:spPr>
              <a:xfrm>
                <a:off x="1176519" y="1191215"/>
                <a:ext cx="1553077" cy="501163"/>
              </a:xfrm>
              <a:prstGeom prst="rect">
                <a:avLst/>
              </a:prstGeom>
              <a:solidFill>
                <a:srgbClr val="FFFFFF">
                  <a:alpha val="72941"/>
                </a:srgbClr>
              </a:solidFill>
            </p:spPr>
            <p:txBody>
              <a:bodyPr wrap="square" rtlCol="0">
                <a:spAutoFit/>
              </a:bodyPr>
              <a:lstStyle/>
              <a:p>
                <a:pPr>
                  <a:lnSpc>
                    <a:spcPct val="90000"/>
                  </a:lnSpc>
                </a:pPr>
                <a:r>
                  <a:rPr lang="de-DE"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Wärmestrahlung eines Körpers in </a:t>
                </a:r>
                <a14:m>
                  <m:oMath xmlns:m="http://schemas.openxmlformats.org/officeDocument/2006/math">
                    <m:f>
                      <m:fPr>
                        <m:ctrlP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ctrlPr>
                      </m:fPr>
                      <m:num>
                        <m: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t>𝑊</m:t>
                        </m:r>
                      </m:num>
                      <m:den>
                        <m:sSup>
                          <m:sSupPr>
                            <m:ctrlP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ctrlPr>
                          </m:sSupPr>
                          <m:e>
                            <m: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t>𝑚</m:t>
                            </m:r>
                          </m:e>
                          <m:sup>
                            <m: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t>2</m:t>
                            </m:r>
                          </m:sup>
                        </m:sSup>
                      </m:den>
                    </m:f>
                  </m:oMath>
                </a14:m>
                <a:endParaRPr lang="de-DE"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6" name="Textfeld 5">
                <a:extLst>
                  <a:ext uri="{FF2B5EF4-FFF2-40B4-BE49-F238E27FC236}">
                    <a16:creationId xmlns:a16="http://schemas.microsoft.com/office/drawing/2014/main" id="{E7D79DE7-6D88-4972-B9A9-269826193C0D}"/>
                  </a:ext>
                </a:extLst>
              </p:cNvPr>
              <p:cNvSpPr txBox="1">
                <a:spLocks noRot="1" noChangeAspect="1" noMove="1" noResize="1" noEditPoints="1" noAdjustHandles="1" noChangeArrowheads="1" noChangeShapeType="1" noTextEdit="1"/>
              </p:cNvSpPr>
              <p:nvPr/>
            </p:nvSpPr>
            <p:spPr>
              <a:xfrm>
                <a:off x="1176519" y="1191215"/>
                <a:ext cx="1553077" cy="501163"/>
              </a:xfrm>
              <a:prstGeom prst="rect">
                <a:avLst/>
              </a:prstGeom>
              <a:blipFill>
                <a:blip r:embed="rId3"/>
                <a:stretch>
                  <a:fillRect l="-392" t="-3614"/>
                </a:stretch>
              </a:blipFill>
            </p:spPr>
            <p:txBody>
              <a:bodyPr/>
              <a:lstStyle/>
              <a:p>
                <a:r>
                  <a:rPr lang="de-DE">
                    <a:noFill/>
                  </a:rPr>
                  <a:t> </a:t>
                </a:r>
              </a:p>
            </p:txBody>
          </p:sp>
        </mc:Fallback>
      </mc:AlternateContent>
      <p:sp>
        <p:nvSpPr>
          <p:cNvPr id="2" name="Titel 1">
            <a:extLst>
              <a:ext uri="{FF2B5EF4-FFF2-40B4-BE49-F238E27FC236}">
                <a16:creationId xmlns:a16="http://schemas.microsoft.com/office/drawing/2014/main" id="{BD724F87-C611-47E6-8D7A-ADBFA6C9EEC4}"/>
              </a:ext>
            </a:extLst>
          </p:cNvPr>
          <p:cNvSpPr>
            <a:spLocks noGrp="1"/>
          </p:cNvSpPr>
          <p:nvPr>
            <p:ph type="title"/>
          </p:nvPr>
        </p:nvSpPr>
        <p:spPr/>
        <p:txBody>
          <a:bodyPr>
            <a:normAutofit/>
          </a:bodyPr>
          <a:lstStyle/>
          <a:p>
            <a:r>
              <a:rPr lang="de-DE"/>
              <a:t>Stefan-Boltzmann-Diagramm</a:t>
            </a:r>
            <a:endParaRPr lang="de-DE" dirty="0"/>
          </a:p>
        </p:txBody>
      </p:sp>
      <p:sp>
        <p:nvSpPr>
          <p:cNvPr id="7" name="Datumsplatzhalter 6">
            <a:extLst>
              <a:ext uri="{FF2B5EF4-FFF2-40B4-BE49-F238E27FC236}">
                <a16:creationId xmlns:a16="http://schemas.microsoft.com/office/drawing/2014/main" id="{DCCAC147-0A92-4661-8842-5CFF247ABB59}"/>
              </a:ext>
            </a:extLst>
          </p:cNvPr>
          <p:cNvSpPr>
            <a:spLocks noGrp="1"/>
          </p:cNvSpPr>
          <p:nvPr>
            <p:ph type="dt" sz="half" idx="10"/>
          </p:nvPr>
        </p:nvSpPr>
        <p:spPr/>
        <p:txBody>
          <a:bodyPr/>
          <a:lstStyle/>
          <a:p>
            <a:fld id="{8909DA29-5D96-4D0B-B852-C89DBD2E7C51}" type="datetime1">
              <a:rPr lang="de-DE" smtClean="0"/>
              <a:t>16.09.2022</a:t>
            </a:fld>
            <a:endParaRPr lang="de-DE" dirty="0"/>
          </a:p>
        </p:txBody>
      </p:sp>
      <p:sp>
        <p:nvSpPr>
          <p:cNvPr id="8" name="Fußzeilenplatzhalter 7">
            <a:extLst>
              <a:ext uri="{FF2B5EF4-FFF2-40B4-BE49-F238E27FC236}">
                <a16:creationId xmlns:a16="http://schemas.microsoft.com/office/drawing/2014/main" id="{855572BB-1A7F-42D1-961B-C0B5DD09106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3" name="Foliennummernplatzhalter 12">
            <a:extLst>
              <a:ext uri="{FF2B5EF4-FFF2-40B4-BE49-F238E27FC236}">
                <a16:creationId xmlns:a16="http://schemas.microsoft.com/office/drawing/2014/main" id="{BF8CFBDA-2227-4F21-9229-0EC05A59A8CE}"/>
              </a:ext>
            </a:extLst>
          </p:cNvPr>
          <p:cNvSpPr>
            <a:spLocks noGrp="1"/>
          </p:cNvSpPr>
          <p:nvPr>
            <p:ph type="sldNum" sz="quarter" idx="12"/>
          </p:nvPr>
        </p:nvSpPr>
        <p:spPr/>
        <p:txBody>
          <a:bodyPr/>
          <a:lstStyle/>
          <a:p>
            <a:fld id="{976196C0-1678-4F16-8090-952AA6F46C10}" type="slidenum">
              <a:rPr lang="de-DE" smtClean="0"/>
              <a:pPr/>
              <a:t>56</a:t>
            </a:fld>
            <a:endParaRPr lang="de-DE" dirty="0"/>
          </a:p>
        </p:txBody>
      </p:sp>
      <p:pic>
        <p:nvPicPr>
          <p:cNvPr id="15" name="Grafik 14">
            <a:extLst>
              <a:ext uri="{FF2B5EF4-FFF2-40B4-BE49-F238E27FC236}">
                <a16:creationId xmlns:a16="http://schemas.microsoft.com/office/drawing/2014/main" id="{1A8CD057-750C-431C-86EE-A853F454CD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3794"/>
          <a:stretch/>
        </p:blipFill>
        <p:spPr>
          <a:xfrm>
            <a:off x="8919907" y="1191215"/>
            <a:ext cx="2805291" cy="2009185"/>
          </a:xfrm>
          <a:prstGeom prst="rect">
            <a:avLst/>
          </a:prstGeom>
          <a:effectLst>
            <a:softEdge rad="63500"/>
          </a:effectLst>
        </p:spPr>
      </p:pic>
    </p:spTree>
    <p:extLst>
      <p:ext uri="{BB962C8B-B14F-4D97-AF65-F5344CB8AC3E}">
        <p14:creationId xmlns:p14="http://schemas.microsoft.com/office/powerpoint/2010/main" val="302679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2146504-6F53-42FE-B6E7-8A0AD2D13F3F}"/>
              </a:ext>
            </a:extLst>
          </p:cNvPr>
          <p:cNvSpPr>
            <a:spLocks noGrp="1"/>
          </p:cNvSpPr>
          <p:nvPr>
            <p:ph type="dt" sz="half" idx="10"/>
          </p:nvPr>
        </p:nvSpPr>
        <p:spPr/>
        <p:txBody>
          <a:bodyPr/>
          <a:lstStyle/>
          <a:p>
            <a:fld id="{4C6F5222-E1E6-4552-9E5A-4116C4243F92}" type="datetime1">
              <a:rPr lang="de-DE" smtClean="0"/>
              <a:t>16.09.2022</a:t>
            </a:fld>
            <a:endParaRPr lang="de-DE" dirty="0"/>
          </a:p>
        </p:txBody>
      </p:sp>
      <p:sp>
        <p:nvSpPr>
          <p:cNvPr id="5" name="Fußzeilenplatzhalter 4">
            <a:extLst>
              <a:ext uri="{FF2B5EF4-FFF2-40B4-BE49-F238E27FC236}">
                <a16:creationId xmlns:a16="http://schemas.microsoft.com/office/drawing/2014/main" id="{78534732-0DD6-4F46-94D3-2BAF728F1CB5}"/>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649FBA18-DE20-486E-B20F-B4F1CF63FCE5}"/>
              </a:ext>
            </a:extLst>
          </p:cNvPr>
          <p:cNvSpPr>
            <a:spLocks noGrp="1"/>
          </p:cNvSpPr>
          <p:nvPr>
            <p:ph type="sldNum" sz="quarter" idx="12"/>
          </p:nvPr>
        </p:nvSpPr>
        <p:spPr/>
        <p:txBody>
          <a:bodyPr/>
          <a:lstStyle/>
          <a:p>
            <a:fld id="{976196C0-1678-4F16-8090-952AA6F46C10}" type="slidenum">
              <a:rPr lang="de-DE" smtClean="0"/>
              <a:pPr/>
              <a:t>57</a:t>
            </a:fld>
            <a:endParaRPr lang="de-DE" dirty="0"/>
          </a:p>
        </p:txBody>
      </p:sp>
      <p:pic>
        <p:nvPicPr>
          <p:cNvPr id="8" name="Grafik 7" descr="Ein Bild, das Gras, Himmel, draußen, Feld enthält.&#10;&#10;Automatisch generierte Beschreibung">
            <a:extLst>
              <a:ext uri="{FF2B5EF4-FFF2-40B4-BE49-F238E27FC236}">
                <a16:creationId xmlns:a16="http://schemas.microsoft.com/office/drawing/2014/main" id="{CD583C5D-0ECF-46ED-8C91-4598461535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0688" y="507300"/>
            <a:ext cx="7596555" cy="5045379"/>
          </a:xfrm>
          <a:prstGeom prst="rect">
            <a:avLst/>
          </a:prstGeom>
        </p:spPr>
      </p:pic>
      <p:sp>
        <p:nvSpPr>
          <p:cNvPr id="9" name="Textfeld 8">
            <a:extLst>
              <a:ext uri="{FF2B5EF4-FFF2-40B4-BE49-F238E27FC236}">
                <a16:creationId xmlns:a16="http://schemas.microsoft.com/office/drawing/2014/main" id="{3756FC6F-22BB-4CFE-BE47-AB5CA178C0E4}"/>
              </a:ext>
            </a:extLst>
          </p:cNvPr>
          <p:cNvSpPr txBox="1"/>
          <p:nvPr/>
        </p:nvSpPr>
        <p:spPr>
          <a:xfrm>
            <a:off x="1606607" y="5587951"/>
            <a:ext cx="7601870"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Kohlekraftwerk Niederaußem mit einer CO2-Emission von 27,3 Mio. Tonnen im Jahr 2015 – Quelle: Wikimedia.org</a:t>
            </a:r>
          </a:p>
        </p:txBody>
      </p:sp>
    </p:spTree>
    <p:extLst>
      <p:ext uri="{BB962C8B-B14F-4D97-AF65-F5344CB8AC3E}">
        <p14:creationId xmlns:p14="http://schemas.microsoft.com/office/powerpoint/2010/main" val="1487549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draußen, Wasser, Ebene, Skifahren enthält.&#10;&#10;Automatisch generierte Beschreibung">
            <a:extLst>
              <a:ext uri="{FF2B5EF4-FFF2-40B4-BE49-F238E27FC236}">
                <a16:creationId xmlns:a16="http://schemas.microsoft.com/office/drawing/2014/main" id="{05BB13DB-431E-40D5-97B0-2029FCEE5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003"/>
            <a:ext cx="12192001" cy="7136537"/>
          </a:xfrm>
          <a:prstGeom prst="rect">
            <a:avLst/>
          </a:prstGeom>
        </p:spPr>
      </p:pic>
      <p:sp>
        <p:nvSpPr>
          <p:cNvPr id="5" name="Rechteck: abgerundete Ecken 4">
            <a:extLst>
              <a:ext uri="{FF2B5EF4-FFF2-40B4-BE49-F238E27FC236}">
                <a16:creationId xmlns:a16="http://schemas.microsoft.com/office/drawing/2014/main" id="{64670775-D60F-4449-9F15-6586754B5B42}"/>
              </a:ext>
            </a:extLst>
          </p:cNvPr>
          <p:cNvSpPr/>
          <p:nvPr/>
        </p:nvSpPr>
        <p:spPr>
          <a:xfrm>
            <a:off x="3841914" y="1557323"/>
            <a:ext cx="2126160" cy="724160"/>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Reflexion ins Weltall</a:t>
            </a:r>
          </a:p>
        </p:txBody>
      </p:sp>
      <p:sp>
        <p:nvSpPr>
          <p:cNvPr id="6" name="Rechteck: abgerundete Ecken 5">
            <a:extLst>
              <a:ext uri="{FF2B5EF4-FFF2-40B4-BE49-F238E27FC236}">
                <a16:creationId xmlns:a16="http://schemas.microsoft.com/office/drawing/2014/main" id="{2E229397-A393-4D43-A4C3-FA5DE59890BD}"/>
              </a:ext>
            </a:extLst>
          </p:cNvPr>
          <p:cNvSpPr/>
          <p:nvPr/>
        </p:nvSpPr>
        <p:spPr>
          <a:xfrm>
            <a:off x="637090" y="5608070"/>
            <a:ext cx="3524114" cy="89506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Vom Erdboden absorbiert</a:t>
            </a:r>
          </a:p>
        </p:txBody>
      </p:sp>
      <p:sp>
        <p:nvSpPr>
          <p:cNvPr id="7" name="Rechteck: abgerundete Ecken 6">
            <a:extLst>
              <a:ext uri="{FF2B5EF4-FFF2-40B4-BE49-F238E27FC236}">
                <a16:creationId xmlns:a16="http://schemas.microsoft.com/office/drawing/2014/main" id="{0A3818B8-7A97-4384-9AC0-D47D44DA3423}"/>
              </a:ext>
            </a:extLst>
          </p:cNvPr>
          <p:cNvSpPr/>
          <p:nvPr/>
        </p:nvSpPr>
        <p:spPr>
          <a:xfrm>
            <a:off x="6514103" y="5317358"/>
            <a:ext cx="2394498" cy="89506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Abstrahlung des Erdbodens</a:t>
            </a:r>
          </a:p>
        </p:txBody>
      </p:sp>
      <p:sp>
        <p:nvSpPr>
          <p:cNvPr id="9" name="Rechteck: abgerundete Ecken 8">
            <a:extLst>
              <a:ext uri="{FF2B5EF4-FFF2-40B4-BE49-F238E27FC236}">
                <a16:creationId xmlns:a16="http://schemas.microsoft.com/office/drawing/2014/main" id="{BB7F91C8-E763-495E-9F26-D02444BD05FC}"/>
              </a:ext>
            </a:extLst>
          </p:cNvPr>
          <p:cNvSpPr/>
          <p:nvPr/>
        </p:nvSpPr>
        <p:spPr>
          <a:xfrm>
            <a:off x="271394" y="1919403"/>
            <a:ext cx="2270911" cy="724160"/>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Einstrahlung von der Sonne</a:t>
            </a:r>
          </a:p>
        </p:txBody>
      </p:sp>
      <p:sp>
        <p:nvSpPr>
          <p:cNvPr id="12" name="Rechteck: abgerundete Ecken 11">
            <a:extLst>
              <a:ext uri="{FF2B5EF4-FFF2-40B4-BE49-F238E27FC236}">
                <a16:creationId xmlns:a16="http://schemas.microsoft.com/office/drawing/2014/main" id="{B0E880B8-4138-44CC-B1CE-92443E42C212}"/>
              </a:ext>
            </a:extLst>
          </p:cNvPr>
          <p:cNvSpPr/>
          <p:nvPr/>
        </p:nvSpPr>
        <p:spPr>
          <a:xfrm>
            <a:off x="6096000" y="1601623"/>
            <a:ext cx="2714703" cy="619658"/>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Entweicht ins Weltall</a:t>
            </a:r>
          </a:p>
        </p:txBody>
      </p:sp>
      <p:sp>
        <p:nvSpPr>
          <p:cNvPr id="13" name="Rechteck: abgerundete Ecken 12">
            <a:extLst>
              <a:ext uri="{FF2B5EF4-FFF2-40B4-BE49-F238E27FC236}">
                <a16:creationId xmlns:a16="http://schemas.microsoft.com/office/drawing/2014/main" id="{196CCE4D-423D-433A-9F30-DAF166444316}"/>
              </a:ext>
            </a:extLst>
          </p:cNvPr>
          <p:cNvSpPr/>
          <p:nvPr/>
        </p:nvSpPr>
        <p:spPr>
          <a:xfrm>
            <a:off x="8530150" y="2964477"/>
            <a:ext cx="3112744" cy="839835"/>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Von der Atmosphäre absorbiert</a:t>
            </a:r>
          </a:p>
        </p:txBody>
      </p:sp>
      <p:sp>
        <p:nvSpPr>
          <p:cNvPr id="16" name="Rechteck: abgerundete Ecken 15">
            <a:extLst>
              <a:ext uri="{FF2B5EF4-FFF2-40B4-BE49-F238E27FC236}">
                <a16:creationId xmlns:a16="http://schemas.microsoft.com/office/drawing/2014/main" id="{1779433B-AFD3-4D6B-A3FE-BE049A90604A}"/>
              </a:ext>
            </a:extLst>
          </p:cNvPr>
          <p:cNvSpPr/>
          <p:nvPr/>
        </p:nvSpPr>
        <p:spPr>
          <a:xfrm>
            <a:off x="9340936" y="949068"/>
            <a:ext cx="2723139" cy="83634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Abstrahlung </a:t>
            </a:r>
            <a:b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b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Atmosphäre </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sym typeface="Wingdings" panose="05000000000000000000" pitchFamily="2" charset="2"/>
              </a:rPr>
              <a:t></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 Weltall</a:t>
            </a:r>
          </a:p>
        </p:txBody>
      </p:sp>
      <p:sp>
        <p:nvSpPr>
          <p:cNvPr id="18" name="Rechteck: abgerundete Ecken 17">
            <a:extLst>
              <a:ext uri="{FF2B5EF4-FFF2-40B4-BE49-F238E27FC236}">
                <a16:creationId xmlns:a16="http://schemas.microsoft.com/office/drawing/2014/main" id="{C317B470-B72C-4518-ADF3-374B0125CE95}"/>
              </a:ext>
            </a:extLst>
          </p:cNvPr>
          <p:cNvSpPr/>
          <p:nvPr/>
        </p:nvSpPr>
        <p:spPr>
          <a:xfrm>
            <a:off x="9157162" y="4452579"/>
            <a:ext cx="3650306" cy="83634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Abstrahlung </a:t>
            </a:r>
            <a:b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b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Atmosphäre </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sym typeface="Wingdings" panose="05000000000000000000" pitchFamily="2" charset="2"/>
              </a:rPr>
              <a:t></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 Erdboden</a:t>
            </a:r>
          </a:p>
        </p:txBody>
      </p:sp>
      <p:sp>
        <p:nvSpPr>
          <p:cNvPr id="22" name="Pfeil: nach unten 21">
            <a:extLst>
              <a:ext uri="{FF2B5EF4-FFF2-40B4-BE49-F238E27FC236}">
                <a16:creationId xmlns:a16="http://schemas.microsoft.com/office/drawing/2014/main" id="{019A793F-E0D7-418A-B971-21713DF103FA}"/>
              </a:ext>
            </a:extLst>
          </p:cNvPr>
          <p:cNvSpPr/>
          <p:nvPr/>
        </p:nvSpPr>
        <p:spPr>
          <a:xfrm rot="14379261">
            <a:off x="7056812" y="3261458"/>
            <a:ext cx="986990" cy="1501714"/>
          </a:xfrm>
          <a:prstGeom prst="downArrow">
            <a:avLst/>
          </a:prstGeom>
          <a:solidFill>
            <a:srgbClr val="FFFFFF">
              <a:alpha val="50196"/>
            </a:srgbClr>
          </a:solidFill>
          <a:ln w="3175">
            <a:solidFill>
              <a:schemeClr val="tx1"/>
            </a:solidFill>
          </a:ln>
          <a:effectLst>
            <a:outerShdw blurRad="50800" dist="50800" dir="7200000" algn="tr" rotWithShape="0">
              <a:schemeClr val="bg1">
                <a:alpha val="8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Pfeil: nach unten 22">
            <a:extLst>
              <a:ext uri="{FF2B5EF4-FFF2-40B4-BE49-F238E27FC236}">
                <a16:creationId xmlns:a16="http://schemas.microsoft.com/office/drawing/2014/main" id="{81D244ED-1846-4B56-8B8C-E475D807DA78}"/>
              </a:ext>
            </a:extLst>
          </p:cNvPr>
          <p:cNvSpPr/>
          <p:nvPr/>
        </p:nvSpPr>
        <p:spPr>
          <a:xfrm rot="20131770">
            <a:off x="8471572" y="4582774"/>
            <a:ext cx="782808" cy="1191049"/>
          </a:xfrm>
          <a:prstGeom prst="downArrow">
            <a:avLst/>
          </a:prstGeom>
          <a:solidFill>
            <a:srgbClr val="FFFFFF">
              <a:alpha val="50196"/>
            </a:srgbClr>
          </a:solidFill>
          <a:ln w="3175">
            <a:solidFill>
              <a:schemeClr val="tx1"/>
            </a:solidFill>
          </a:ln>
          <a:effectLst>
            <a:outerShdw blurRad="50800" dist="50800" dir="7200000" algn="tr" rotWithShape="0">
              <a:schemeClr val="bg1">
                <a:alpha val="8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unten 23">
            <a:extLst>
              <a:ext uri="{FF2B5EF4-FFF2-40B4-BE49-F238E27FC236}">
                <a16:creationId xmlns:a16="http://schemas.microsoft.com/office/drawing/2014/main" id="{A99CE242-19BB-413B-90F1-21D5E36C2C08}"/>
              </a:ext>
            </a:extLst>
          </p:cNvPr>
          <p:cNvSpPr/>
          <p:nvPr/>
        </p:nvSpPr>
        <p:spPr>
          <a:xfrm rot="12116653">
            <a:off x="5721592" y="4399905"/>
            <a:ext cx="1197918" cy="1822643"/>
          </a:xfrm>
          <a:prstGeom prst="downArrow">
            <a:avLst/>
          </a:prstGeom>
          <a:solidFill>
            <a:srgbClr val="FFFFFF">
              <a:alpha val="50196"/>
            </a:srgbClr>
          </a:solidFill>
          <a:ln w="3175">
            <a:solidFill>
              <a:schemeClr val="tx1"/>
            </a:solidFill>
          </a:ln>
          <a:effectLst>
            <a:outerShdw blurRad="50800" dist="50800" dir="7200000" algn="tr" rotWithShape="0">
              <a:schemeClr val="bg1">
                <a:alpha val="8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FC73B17C-D7E9-437C-963C-A91835795048}"/>
              </a:ext>
            </a:extLst>
          </p:cNvPr>
          <p:cNvPicPr>
            <a:picLocks noChangeAspect="1"/>
          </p:cNvPicPr>
          <p:nvPr/>
        </p:nvPicPr>
        <p:blipFill>
          <a:blip r:embed="rId4"/>
          <a:stretch>
            <a:fillRect/>
          </a:stretch>
        </p:blipFill>
        <p:spPr>
          <a:xfrm>
            <a:off x="271394" y="69871"/>
            <a:ext cx="4967802" cy="3087927"/>
          </a:xfrm>
          <a:prstGeom prst="rect">
            <a:avLst/>
          </a:prstGeom>
        </p:spPr>
      </p:pic>
      <p:pic>
        <p:nvPicPr>
          <p:cNvPr id="34" name="Grafik 33" descr="Pfeil nach rechts mit einfarbiger Füllung">
            <a:extLst>
              <a:ext uri="{FF2B5EF4-FFF2-40B4-BE49-F238E27FC236}">
                <a16:creationId xmlns:a16="http://schemas.microsoft.com/office/drawing/2014/main" id="{2AA8E4AC-C996-4B30-9902-B555FCED680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8055864">
            <a:off x="3916388" y="701027"/>
            <a:ext cx="914400" cy="914400"/>
          </a:xfrm>
          <a:prstGeom prst="rect">
            <a:avLst/>
          </a:prstGeom>
        </p:spPr>
      </p:pic>
    </p:spTree>
    <p:extLst>
      <p:ext uri="{BB962C8B-B14F-4D97-AF65-F5344CB8AC3E}">
        <p14:creationId xmlns:p14="http://schemas.microsoft.com/office/powerpoint/2010/main" val="78722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1000" fill="hold"/>
                                        <p:tgtEl>
                                          <p:spTgt spid="23"/>
                                        </p:tgtEl>
                                        <p:attrNameLst>
                                          <p:attrName>ppt_w</p:attrName>
                                        </p:attrNameLst>
                                      </p:cBhvr>
                                      <p:tavLst>
                                        <p:tav tm="0">
                                          <p:val>
                                            <p:fltVal val="0"/>
                                          </p:val>
                                        </p:tav>
                                        <p:tav tm="100000">
                                          <p:val>
                                            <p:strVal val="#ppt_w"/>
                                          </p:val>
                                        </p:tav>
                                      </p:tavLst>
                                    </p:anim>
                                    <p:anim calcmode="lin" valueType="num">
                                      <p:cBhvr>
                                        <p:cTn id="15" dur="1000" fill="hold"/>
                                        <p:tgtEl>
                                          <p:spTgt spid="23"/>
                                        </p:tgtEl>
                                        <p:attrNameLst>
                                          <p:attrName>ppt_h</p:attrName>
                                        </p:attrNameLst>
                                      </p:cBhvr>
                                      <p:tavLst>
                                        <p:tav tm="0">
                                          <p:val>
                                            <p:fltVal val="0"/>
                                          </p:val>
                                        </p:tav>
                                        <p:tav tm="100000">
                                          <p:val>
                                            <p:strVal val="#ppt_h"/>
                                          </p:val>
                                        </p:tav>
                                      </p:tavLst>
                                    </p:anim>
                                    <p:animEffect transition="in" filter="fad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9C38180-62A6-4492-8998-7B01BEB4E417}"/>
              </a:ext>
            </a:extLst>
          </p:cNvPr>
          <p:cNvSpPr>
            <a:spLocks noGrp="1"/>
          </p:cNvSpPr>
          <p:nvPr>
            <p:ph type="title"/>
          </p:nvPr>
        </p:nvSpPr>
        <p:spPr>
          <a:xfrm>
            <a:off x="499880" y="381880"/>
            <a:ext cx="11692119" cy="879762"/>
          </a:xfrm>
        </p:spPr>
        <p:txBody>
          <a:bodyPr>
            <a:noAutofit/>
          </a:bodyPr>
          <a:lstStyle/>
          <a:p>
            <a:r>
              <a:rPr lang="de-DE" sz="3600" dirty="0"/>
              <a:t>Arbeitsauftrag – Temperatur auf einer Erde mit Atmosphäre</a:t>
            </a:r>
          </a:p>
        </p:txBody>
      </p:sp>
      <p:sp>
        <p:nvSpPr>
          <p:cNvPr id="7" name="Textfeld 6">
            <a:extLst>
              <a:ext uri="{FF2B5EF4-FFF2-40B4-BE49-F238E27FC236}">
                <a16:creationId xmlns:a16="http://schemas.microsoft.com/office/drawing/2014/main" id="{90111348-8283-429F-BF1A-EDC086589B9C}"/>
              </a:ext>
            </a:extLst>
          </p:cNvPr>
          <p:cNvSpPr txBox="1"/>
          <p:nvPr/>
        </p:nvSpPr>
        <p:spPr>
          <a:xfrm>
            <a:off x="6254999" y="4534593"/>
            <a:ext cx="2557848"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pixabay.com (07.12.2020)</a:t>
            </a:r>
          </a:p>
        </p:txBody>
      </p:sp>
      <p:pic>
        <p:nvPicPr>
          <p:cNvPr id="5" name="Grafik 4" descr="Ein Bild, das blau enthält.&#10;&#10;Automatisch generierte Beschreibung">
            <a:extLst>
              <a:ext uri="{FF2B5EF4-FFF2-40B4-BE49-F238E27FC236}">
                <a16:creationId xmlns:a16="http://schemas.microsoft.com/office/drawing/2014/main" id="{01DC105B-1453-4586-B5F4-97B323303C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2082" y="1974228"/>
            <a:ext cx="2683476" cy="2683476"/>
          </a:xfrm>
          <a:prstGeom prst="ellipse">
            <a:avLst/>
          </a:prstGeom>
          <a:ln>
            <a:noFill/>
          </a:ln>
          <a:effectLst>
            <a:softEdge rad="112500"/>
          </a:effectLst>
        </p:spPr>
      </p:pic>
      <p:sp>
        <p:nvSpPr>
          <p:cNvPr id="2" name="Datumsplatzhalter 1">
            <a:extLst>
              <a:ext uri="{FF2B5EF4-FFF2-40B4-BE49-F238E27FC236}">
                <a16:creationId xmlns:a16="http://schemas.microsoft.com/office/drawing/2014/main" id="{B342EC17-2F2F-4A33-94BB-45B64320269A}"/>
              </a:ext>
            </a:extLst>
          </p:cNvPr>
          <p:cNvSpPr>
            <a:spLocks noGrp="1"/>
          </p:cNvSpPr>
          <p:nvPr>
            <p:ph type="dt" sz="half" idx="10"/>
          </p:nvPr>
        </p:nvSpPr>
        <p:spPr/>
        <p:txBody>
          <a:bodyPr/>
          <a:lstStyle/>
          <a:p>
            <a:fld id="{EF67AE9C-6A1C-4B89-B759-3BADDDA23EA7}" type="datetime1">
              <a:rPr lang="de-DE" smtClean="0"/>
              <a:t>16.09.2022</a:t>
            </a:fld>
            <a:endParaRPr lang="de-DE" dirty="0"/>
          </a:p>
        </p:txBody>
      </p:sp>
      <p:sp>
        <p:nvSpPr>
          <p:cNvPr id="4" name="Fußzeilenplatzhalter 3">
            <a:extLst>
              <a:ext uri="{FF2B5EF4-FFF2-40B4-BE49-F238E27FC236}">
                <a16:creationId xmlns:a16="http://schemas.microsoft.com/office/drawing/2014/main" id="{38AAE8A7-880C-44F1-89B6-E06B932882F0}"/>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93CC167F-5170-4667-9272-617434797439}"/>
              </a:ext>
            </a:extLst>
          </p:cNvPr>
          <p:cNvSpPr>
            <a:spLocks noGrp="1"/>
          </p:cNvSpPr>
          <p:nvPr>
            <p:ph type="sldNum" sz="quarter" idx="12"/>
          </p:nvPr>
        </p:nvSpPr>
        <p:spPr/>
        <p:txBody>
          <a:bodyPr/>
          <a:lstStyle/>
          <a:p>
            <a:fld id="{976196C0-1678-4F16-8090-952AA6F46C10}" type="slidenum">
              <a:rPr lang="de-DE" smtClean="0"/>
              <a:pPr/>
              <a:t>59</a:t>
            </a:fld>
            <a:endParaRPr lang="de-DE" dirty="0"/>
          </a:p>
        </p:txBody>
      </p:sp>
      <p:sp>
        <p:nvSpPr>
          <p:cNvPr id="11" name="Inhaltsplatzhalter 3">
            <a:extLst>
              <a:ext uri="{FF2B5EF4-FFF2-40B4-BE49-F238E27FC236}">
                <a16:creationId xmlns:a16="http://schemas.microsoft.com/office/drawing/2014/main" id="{F274F00D-C16E-4A80-B726-D505124C2F07}"/>
              </a:ext>
            </a:extLst>
          </p:cNvPr>
          <p:cNvSpPr txBox="1">
            <a:spLocks/>
          </p:cNvSpPr>
          <p:nvPr/>
        </p:nvSpPr>
        <p:spPr>
          <a:xfrm>
            <a:off x="555299" y="5391439"/>
            <a:ext cx="6898446" cy="529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altLang="de-DE">
                <a:solidFill>
                  <a:srgbClr val="348D65"/>
                </a:solidFill>
                <a:hlinkClick r:id="rId4"/>
              </a:rPr>
              <a:t>www.klimawandel-schule.de/Fortbildung2021</a:t>
            </a:r>
            <a:endParaRPr lang="de-DE" altLang="de-DE">
              <a:solidFill>
                <a:srgbClr val="348D65"/>
              </a:solidFill>
              <a:hlinkClick r:id="rId5"/>
            </a:endParaRPr>
          </a:p>
          <a:p>
            <a:endParaRPr lang="de-DE" sz="1200" dirty="0">
              <a:hlinkClick r:id="rId5"/>
            </a:endParaRPr>
          </a:p>
        </p:txBody>
      </p:sp>
    </p:spTree>
    <p:extLst>
      <p:ext uri="{BB962C8B-B14F-4D97-AF65-F5344CB8AC3E}">
        <p14:creationId xmlns:p14="http://schemas.microsoft.com/office/powerpoint/2010/main" val="21169113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F65E4-06B0-4E9E-8176-B49F30EA0000}"/>
              </a:ext>
            </a:extLst>
          </p:cNvPr>
          <p:cNvSpPr>
            <a:spLocks noGrp="1"/>
          </p:cNvSpPr>
          <p:nvPr>
            <p:ph type="title"/>
          </p:nvPr>
        </p:nvSpPr>
        <p:spPr/>
        <p:txBody>
          <a:bodyPr/>
          <a:lstStyle/>
          <a:p>
            <a:r>
              <a:rPr lang="de-DE" dirty="0"/>
              <a:t>Drei Bereiche</a:t>
            </a:r>
          </a:p>
        </p:txBody>
      </p:sp>
      <p:pic>
        <p:nvPicPr>
          <p:cNvPr id="8" name="Inhaltsplatzhalter 7">
            <a:extLst>
              <a:ext uri="{FF2B5EF4-FFF2-40B4-BE49-F238E27FC236}">
                <a16:creationId xmlns:a16="http://schemas.microsoft.com/office/drawing/2014/main" id="{5FC4BEE2-B598-4996-9084-92DF8AFBDFA7}"/>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496023" y="1481265"/>
            <a:ext cx="10992000" cy="2401176"/>
          </a:xfrm>
        </p:spPr>
      </p:pic>
      <p:sp>
        <p:nvSpPr>
          <p:cNvPr id="4" name="Datumsplatzhalter 3">
            <a:extLst>
              <a:ext uri="{FF2B5EF4-FFF2-40B4-BE49-F238E27FC236}">
                <a16:creationId xmlns:a16="http://schemas.microsoft.com/office/drawing/2014/main" id="{12F6243C-49D8-4213-B27F-9BF2FB0C3EBE}"/>
              </a:ext>
            </a:extLst>
          </p:cNvPr>
          <p:cNvSpPr>
            <a:spLocks noGrp="1"/>
          </p:cNvSpPr>
          <p:nvPr>
            <p:ph type="dt" sz="half" idx="10"/>
          </p:nvPr>
        </p:nvSpPr>
        <p:spPr/>
        <p:txBody>
          <a:bodyPr/>
          <a:lstStyle/>
          <a:p>
            <a:fld id="{39CAC924-7149-4545-9331-6CD8AE712A4D}" type="datetime1">
              <a:rPr lang="de-DE" smtClean="0"/>
              <a:t>16.09.2022</a:t>
            </a:fld>
            <a:endParaRPr lang="de-DE" dirty="0"/>
          </a:p>
        </p:txBody>
      </p:sp>
      <p:sp>
        <p:nvSpPr>
          <p:cNvPr id="5" name="Fußzeilenplatzhalter 4">
            <a:extLst>
              <a:ext uri="{FF2B5EF4-FFF2-40B4-BE49-F238E27FC236}">
                <a16:creationId xmlns:a16="http://schemas.microsoft.com/office/drawing/2014/main" id="{21AD9F86-2B5F-4482-A4DD-9C9926F0BE06}"/>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31CF3F71-D19C-4206-BFF4-7E18C1374C4A}"/>
              </a:ext>
            </a:extLst>
          </p:cNvPr>
          <p:cNvSpPr>
            <a:spLocks noGrp="1"/>
          </p:cNvSpPr>
          <p:nvPr>
            <p:ph type="sldNum" sz="quarter" idx="12"/>
          </p:nvPr>
        </p:nvSpPr>
        <p:spPr/>
        <p:txBody>
          <a:bodyPr/>
          <a:lstStyle/>
          <a:p>
            <a:fld id="{976196C0-1678-4F16-8090-952AA6F46C10}" type="slidenum">
              <a:rPr lang="de-DE" smtClean="0"/>
              <a:pPr/>
              <a:t>6</a:t>
            </a:fld>
            <a:endParaRPr lang="de-DE" dirty="0"/>
          </a:p>
        </p:txBody>
      </p:sp>
      <p:sp>
        <p:nvSpPr>
          <p:cNvPr id="10" name="Inhaltsplatzhalter 2">
            <a:extLst>
              <a:ext uri="{FF2B5EF4-FFF2-40B4-BE49-F238E27FC236}">
                <a16:creationId xmlns:a16="http://schemas.microsoft.com/office/drawing/2014/main" id="{4711B562-23B9-463F-83D7-AFD1BCAFF38C}"/>
              </a:ext>
            </a:extLst>
          </p:cNvPr>
          <p:cNvSpPr txBox="1">
            <a:spLocks/>
          </p:cNvSpPr>
          <p:nvPr/>
        </p:nvSpPr>
        <p:spPr>
          <a:xfrm>
            <a:off x="1307224" y="3811521"/>
            <a:ext cx="2188800" cy="507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dirty="0">
                <a:solidFill>
                  <a:srgbClr val="F38E49"/>
                </a:solidFill>
              </a:rPr>
              <a:t>I. Verstehen</a:t>
            </a:r>
            <a:endParaRPr lang="de-DE" sz="2400" dirty="0"/>
          </a:p>
        </p:txBody>
      </p:sp>
      <p:sp>
        <p:nvSpPr>
          <p:cNvPr id="11" name="Inhaltsplatzhalter 2">
            <a:extLst>
              <a:ext uri="{FF2B5EF4-FFF2-40B4-BE49-F238E27FC236}">
                <a16:creationId xmlns:a16="http://schemas.microsoft.com/office/drawing/2014/main" id="{E57B8D38-1B8A-47E1-AA76-58F960FDF2E7}"/>
              </a:ext>
            </a:extLst>
          </p:cNvPr>
          <p:cNvSpPr txBox="1">
            <a:spLocks/>
          </p:cNvSpPr>
          <p:nvPr/>
        </p:nvSpPr>
        <p:spPr>
          <a:xfrm>
            <a:off x="4391225" y="3811520"/>
            <a:ext cx="3842398" cy="507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dirty="0">
                <a:solidFill>
                  <a:srgbClr val="F38E49"/>
                </a:solidFill>
              </a:rPr>
              <a:t>II. Zukunftsgestaltung</a:t>
            </a:r>
            <a:endParaRPr lang="de-DE" sz="2400" dirty="0"/>
          </a:p>
        </p:txBody>
      </p:sp>
      <p:sp>
        <p:nvSpPr>
          <p:cNvPr id="13" name="Inhaltsplatzhalter 2">
            <a:extLst>
              <a:ext uri="{FF2B5EF4-FFF2-40B4-BE49-F238E27FC236}">
                <a16:creationId xmlns:a16="http://schemas.microsoft.com/office/drawing/2014/main" id="{44384F69-7275-4DBD-9B61-CAF7F9B3F037}"/>
              </a:ext>
            </a:extLst>
          </p:cNvPr>
          <p:cNvSpPr txBox="1">
            <a:spLocks/>
          </p:cNvSpPr>
          <p:nvPr/>
        </p:nvSpPr>
        <p:spPr>
          <a:xfrm>
            <a:off x="8218704" y="3811519"/>
            <a:ext cx="3842398" cy="507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dirty="0">
                <a:solidFill>
                  <a:srgbClr val="F38E49"/>
                </a:solidFill>
              </a:rPr>
              <a:t>III. Zusammen handeln</a:t>
            </a:r>
            <a:endParaRPr lang="de-DE" sz="2400" dirty="0"/>
          </a:p>
        </p:txBody>
      </p:sp>
      <p:sp>
        <p:nvSpPr>
          <p:cNvPr id="14" name="Inhaltsplatzhalter 2">
            <a:extLst>
              <a:ext uri="{FF2B5EF4-FFF2-40B4-BE49-F238E27FC236}">
                <a16:creationId xmlns:a16="http://schemas.microsoft.com/office/drawing/2014/main" id="{2FCA2DB7-4E61-4433-B22D-3FD72052F851}"/>
              </a:ext>
            </a:extLst>
          </p:cNvPr>
          <p:cNvSpPr txBox="1">
            <a:spLocks/>
          </p:cNvSpPr>
          <p:nvPr/>
        </p:nvSpPr>
        <p:spPr>
          <a:xfrm>
            <a:off x="600000" y="4537601"/>
            <a:ext cx="10991999" cy="1503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u="sng" dirty="0">
                <a:solidFill>
                  <a:schemeClr val="bg2">
                    <a:lumMod val="25000"/>
                  </a:schemeClr>
                </a:solidFill>
              </a:rPr>
              <a:t>Ziel: </a:t>
            </a:r>
            <a:br>
              <a:rPr lang="de-DE" i="1" dirty="0">
                <a:solidFill>
                  <a:schemeClr val="bg2">
                    <a:lumMod val="25000"/>
                  </a:schemeClr>
                </a:solidFill>
              </a:rPr>
            </a:br>
            <a:r>
              <a:rPr lang="de-DE" i="1" dirty="0">
                <a:solidFill>
                  <a:schemeClr val="bg2">
                    <a:lumMod val="25000"/>
                  </a:schemeClr>
                </a:solidFill>
              </a:rPr>
              <a:t>Aufbau einer Sammlung von </a:t>
            </a:r>
            <a:r>
              <a:rPr lang="de-DE" i="1" dirty="0">
                <a:solidFill>
                  <a:srgbClr val="F38E49"/>
                </a:solidFill>
              </a:rPr>
              <a:t>Unterrichtsmaterialien</a:t>
            </a:r>
            <a:r>
              <a:rPr lang="de-DE" i="1" dirty="0">
                <a:solidFill>
                  <a:schemeClr val="bg2">
                    <a:lumMod val="25000"/>
                  </a:schemeClr>
                </a:solidFill>
              </a:rPr>
              <a:t> </a:t>
            </a:r>
            <a:br>
              <a:rPr lang="de-DE" i="1" dirty="0">
                <a:solidFill>
                  <a:schemeClr val="bg2">
                    <a:lumMod val="25000"/>
                  </a:schemeClr>
                </a:solidFill>
              </a:rPr>
            </a:br>
            <a:r>
              <a:rPr lang="de-DE" i="1" dirty="0">
                <a:solidFill>
                  <a:schemeClr val="bg2">
                    <a:lumMod val="25000"/>
                  </a:schemeClr>
                </a:solidFill>
              </a:rPr>
              <a:t>und </a:t>
            </a:r>
            <a:r>
              <a:rPr lang="de-DE" i="1" dirty="0">
                <a:solidFill>
                  <a:srgbClr val="F38E49"/>
                </a:solidFill>
              </a:rPr>
              <a:t>Projektmöglichkeiten</a:t>
            </a:r>
            <a:r>
              <a:rPr lang="de-DE" i="1" dirty="0">
                <a:solidFill>
                  <a:schemeClr val="bg2">
                    <a:lumMod val="25000"/>
                  </a:schemeClr>
                </a:solidFill>
              </a:rPr>
              <a:t> zu diesen Bereichen</a:t>
            </a:r>
          </a:p>
        </p:txBody>
      </p:sp>
    </p:spTree>
    <p:extLst>
      <p:ext uri="{BB962C8B-B14F-4D97-AF65-F5344CB8AC3E}">
        <p14:creationId xmlns:p14="http://schemas.microsoft.com/office/powerpoint/2010/main" val="196813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9BA96F8E-0D0C-49E5-A55D-07B2819CFB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6730" y="1443990"/>
            <a:ext cx="11178540" cy="3970020"/>
          </a:xfrm>
          <a:prstGeom prst="rect">
            <a:avLst/>
          </a:prstGeom>
        </p:spPr>
      </p:pic>
      <p:sp>
        <p:nvSpPr>
          <p:cNvPr id="2" name="Datumsplatzhalter 1">
            <a:extLst>
              <a:ext uri="{FF2B5EF4-FFF2-40B4-BE49-F238E27FC236}">
                <a16:creationId xmlns:a16="http://schemas.microsoft.com/office/drawing/2014/main" id="{E3E3AE0A-0F15-43F6-946F-4D88760A939A}"/>
              </a:ext>
            </a:extLst>
          </p:cNvPr>
          <p:cNvSpPr>
            <a:spLocks noGrp="1"/>
          </p:cNvSpPr>
          <p:nvPr>
            <p:ph type="dt" sz="half" idx="10"/>
          </p:nvPr>
        </p:nvSpPr>
        <p:spPr/>
        <p:txBody>
          <a:bodyPr/>
          <a:lstStyle/>
          <a:p>
            <a:fld id="{B8146400-0996-4365-9EF7-5FD1AC574FA8}" type="datetime1">
              <a:rPr lang="de-DE" smtClean="0"/>
              <a:t>16.09.2022</a:t>
            </a:fld>
            <a:endParaRPr lang="de-DE" dirty="0"/>
          </a:p>
        </p:txBody>
      </p:sp>
      <p:sp>
        <p:nvSpPr>
          <p:cNvPr id="4" name="Fußzeilenplatzhalter 3">
            <a:extLst>
              <a:ext uri="{FF2B5EF4-FFF2-40B4-BE49-F238E27FC236}">
                <a16:creationId xmlns:a16="http://schemas.microsoft.com/office/drawing/2014/main" id="{24258A58-5EEF-4E60-BD41-67D37540B98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949D46B5-8927-4528-8DF7-28FED76ED316}"/>
              </a:ext>
            </a:extLst>
          </p:cNvPr>
          <p:cNvSpPr>
            <a:spLocks noGrp="1"/>
          </p:cNvSpPr>
          <p:nvPr>
            <p:ph type="sldNum" sz="quarter" idx="12"/>
          </p:nvPr>
        </p:nvSpPr>
        <p:spPr/>
        <p:txBody>
          <a:bodyPr/>
          <a:lstStyle/>
          <a:p>
            <a:fld id="{976196C0-1678-4F16-8090-952AA6F46C10}" type="slidenum">
              <a:rPr lang="de-DE" smtClean="0"/>
              <a:pPr/>
              <a:t>60</a:t>
            </a:fld>
            <a:endParaRPr lang="de-DE" dirty="0"/>
          </a:p>
        </p:txBody>
      </p:sp>
    </p:spTree>
    <p:extLst>
      <p:ext uri="{BB962C8B-B14F-4D97-AF65-F5344CB8AC3E}">
        <p14:creationId xmlns:p14="http://schemas.microsoft.com/office/powerpoint/2010/main" val="3406085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descr="Ein Bild, das Text enthält.&#10;&#10;Automatisch generierte Beschreibung">
            <a:extLst>
              <a:ext uri="{FF2B5EF4-FFF2-40B4-BE49-F238E27FC236}">
                <a16:creationId xmlns:a16="http://schemas.microsoft.com/office/drawing/2014/main" id="{F98F3787-A95F-485B-A8AF-E96ACB70468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 y="1897380"/>
            <a:ext cx="11125200" cy="3063240"/>
          </a:xfrm>
          <a:prstGeom prst="rect">
            <a:avLst/>
          </a:prstGeom>
        </p:spPr>
      </p:pic>
      <p:sp>
        <p:nvSpPr>
          <p:cNvPr id="3" name="Datumsplatzhalter 2">
            <a:extLst>
              <a:ext uri="{FF2B5EF4-FFF2-40B4-BE49-F238E27FC236}">
                <a16:creationId xmlns:a16="http://schemas.microsoft.com/office/drawing/2014/main" id="{FACB3FB8-D072-4099-B41C-BF9640342F15}"/>
              </a:ext>
            </a:extLst>
          </p:cNvPr>
          <p:cNvSpPr>
            <a:spLocks noGrp="1"/>
          </p:cNvSpPr>
          <p:nvPr>
            <p:ph type="dt" sz="half" idx="10"/>
          </p:nvPr>
        </p:nvSpPr>
        <p:spPr/>
        <p:txBody>
          <a:bodyPr/>
          <a:lstStyle/>
          <a:p>
            <a:fld id="{E8BF1E8A-FE8D-41E6-AC0E-BA0F6743F5D8}" type="datetime1">
              <a:rPr lang="de-DE" smtClean="0"/>
              <a:t>16.09.2022</a:t>
            </a:fld>
            <a:endParaRPr lang="de-DE" dirty="0"/>
          </a:p>
        </p:txBody>
      </p:sp>
      <p:sp>
        <p:nvSpPr>
          <p:cNvPr id="4" name="Fußzeilenplatzhalter 3">
            <a:extLst>
              <a:ext uri="{FF2B5EF4-FFF2-40B4-BE49-F238E27FC236}">
                <a16:creationId xmlns:a16="http://schemas.microsoft.com/office/drawing/2014/main" id="{661E8F02-C254-4D75-A094-7A79CDDD539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BC30B707-C0DE-4655-B1DF-644A18C9A5BC}"/>
              </a:ext>
            </a:extLst>
          </p:cNvPr>
          <p:cNvSpPr>
            <a:spLocks noGrp="1"/>
          </p:cNvSpPr>
          <p:nvPr>
            <p:ph type="sldNum" sz="quarter" idx="12"/>
          </p:nvPr>
        </p:nvSpPr>
        <p:spPr/>
        <p:txBody>
          <a:bodyPr/>
          <a:lstStyle/>
          <a:p>
            <a:fld id="{976196C0-1678-4F16-8090-952AA6F46C10}" type="slidenum">
              <a:rPr lang="de-DE" smtClean="0"/>
              <a:pPr/>
              <a:t>61</a:t>
            </a:fld>
            <a:endParaRPr lang="de-DE" dirty="0"/>
          </a:p>
        </p:txBody>
      </p:sp>
    </p:spTree>
    <p:extLst>
      <p:ext uri="{BB962C8B-B14F-4D97-AF65-F5344CB8AC3E}">
        <p14:creationId xmlns:p14="http://schemas.microsoft.com/office/powerpoint/2010/main" val="9687770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4F96E3E-C59F-4926-9D29-5FD8CB749639}"/>
              </a:ext>
            </a:extLst>
          </p:cNvPr>
          <p:cNvSpPr>
            <a:spLocks noGrp="1"/>
          </p:cNvSpPr>
          <p:nvPr>
            <p:ph type="dt" sz="half" idx="10"/>
          </p:nvPr>
        </p:nvSpPr>
        <p:spPr/>
        <p:txBody>
          <a:bodyPr/>
          <a:lstStyle/>
          <a:p>
            <a:fld id="{0448DA93-AB9B-49B7-8FC8-A93B9723CBDA}" type="datetime1">
              <a:rPr lang="de-DE" smtClean="0"/>
              <a:t>16.09.2022</a:t>
            </a:fld>
            <a:endParaRPr lang="de-DE" dirty="0"/>
          </a:p>
        </p:txBody>
      </p:sp>
      <p:sp>
        <p:nvSpPr>
          <p:cNvPr id="3" name="Fußzeilenplatzhalter 2">
            <a:extLst>
              <a:ext uri="{FF2B5EF4-FFF2-40B4-BE49-F238E27FC236}">
                <a16:creationId xmlns:a16="http://schemas.microsoft.com/office/drawing/2014/main" id="{1CD87C7B-E53C-4DCE-911D-3F49835856F8}"/>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21A4CBA7-B199-430C-9A40-F2FE100DD8C2}"/>
              </a:ext>
            </a:extLst>
          </p:cNvPr>
          <p:cNvSpPr>
            <a:spLocks noGrp="1"/>
          </p:cNvSpPr>
          <p:nvPr>
            <p:ph type="sldNum" sz="quarter" idx="12"/>
          </p:nvPr>
        </p:nvSpPr>
        <p:spPr/>
        <p:txBody>
          <a:bodyPr/>
          <a:lstStyle/>
          <a:p>
            <a:fld id="{976196C0-1678-4F16-8090-952AA6F46C10}" type="slidenum">
              <a:rPr lang="de-DE" smtClean="0"/>
              <a:pPr/>
              <a:t>62</a:t>
            </a:fld>
            <a:endParaRPr lang="de-DE" dirty="0"/>
          </a:p>
        </p:txBody>
      </p:sp>
      <p:pic>
        <p:nvPicPr>
          <p:cNvPr id="5" name="Grafik 4">
            <a:hlinkClick r:id="rId2"/>
            <a:extLst>
              <a:ext uri="{FF2B5EF4-FFF2-40B4-BE49-F238E27FC236}">
                <a16:creationId xmlns:a16="http://schemas.microsoft.com/office/drawing/2014/main" id="{0754751D-A2D1-4F01-8BBE-5326083E97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7134">
            <a:off x="940531" y="1068523"/>
            <a:ext cx="3125174" cy="4419653"/>
          </a:xfrm>
          <a:prstGeom prst="rect">
            <a:avLst/>
          </a:prstGeom>
          <a:ln>
            <a:solidFill>
              <a:schemeClr val="bg1">
                <a:lumMod val="75000"/>
              </a:schemeClr>
            </a:solidFill>
          </a:ln>
          <a:effectLst>
            <a:outerShdw blurRad="50800" dist="38100" dir="8100000" algn="tr" rotWithShape="0">
              <a:prstClr val="black">
                <a:alpha val="40000"/>
              </a:prstClr>
            </a:outerShdw>
          </a:effectLst>
        </p:spPr>
      </p:pic>
      <p:pic>
        <p:nvPicPr>
          <p:cNvPr id="17" name="Grafik 16">
            <a:hlinkClick r:id="rId4"/>
            <a:extLst>
              <a:ext uri="{FF2B5EF4-FFF2-40B4-BE49-F238E27FC236}">
                <a16:creationId xmlns:a16="http://schemas.microsoft.com/office/drawing/2014/main" id="{86BC53DA-1189-4255-9E31-ADB0FFB7BD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30663" y="1149074"/>
            <a:ext cx="4680000" cy="2346394"/>
          </a:xfrm>
          <a:prstGeom prst="rect">
            <a:avLst/>
          </a:prstGeom>
          <a:effectLst>
            <a:glow rad="101600">
              <a:schemeClr val="accent5">
                <a:satMod val="175000"/>
                <a:alpha val="40000"/>
              </a:schemeClr>
            </a:glow>
          </a:effectLst>
        </p:spPr>
      </p:pic>
      <p:pic>
        <p:nvPicPr>
          <p:cNvPr id="13" name="Grafik 12">
            <a:hlinkClick r:id="rId4"/>
            <a:extLst>
              <a:ext uri="{FF2B5EF4-FFF2-40B4-BE49-F238E27FC236}">
                <a16:creationId xmlns:a16="http://schemas.microsoft.com/office/drawing/2014/main" id="{E5088063-A6EF-4211-A70A-1F92EB453D3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00878" y="2508640"/>
            <a:ext cx="4680000" cy="2563320"/>
          </a:xfrm>
          <a:prstGeom prst="rect">
            <a:avLst/>
          </a:prstGeom>
          <a:effectLst>
            <a:glow rad="101600">
              <a:schemeClr val="accent5">
                <a:satMod val="175000"/>
                <a:alpha val="40000"/>
              </a:schemeClr>
            </a:glow>
          </a:effectLst>
        </p:spPr>
      </p:pic>
      <p:pic>
        <p:nvPicPr>
          <p:cNvPr id="15" name="Grafik 14">
            <a:hlinkClick r:id="rId4"/>
            <a:extLst>
              <a:ext uri="{FF2B5EF4-FFF2-40B4-BE49-F238E27FC236}">
                <a16:creationId xmlns:a16="http://schemas.microsoft.com/office/drawing/2014/main" id="{0A11FEE7-9255-4054-85ED-85B1248BD21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52638" y="3796732"/>
            <a:ext cx="4680000" cy="2263890"/>
          </a:xfrm>
          <a:prstGeom prst="rect">
            <a:avLst/>
          </a:prstGeom>
          <a:effectLst>
            <a:glow rad="101600">
              <a:schemeClr val="accent5">
                <a:satMod val="175000"/>
                <a:alpha val="40000"/>
              </a:schemeClr>
            </a:glow>
          </a:effectLst>
        </p:spPr>
      </p:pic>
      <p:sp>
        <p:nvSpPr>
          <p:cNvPr id="18" name="Titel 6">
            <a:extLst>
              <a:ext uri="{FF2B5EF4-FFF2-40B4-BE49-F238E27FC236}">
                <a16:creationId xmlns:a16="http://schemas.microsoft.com/office/drawing/2014/main" id="{692CF625-627A-4AD5-A1FB-211EB0B51884}"/>
              </a:ext>
            </a:extLst>
          </p:cNvPr>
          <p:cNvSpPr txBox="1">
            <a:spLocks/>
          </p:cNvSpPr>
          <p:nvPr/>
        </p:nvSpPr>
        <p:spPr>
          <a:xfrm>
            <a:off x="1143000" y="338952"/>
            <a:ext cx="10515600"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pPr algn="r"/>
            <a:r>
              <a:rPr lang="de-DE" sz="3200" dirty="0"/>
              <a:t>Ringvorlesung „Bildung für Klimaschutz“</a:t>
            </a:r>
          </a:p>
        </p:txBody>
      </p:sp>
    </p:spTree>
    <p:extLst>
      <p:ext uri="{BB962C8B-B14F-4D97-AF65-F5344CB8AC3E}">
        <p14:creationId xmlns:p14="http://schemas.microsoft.com/office/powerpoint/2010/main" val="3364982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0DF0260-44B1-47DF-A35A-6672AD83BD5E}"/>
              </a:ext>
            </a:extLst>
          </p:cNvPr>
          <p:cNvSpPr>
            <a:spLocks noGrp="1"/>
          </p:cNvSpPr>
          <p:nvPr>
            <p:ph type="dt" sz="half" idx="10"/>
          </p:nvPr>
        </p:nvSpPr>
        <p:spPr/>
        <p:txBody>
          <a:bodyPr/>
          <a:lstStyle/>
          <a:p>
            <a:fld id="{156D2EAF-4F9E-48C5-A805-22777B4E4752}" type="datetime1">
              <a:rPr lang="de-DE" smtClean="0"/>
              <a:t>16.09.2022</a:t>
            </a:fld>
            <a:endParaRPr lang="de-DE" dirty="0"/>
          </a:p>
        </p:txBody>
      </p:sp>
      <p:sp>
        <p:nvSpPr>
          <p:cNvPr id="3" name="Fußzeilenplatzhalter 2">
            <a:extLst>
              <a:ext uri="{FF2B5EF4-FFF2-40B4-BE49-F238E27FC236}">
                <a16:creationId xmlns:a16="http://schemas.microsoft.com/office/drawing/2014/main" id="{86E9455A-FD7D-4DAD-8B6F-36D35D97AA71}"/>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A143D430-269C-4B0E-9D16-9E3209B032D8}"/>
              </a:ext>
            </a:extLst>
          </p:cNvPr>
          <p:cNvSpPr>
            <a:spLocks noGrp="1"/>
          </p:cNvSpPr>
          <p:nvPr>
            <p:ph type="sldNum" sz="quarter" idx="12"/>
          </p:nvPr>
        </p:nvSpPr>
        <p:spPr/>
        <p:txBody>
          <a:bodyPr/>
          <a:lstStyle/>
          <a:p>
            <a:fld id="{976196C0-1678-4F16-8090-952AA6F46C10}" type="slidenum">
              <a:rPr lang="de-DE" smtClean="0"/>
              <a:pPr/>
              <a:t>63</a:t>
            </a:fld>
            <a:endParaRPr lang="de-DE" dirty="0"/>
          </a:p>
        </p:txBody>
      </p:sp>
      <p:pic>
        <p:nvPicPr>
          <p:cNvPr id="8" name="Grafik 7">
            <a:extLst>
              <a:ext uri="{FF2B5EF4-FFF2-40B4-BE49-F238E27FC236}">
                <a16:creationId xmlns:a16="http://schemas.microsoft.com/office/drawing/2014/main" id="{968BC042-7C3E-46DA-B3E8-AD762F6613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79371" y="679953"/>
            <a:ext cx="6633258" cy="3620653"/>
          </a:xfrm>
          <a:prstGeom prst="rect">
            <a:avLst/>
          </a:prstGeom>
        </p:spPr>
      </p:pic>
      <p:sp>
        <p:nvSpPr>
          <p:cNvPr id="9" name="Textfeld 8">
            <a:extLst>
              <a:ext uri="{FF2B5EF4-FFF2-40B4-BE49-F238E27FC236}">
                <a16:creationId xmlns:a16="http://schemas.microsoft.com/office/drawing/2014/main" id="{B65BAD1E-D882-46DC-8292-40A4958B982C}"/>
              </a:ext>
            </a:extLst>
          </p:cNvPr>
          <p:cNvSpPr txBox="1"/>
          <p:nvPr/>
        </p:nvSpPr>
        <p:spPr>
          <a:xfrm>
            <a:off x="2649840" y="4900359"/>
            <a:ext cx="6892320" cy="861774"/>
          </a:xfrm>
          <a:prstGeom prst="rect">
            <a:avLst/>
          </a:prstGeom>
          <a:noFill/>
        </p:spPr>
        <p:txBody>
          <a:bodyPr wrap="square" rtlCol="0">
            <a:spAutoFit/>
          </a:bodyPr>
          <a:lstStyle/>
          <a:p>
            <a:pPr algn="ctr"/>
            <a:r>
              <a:rPr lang="de-DE" sz="3200" dirty="0">
                <a:solidFill>
                  <a:srgbClr val="00B0F0"/>
                </a:solidFill>
                <a:hlinkClick r:id="rId3">
                  <a:extLst>
                    <a:ext uri="{A12FA001-AC4F-418D-AE19-62706E023703}">
                      <ahyp:hlinkClr xmlns:ahyp="http://schemas.microsoft.com/office/drawing/2018/hyperlinkcolor" val="tx"/>
                    </a:ext>
                  </a:extLst>
                </a:hlinkClick>
              </a:rPr>
              <a:t>Sachstandsberichte des Weltklimarats</a:t>
            </a:r>
            <a:endParaRPr lang="de-DE" sz="3200" dirty="0">
              <a:solidFill>
                <a:srgbClr val="00B0F0"/>
              </a:solidFill>
            </a:endParaRPr>
          </a:p>
          <a:p>
            <a:pPr algn="ctr"/>
            <a:r>
              <a:rPr lang="de-DE" dirty="0">
                <a:solidFill>
                  <a:srgbClr val="00B0F0"/>
                </a:solidFill>
              </a:rPr>
              <a:t>gut lesbar: Zusammenfassungen für politische Entscheidungsträger</a:t>
            </a:r>
          </a:p>
        </p:txBody>
      </p:sp>
    </p:spTree>
    <p:extLst>
      <p:ext uri="{BB962C8B-B14F-4D97-AF65-F5344CB8AC3E}">
        <p14:creationId xmlns:p14="http://schemas.microsoft.com/office/powerpoint/2010/main" val="3315312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1B177B3-B3D6-4A4B-AAED-B79F2F94EFB1}"/>
              </a:ext>
            </a:extLst>
          </p:cNvPr>
          <p:cNvSpPr>
            <a:spLocks noGrp="1"/>
          </p:cNvSpPr>
          <p:nvPr>
            <p:ph type="dt" sz="half" idx="10"/>
          </p:nvPr>
        </p:nvSpPr>
        <p:spPr/>
        <p:txBody>
          <a:bodyPr/>
          <a:lstStyle/>
          <a:p>
            <a:fld id="{17486C46-3ABC-4E85-8427-19ACF1A2DE35}" type="datetime1">
              <a:rPr lang="de-DE" smtClean="0"/>
              <a:t>16.09.2022</a:t>
            </a:fld>
            <a:endParaRPr lang="de-DE" dirty="0"/>
          </a:p>
        </p:txBody>
      </p:sp>
      <p:sp>
        <p:nvSpPr>
          <p:cNvPr id="3" name="Fußzeilenplatzhalter 2">
            <a:extLst>
              <a:ext uri="{FF2B5EF4-FFF2-40B4-BE49-F238E27FC236}">
                <a16:creationId xmlns:a16="http://schemas.microsoft.com/office/drawing/2014/main" id="{A47C44DA-F88B-47D1-9FA5-01DC4F085386}"/>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64827F61-75E5-4F37-9891-BA39A0CBE2FB}"/>
              </a:ext>
            </a:extLst>
          </p:cNvPr>
          <p:cNvSpPr>
            <a:spLocks noGrp="1"/>
          </p:cNvSpPr>
          <p:nvPr>
            <p:ph type="sldNum" sz="quarter" idx="12"/>
          </p:nvPr>
        </p:nvSpPr>
        <p:spPr/>
        <p:txBody>
          <a:bodyPr/>
          <a:lstStyle/>
          <a:p>
            <a:fld id="{976196C0-1678-4F16-8090-952AA6F46C10}" type="slidenum">
              <a:rPr lang="de-DE" smtClean="0"/>
              <a:pPr/>
              <a:t>64</a:t>
            </a:fld>
            <a:endParaRPr lang="de-DE" dirty="0"/>
          </a:p>
        </p:txBody>
      </p:sp>
      <p:pic>
        <p:nvPicPr>
          <p:cNvPr id="6" name="Grafik 5">
            <a:hlinkClick r:id="rId2"/>
            <a:extLst>
              <a:ext uri="{FF2B5EF4-FFF2-40B4-BE49-F238E27FC236}">
                <a16:creationId xmlns:a16="http://schemas.microsoft.com/office/drawing/2014/main" id="{E1EBE1B4-2229-477A-AF6A-730322F3E0A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549881" y="304074"/>
            <a:ext cx="7034089" cy="5531394"/>
          </a:xfrm>
          <a:prstGeom prst="rect">
            <a:avLst/>
          </a:prstGeom>
        </p:spPr>
      </p:pic>
      <p:sp>
        <p:nvSpPr>
          <p:cNvPr id="7" name="Textfeld 6">
            <a:extLst>
              <a:ext uri="{FF2B5EF4-FFF2-40B4-BE49-F238E27FC236}">
                <a16:creationId xmlns:a16="http://schemas.microsoft.com/office/drawing/2014/main" id="{E2793285-2B48-42B2-AD97-1BC61E1B024B}"/>
              </a:ext>
            </a:extLst>
          </p:cNvPr>
          <p:cNvSpPr txBox="1"/>
          <p:nvPr/>
        </p:nvSpPr>
        <p:spPr>
          <a:xfrm>
            <a:off x="1224267" y="5835468"/>
            <a:ext cx="6809389"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a:t>
            </a:r>
            <a:r>
              <a:rPr lang="en-US" sz="1000" dirty="0">
                <a:solidFill>
                  <a:schemeClr val="bg2">
                    <a:lumMod val="75000"/>
                  </a:schemeClr>
                </a:solidFill>
                <a:ea typeface="Open Sans" panose="020B0606030504020204" pitchFamily="34" charset="0"/>
                <a:cs typeface="Open Sans" panose="020B0606030504020204" pitchFamily="34" charset="0"/>
              </a:rPr>
              <a:t>https://www.dkrz.de/de/kommunikation/klimasimulationen/cmip6-de/die-ssp-szenarien </a:t>
            </a:r>
            <a:r>
              <a:rPr lang="de-DE" sz="1000" dirty="0">
                <a:solidFill>
                  <a:schemeClr val="bg2">
                    <a:lumMod val="75000"/>
                  </a:schemeClr>
                </a:solidFill>
                <a:ea typeface="Open Sans" panose="020B0606030504020204" pitchFamily="34" charset="0"/>
                <a:cs typeface="Open Sans" panose="020B0606030504020204" pitchFamily="34" charset="0"/>
              </a:rPr>
              <a:t>(31.01.2022)</a:t>
            </a:r>
          </a:p>
        </p:txBody>
      </p:sp>
      <mc:AlternateContent xmlns:mc="http://schemas.openxmlformats.org/markup-compatibility/2006" xmlns:a14="http://schemas.microsoft.com/office/drawing/2010/main">
        <mc:Choice Requires="a14">
          <p:sp>
            <p:nvSpPr>
              <p:cNvPr id="10" name="Titel 2">
                <a:extLst>
                  <a:ext uri="{FF2B5EF4-FFF2-40B4-BE49-F238E27FC236}">
                    <a16:creationId xmlns:a16="http://schemas.microsoft.com/office/drawing/2014/main" id="{DB23A553-C11A-44B9-96AF-86F715FF995E}"/>
                  </a:ext>
                </a:extLst>
              </p:cNvPr>
              <p:cNvSpPr txBox="1">
                <a:spLocks/>
              </p:cNvSpPr>
              <p:nvPr/>
            </p:nvSpPr>
            <p:spPr>
              <a:xfrm>
                <a:off x="8583970" y="1403051"/>
                <a:ext cx="3557175" cy="2887596"/>
              </a:xfrm>
              <a:prstGeom prst="rect">
                <a:avLst/>
              </a:prstGeom>
            </p:spPr>
            <p:txBody>
              <a:bodyPr>
                <a:noAutofit/>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sz="2400" u="sng" dirty="0"/>
                  <a:t>SSP5- Pfad der fossilen Entwicklung </a:t>
                </a:r>
                <a:br>
                  <a:rPr lang="de-DE" sz="2400" u="sng" dirty="0"/>
                </a:br>
                <a:r>
                  <a:rPr lang="de-DE" sz="2400" dirty="0"/>
                  <a:t>führt zu</a:t>
                </a:r>
                <a14:m>
                  <m:oMath xmlns:m="http://schemas.openxmlformats.org/officeDocument/2006/math">
                    <m:r>
                      <a:rPr lang="de-DE" sz="2000" b="0" i="0" smtClean="0">
                        <a:latin typeface="Cambria Math" panose="02040503050406030204" pitchFamily="18" charset="0"/>
                      </a:rPr>
                      <m:t> </m:t>
                    </m:r>
                    <m:r>
                      <a:rPr lang="de-DE" sz="2000" b="0" i="1" smtClean="0">
                        <a:latin typeface="Cambria Math" panose="02040503050406030204" pitchFamily="18" charset="0"/>
                      </a:rPr>
                      <m:t>8,5</m:t>
                    </m:r>
                    <m:f>
                      <m:fPr>
                        <m:ctrlPr>
                          <a:rPr lang="de-DE" sz="2000" i="1" smtClean="0">
                            <a:latin typeface="Cambria Math" panose="02040503050406030204" pitchFamily="18" charset="0"/>
                          </a:rPr>
                        </m:ctrlPr>
                      </m:fPr>
                      <m:num>
                        <m:r>
                          <a:rPr lang="de-DE" sz="2000" b="0" i="1" smtClean="0">
                            <a:latin typeface="Cambria Math" panose="02040503050406030204" pitchFamily="18" charset="0"/>
                          </a:rPr>
                          <m:t>𝑊</m:t>
                        </m:r>
                      </m:num>
                      <m:den>
                        <m:sSup>
                          <m:sSupPr>
                            <m:ctrlPr>
                              <a:rPr lang="de-DE" sz="2000" i="1" smtClean="0">
                                <a:latin typeface="Cambria Math" panose="02040503050406030204" pitchFamily="18" charset="0"/>
                              </a:rPr>
                            </m:ctrlPr>
                          </m:sSupPr>
                          <m:e>
                            <m:r>
                              <a:rPr lang="de-DE" sz="2000" b="0" i="1" smtClean="0">
                                <a:latin typeface="Cambria Math" panose="02040503050406030204" pitchFamily="18" charset="0"/>
                              </a:rPr>
                              <m:t>𝑚</m:t>
                            </m:r>
                          </m:e>
                          <m:sup>
                            <m:r>
                              <a:rPr lang="de-DE" sz="2000" b="0" i="1" smtClean="0">
                                <a:latin typeface="Cambria Math" panose="02040503050406030204" pitchFamily="18" charset="0"/>
                              </a:rPr>
                              <m:t>2</m:t>
                            </m:r>
                          </m:sup>
                        </m:sSup>
                      </m:den>
                    </m:f>
                  </m:oMath>
                </a14:m>
                <a:r>
                  <a:rPr lang="de-DE" sz="2400" dirty="0"/>
                  <a:t> zusätzlichem Strahlungsantrieb durch erhöhte Treibhausgas-konzentration bis 2100</a:t>
                </a:r>
              </a:p>
            </p:txBody>
          </p:sp>
        </mc:Choice>
        <mc:Fallback xmlns="">
          <p:sp>
            <p:nvSpPr>
              <p:cNvPr id="10" name="Titel 2">
                <a:extLst>
                  <a:ext uri="{FF2B5EF4-FFF2-40B4-BE49-F238E27FC236}">
                    <a16:creationId xmlns:a16="http://schemas.microsoft.com/office/drawing/2014/main" id="{DB23A553-C11A-44B9-96AF-86F715FF995E}"/>
                  </a:ext>
                </a:extLst>
              </p:cNvPr>
              <p:cNvSpPr txBox="1">
                <a:spLocks noRot="1" noChangeAspect="1" noMove="1" noResize="1" noEditPoints="1" noAdjustHandles="1" noChangeArrowheads="1" noChangeShapeType="1" noTextEdit="1"/>
              </p:cNvSpPr>
              <p:nvPr/>
            </p:nvSpPr>
            <p:spPr>
              <a:xfrm>
                <a:off x="8583970" y="1403051"/>
                <a:ext cx="3557175" cy="2887596"/>
              </a:xfrm>
              <a:prstGeom prst="rect">
                <a:avLst/>
              </a:prstGeom>
              <a:blipFill>
                <a:blip r:embed="rId4"/>
                <a:stretch>
                  <a:fillRect l="-2568" t="-2954" r="-2568"/>
                </a:stretch>
              </a:blipFill>
            </p:spPr>
            <p:txBody>
              <a:bodyPr/>
              <a:lstStyle/>
              <a:p>
                <a:r>
                  <a:rPr lang="de-DE">
                    <a:noFill/>
                  </a:rPr>
                  <a:t> </a:t>
                </a:r>
              </a:p>
            </p:txBody>
          </p:sp>
        </mc:Fallback>
      </mc:AlternateContent>
    </p:spTree>
    <p:extLst>
      <p:ext uri="{BB962C8B-B14F-4D97-AF65-F5344CB8AC3E}">
        <p14:creationId xmlns:p14="http://schemas.microsoft.com/office/powerpoint/2010/main" val="353638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253A285-B96B-4BAE-8C98-214D5BD30663}"/>
              </a:ext>
            </a:extLst>
          </p:cNvPr>
          <p:cNvSpPr>
            <a:spLocks noGrp="1"/>
          </p:cNvSpPr>
          <p:nvPr>
            <p:ph type="dt" sz="half" idx="10"/>
          </p:nvPr>
        </p:nvSpPr>
        <p:spPr/>
        <p:txBody>
          <a:bodyPr/>
          <a:lstStyle/>
          <a:p>
            <a:fld id="{4765F724-3AFD-4506-B6E0-165D6791950B}" type="datetime1">
              <a:rPr lang="de-DE" smtClean="0"/>
              <a:t>16.09.2022</a:t>
            </a:fld>
            <a:endParaRPr lang="de-DE" dirty="0"/>
          </a:p>
        </p:txBody>
      </p:sp>
      <p:sp>
        <p:nvSpPr>
          <p:cNvPr id="3" name="Fußzeilenplatzhalter 2">
            <a:extLst>
              <a:ext uri="{FF2B5EF4-FFF2-40B4-BE49-F238E27FC236}">
                <a16:creationId xmlns:a16="http://schemas.microsoft.com/office/drawing/2014/main" id="{BEC7BFD3-409E-4F95-88A0-1505194E937B}"/>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CC81F9D9-BFB5-4B5B-8E13-86E61A9EF843}"/>
              </a:ext>
            </a:extLst>
          </p:cNvPr>
          <p:cNvSpPr>
            <a:spLocks noGrp="1"/>
          </p:cNvSpPr>
          <p:nvPr>
            <p:ph type="sldNum" sz="quarter" idx="12"/>
          </p:nvPr>
        </p:nvSpPr>
        <p:spPr/>
        <p:txBody>
          <a:bodyPr/>
          <a:lstStyle/>
          <a:p>
            <a:fld id="{976196C0-1678-4F16-8090-952AA6F46C10}" type="slidenum">
              <a:rPr lang="de-DE" smtClean="0"/>
              <a:pPr/>
              <a:t>65</a:t>
            </a:fld>
            <a:endParaRPr lang="de-DE" dirty="0"/>
          </a:p>
        </p:txBody>
      </p:sp>
      <p:pic>
        <p:nvPicPr>
          <p:cNvPr id="6" name="Grafik 5">
            <a:extLst>
              <a:ext uri="{FF2B5EF4-FFF2-40B4-BE49-F238E27FC236}">
                <a16:creationId xmlns:a16="http://schemas.microsoft.com/office/drawing/2014/main" id="{0D8134A3-783E-4484-A552-296BD56C8A1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10392" y="325570"/>
            <a:ext cx="9805822" cy="5625650"/>
          </a:xfrm>
          <a:prstGeom prst="rect">
            <a:avLst/>
          </a:prstGeom>
        </p:spPr>
      </p:pic>
      <p:sp>
        <p:nvSpPr>
          <p:cNvPr id="12" name="Textfeld 11">
            <a:extLst>
              <a:ext uri="{FF2B5EF4-FFF2-40B4-BE49-F238E27FC236}">
                <a16:creationId xmlns:a16="http://schemas.microsoft.com/office/drawing/2014/main" id="{423057FB-D2ED-4F19-BF1A-D702A4B08244}"/>
              </a:ext>
            </a:extLst>
          </p:cNvPr>
          <p:cNvSpPr txBox="1"/>
          <p:nvPr/>
        </p:nvSpPr>
        <p:spPr>
          <a:xfrm>
            <a:off x="734410" y="5764756"/>
            <a:ext cx="7601870"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a:t>
            </a:r>
            <a:r>
              <a:rPr lang="en-US" sz="1000" dirty="0">
                <a:solidFill>
                  <a:schemeClr val="bg2">
                    <a:lumMod val="75000"/>
                  </a:schemeClr>
                </a:solidFill>
                <a:ea typeface="Open Sans" panose="020B0606030504020204" pitchFamily="34" charset="0"/>
                <a:cs typeface="Open Sans" panose="020B0606030504020204" pitchFamily="34" charset="0"/>
              </a:rPr>
              <a:t>https://www.dkrz.de/de/kommunikation/klimasimulationen/cmip6-de/ergebnisse/globale-mitteltemperatur  </a:t>
            </a:r>
            <a:r>
              <a:rPr lang="de-DE" sz="1000" dirty="0">
                <a:solidFill>
                  <a:schemeClr val="bg2">
                    <a:lumMod val="75000"/>
                  </a:schemeClr>
                </a:solidFill>
                <a:ea typeface="Open Sans" panose="020B0606030504020204" pitchFamily="34" charset="0"/>
                <a:cs typeface="Open Sans" panose="020B0606030504020204" pitchFamily="34" charset="0"/>
              </a:rPr>
              <a:t>(31.01.2022)</a:t>
            </a:r>
          </a:p>
        </p:txBody>
      </p:sp>
    </p:spTree>
    <p:extLst>
      <p:ext uri="{BB962C8B-B14F-4D97-AF65-F5344CB8AC3E}">
        <p14:creationId xmlns:p14="http://schemas.microsoft.com/office/powerpoint/2010/main" val="40431559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17364B8-9DDF-48E2-A796-81FB9D22CA01}"/>
              </a:ext>
            </a:extLst>
          </p:cNvPr>
          <p:cNvSpPr>
            <a:spLocks noGrp="1"/>
          </p:cNvSpPr>
          <p:nvPr>
            <p:ph type="title"/>
          </p:nvPr>
        </p:nvSpPr>
        <p:spPr>
          <a:xfrm>
            <a:off x="838200" y="1724633"/>
            <a:ext cx="10515600" cy="879762"/>
          </a:xfrm>
        </p:spPr>
        <p:txBody>
          <a:bodyPr/>
          <a:lstStyle/>
          <a:p>
            <a:pPr algn="ctr"/>
            <a:r>
              <a:rPr lang="de-DE" dirty="0"/>
              <a:t>Der Klimawandel und die Ozeane</a:t>
            </a:r>
          </a:p>
        </p:txBody>
      </p:sp>
      <p:sp>
        <p:nvSpPr>
          <p:cNvPr id="3" name="Untertitel 2">
            <a:extLst>
              <a:ext uri="{FF2B5EF4-FFF2-40B4-BE49-F238E27FC236}">
                <a16:creationId xmlns:a16="http://schemas.microsoft.com/office/drawing/2014/main" id="{62289342-EBA3-4DB9-9A7B-B7954CF18C07}"/>
              </a:ext>
            </a:extLst>
          </p:cNvPr>
          <p:cNvSpPr>
            <a:spLocks noGrp="1"/>
          </p:cNvSpPr>
          <p:nvPr>
            <p:ph type="subTitle" idx="1"/>
          </p:nvPr>
        </p:nvSpPr>
        <p:spPr/>
        <p:txBody>
          <a:bodyPr/>
          <a:lstStyle/>
          <a:p>
            <a:endParaRPr lang="de-DE"/>
          </a:p>
        </p:txBody>
      </p:sp>
      <p:sp>
        <p:nvSpPr>
          <p:cNvPr id="2" name="Datumsplatzhalter 1">
            <a:extLst>
              <a:ext uri="{FF2B5EF4-FFF2-40B4-BE49-F238E27FC236}">
                <a16:creationId xmlns:a16="http://schemas.microsoft.com/office/drawing/2014/main" id="{73628F12-38E3-4A52-973A-0A77070AE5F6}"/>
              </a:ext>
            </a:extLst>
          </p:cNvPr>
          <p:cNvSpPr>
            <a:spLocks noGrp="1"/>
          </p:cNvSpPr>
          <p:nvPr>
            <p:ph type="dt" sz="half" idx="10"/>
          </p:nvPr>
        </p:nvSpPr>
        <p:spPr/>
        <p:txBody>
          <a:bodyPr/>
          <a:lstStyle/>
          <a:p>
            <a:fld id="{51E5A75C-4971-40BF-B2A4-A95DB34FF1C7}" type="datetime1">
              <a:rPr lang="de-DE" smtClean="0"/>
              <a:t>16.09.2022</a:t>
            </a:fld>
            <a:endParaRPr lang="de-DE" dirty="0"/>
          </a:p>
        </p:txBody>
      </p:sp>
      <p:sp>
        <p:nvSpPr>
          <p:cNvPr id="4" name="Fußzeilenplatzhalter 3">
            <a:extLst>
              <a:ext uri="{FF2B5EF4-FFF2-40B4-BE49-F238E27FC236}">
                <a16:creationId xmlns:a16="http://schemas.microsoft.com/office/drawing/2014/main" id="{5C0EF937-E168-4EF2-A413-51CD73776EE6}"/>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22C5F5F0-5111-48C0-90C8-A7B76600C7AE}"/>
              </a:ext>
            </a:extLst>
          </p:cNvPr>
          <p:cNvSpPr>
            <a:spLocks noGrp="1"/>
          </p:cNvSpPr>
          <p:nvPr>
            <p:ph type="sldNum" sz="quarter" idx="12"/>
          </p:nvPr>
        </p:nvSpPr>
        <p:spPr/>
        <p:txBody>
          <a:bodyPr/>
          <a:lstStyle/>
          <a:p>
            <a:fld id="{976196C0-1678-4F16-8090-952AA6F46C10}" type="slidenum">
              <a:rPr lang="de-DE" smtClean="0"/>
              <a:pPr/>
              <a:t>66</a:t>
            </a:fld>
            <a:endParaRPr lang="de-DE" dirty="0"/>
          </a:p>
        </p:txBody>
      </p:sp>
    </p:spTree>
    <p:extLst>
      <p:ext uri="{BB962C8B-B14F-4D97-AF65-F5344CB8AC3E}">
        <p14:creationId xmlns:p14="http://schemas.microsoft.com/office/powerpoint/2010/main" val="1651310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EC66DFB3-9A29-4E0F-95BA-C964D5A684D1}"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67</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4914113" cy="879762"/>
          </a:xfrm>
        </p:spPr>
        <p:txBody>
          <a:bodyPr/>
          <a:lstStyle/>
          <a:p>
            <a:r>
              <a:rPr lang="de-DE" dirty="0"/>
              <a:t>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3" name="Grafik 2">
            <a:extLst>
              <a:ext uri="{FF2B5EF4-FFF2-40B4-BE49-F238E27FC236}">
                <a16:creationId xmlns:a16="http://schemas.microsoft.com/office/drawing/2014/main" id="{A424139A-B60B-4A53-93C6-4EA68651EB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00200"/>
            <a:ext cx="3775364" cy="4057108"/>
          </a:xfrm>
          <a:prstGeom prst="rect">
            <a:avLst/>
          </a:prstGeom>
        </p:spPr>
      </p:pic>
    </p:spTree>
    <p:extLst>
      <p:ext uri="{BB962C8B-B14F-4D97-AF65-F5344CB8AC3E}">
        <p14:creationId xmlns:p14="http://schemas.microsoft.com/office/powerpoint/2010/main" val="23879366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FEA7462B-D80D-4630-B81F-B67F089943F5}"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68</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4914113" cy="879762"/>
          </a:xfrm>
        </p:spPr>
        <p:txBody>
          <a:bodyPr/>
          <a:lstStyle/>
          <a:p>
            <a:r>
              <a:rPr lang="de-DE" dirty="0"/>
              <a:t>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8" name="Grafik 7" descr="Ein Bild, das Container, Glas, leer enthält.&#10;&#10;Automatisch generierte Beschreibung">
            <a:extLst>
              <a:ext uri="{FF2B5EF4-FFF2-40B4-BE49-F238E27FC236}">
                <a16:creationId xmlns:a16="http://schemas.microsoft.com/office/drawing/2014/main" id="{C038274E-28D1-4CF2-84CA-FC2E4CE528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4157" y="2160358"/>
            <a:ext cx="5588746" cy="2965543"/>
          </a:xfrm>
          <a:prstGeom prst="rect">
            <a:avLst/>
          </a:prstGeom>
        </p:spPr>
      </p:pic>
      <p:pic>
        <p:nvPicPr>
          <p:cNvPr id="11" name="Grafik 10">
            <a:extLst>
              <a:ext uri="{FF2B5EF4-FFF2-40B4-BE49-F238E27FC236}">
                <a16:creationId xmlns:a16="http://schemas.microsoft.com/office/drawing/2014/main" id="{FBFE3CE5-397F-48B2-87C8-82A22B18B71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8054682" y="0"/>
            <a:ext cx="4137318" cy="5315826"/>
          </a:xfrm>
          <a:prstGeom prst="rect">
            <a:avLst/>
          </a:prstGeom>
        </p:spPr>
      </p:pic>
    </p:spTree>
    <p:extLst>
      <p:ext uri="{BB962C8B-B14F-4D97-AF65-F5344CB8AC3E}">
        <p14:creationId xmlns:p14="http://schemas.microsoft.com/office/powerpoint/2010/main" val="9290386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2C3AEF20-35CE-47E5-AAB6-96801A585576}"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69</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4914113" cy="879762"/>
          </a:xfrm>
        </p:spPr>
        <p:txBody>
          <a:bodyPr/>
          <a:lstStyle/>
          <a:p>
            <a:r>
              <a:rPr lang="de-DE" dirty="0"/>
              <a:t>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7" name="Grafik 6" descr="Ein Bild, das drinnen enthält.&#10;&#10;Automatisch generierte Beschreibung">
            <a:extLst>
              <a:ext uri="{FF2B5EF4-FFF2-40B4-BE49-F238E27FC236}">
                <a16:creationId xmlns:a16="http://schemas.microsoft.com/office/drawing/2014/main" id="{10F70512-4F10-4255-A241-91ACA81E8E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1151" y="1764595"/>
            <a:ext cx="5812185" cy="3796147"/>
          </a:xfrm>
          <a:prstGeom prst="rect">
            <a:avLst/>
          </a:prstGeom>
          <a:effectLst>
            <a:softEdge rad="63500"/>
          </a:effectLst>
        </p:spPr>
      </p:pic>
      <p:pic>
        <p:nvPicPr>
          <p:cNvPr id="9" name="Grafik 8">
            <a:extLst>
              <a:ext uri="{FF2B5EF4-FFF2-40B4-BE49-F238E27FC236}">
                <a16:creationId xmlns:a16="http://schemas.microsoft.com/office/drawing/2014/main" id="{E16D63A2-7328-4AC1-8F2B-9667CB8B05E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7558040" y="594152"/>
            <a:ext cx="4633960" cy="4165965"/>
          </a:xfrm>
          <a:prstGeom prst="rect">
            <a:avLst/>
          </a:prstGeom>
        </p:spPr>
      </p:pic>
    </p:spTree>
    <p:extLst>
      <p:ext uri="{BB962C8B-B14F-4D97-AF65-F5344CB8AC3E}">
        <p14:creationId xmlns:p14="http://schemas.microsoft.com/office/powerpoint/2010/main" val="251891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A7235-E564-4599-9C31-181B46F1D2AA}"/>
              </a:ext>
            </a:extLst>
          </p:cNvPr>
          <p:cNvSpPr>
            <a:spLocks noGrp="1"/>
          </p:cNvSpPr>
          <p:nvPr>
            <p:ph type="title"/>
          </p:nvPr>
        </p:nvSpPr>
        <p:spPr>
          <a:xfrm>
            <a:off x="758402" y="558504"/>
            <a:ext cx="8977881" cy="879762"/>
          </a:xfrm>
        </p:spPr>
        <p:txBody>
          <a:bodyPr/>
          <a:lstStyle/>
          <a:p>
            <a:r>
              <a:rPr lang="de-DE" dirty="0"/>
              <a:t>Handbuch Klimawandel</a:t>
            </a:r>
          </a:p>
        </p:txBody>
      </p:sp>
      <p:pic>
        <p:nvPicPr>
          <p:cNvPr id="8" name="Inhaltsplatzhalter 7">
            <a:extLst>
              <a:ext uri="{FF2B5EF4-FFF2-40B4-BE49-F238E27FC236}">
                <a16:creationId xmlns:a16="http://schemas.microsoft.com/office/drawing/2014/main" id="{CA2F3E12-B576-4C14-B5CA-72B56D5B6122}"/>
              </a:ext>
            </a:extLst>
          </p:cNvPr>
          <p:cNvPicPr>
            <a:picLocks noGrp="1" noChangeAspect="1"/>
          </p:cNvPicPr>
          <p:nvPr>
            <p:ph idx="1"/>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50000" y="195094"/>
            <a:ext cx="1548000" cy="1548000"/>
          </a:xfrm>
        </p:spPr>
      </p:pic>
      <p:sp>
        <p:nvSpPr>
          <p:cNvPr id="4" name="Datumsplatzhalter 3">
            <a:extLst>
              <a:ext uri="{FF2B5EF4-FFF2-40B4-BE49-F238E27FC236}">
                <a16:creationId xmlns:a16="http://schemas.microsoft.com/office/drawing/2014/main" id="{866B9682-B98C-4ABA-BF8F-A7D56CB3B9EC}"/>
              </a:ext>
            </a:extLst>
          </p:cNvPr>
          <p:cNvSpPr>
            <a:spLocks noGrp="1"/>
          </p:cNvSpPr>
          <p:nvPr>
            <p:ph type="dt" sz="half" idx="10"/>
          </p:nvPr>
        </p:nvSpPr>
        <p:spPr/>
        <p:txBody>
          <a:bodyPr/>
          <a:lstStyle/>
          <a:p>
            <a:fld id="{2F9CB225-12D0-4581-BEF8-3A5EDC3E8EDE}" type="datetime1">
              <a:rPr lang="de-DE" smtClean="0"/>
              <a:t>16.09.2022</a:t>
            </a:fld>
            <a:endParaRPr lang="de-DE" dirty="0"/>
          </a:p>
        </p:txBody>
      </p:sp>
      <p:sp>
        <p:nvSpPr>
          <p:cNvPr id="5" name="Fußzeilenplatzhalter 4">
            <a:extLst>
              <a:ext uri="{FF2B5EF4-FFF2-40B4-BE49-F238E27FC236}">
                <a16:creationId xmlns:a16="http://schemas.microsoft.com/office/drawing/2014/main" id="{7DCE62A5-D981-48D8-A783-44B66304663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6188B7B7-11DD-4AEB-9EDE-4AE94EB95A2F}"/>
              </a:ext>
            </a:extLst>
          </p:cNvPr>
          <p:cNvSpPr>
            <a:spLocks noGrp="1"/>
          </p:cNvSpPr>
          <p:nvPr>
            <p:ph type="sldNum" sz="quarter" idx="12"/>
          </p:nvPr>
        </p:nvSpPr>
        <p:spPr/>
        <p:txBody>
          <a:bodyPr/>
          <a:lstStyle/>
          <a:p>
            <a:fld id="{976196C0-1678-4F16-8090-952AA6F46C10}" type="slidenum">
              <a:rPr lang="de-DE" smtClean="0"/>
              <a:pPr/>
              <a:t>7</a:t>
            </a:fld>
            <a:endParaRPr lang="de-DE" dirty="0"/>
          </a:p>
        </p:txBody>
      </p:sp>
      <p:pic>
        <p:nvPicPr>
          <p:cNvPr id="13" name="Grafik 12">
            <a:extLst>
              <a:ext uri="{FF2B5EF4-FFF2-40B4-BE49-F238E27FC236}">
                <a16:creationId xmlns:a16="http://schemas.microsoft.com/office/drawing/2014/main" id="{5DDFAC1E-BFB7-45B3-B20E-A21F3D54F3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7134">
            <a:off x="853746" y="1892895"/>
            <a:ext cx="2823059" cy="3992399"/>
          </a:xfrm>
          <a:prstGeom prst="rect">
            <a:avLst/>
          </a:prstGeom>
          <a:ln>
            <a:solidFill>
              <a:schemeClr val="bg1">
                <a:lumMod val="75000"/>
              </a:schemeClr>
            </a:solidFill>
          </a:ln>
          <a:effectLst>
            <a:outerShdw blurRad="50800" dist="38100" dir="8100000" algn="tr" rotWithShape="0">
              <a:prstClr val="black">
                <a:alpha val="40000"/>
              </a:prstClr>
            </a:outerShdw>
          </a:effectLst>
        </p:spPr>
      </p:pic>
      <p:sp>
        <p:nvSpPr>
          <p:cNvPr id="16" name="Inhaltsplatzhalter 2">
            <a:extLst>
              <a:ext uri="{FF2B5EF4-FFF2-40B4-BE49-F238E27FC236}">
                <a16:creationId xmlns:a16="http://schemas.microsoft.com/office/drawing/2014/main" id="{1A7DB892-5FFB-4A2B-9741-853BA1A16B99}"/>
              </a:ext>
            </a:extLst>
          </p:cNvPr>
          <p:cNvSpPr txBox="1">
            <a:spLocks/>
          </p:cNvSpPr>
          <p:nvPr/>
        </p:nvSpPr>
        <p:spPr>
          <a:xfrm>
            <a:off x="4237337" y="2128135"/>
            <a:ext cx="7530288" cy="382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Enthält (auch) im Unterricht verwendbare Darstellungen zu...</a:t>
            </a:r>
          </a:p>
          <a:p>
            <a:pPr>
              <a:buFont typeface="Wingdings" panose="05000000000000000000" pitchFamily="2" charset="2"/>
              <a:buChar char="ü"/>
            </a:pPr>
            <a:r>
              <a:rPr lang="de-DE" dirty="0"/>
              <a:t> wissenschaftlichen Hintergründen </a:t>
            </a:r>
          </a:p>
          <a:p>
            <a:pPr>
              <a:buFont typeface="Wingdings" panose="05000000000000000000" pitchFamily="2" charset="2"/>
              <a:buChar char="ü"/>
            </a:pPr>
            <a:r>
              <a:rPr lang="de-DE" dirty="0"/>
              <a:t> Folgen des anthropogenen Klimawandels </a:t>
            </a:r>
          </a:p>
          <a:p>
            <a:pPr>
              <a:buFont typeface="Wingdings" panose="05000000000000000000" pitchFamily="2" charset="2"/>
              <a:buChar char="ü"/>
            </a:pPr>
            <a:r>
              <a:rPr lang="de-DE" dirty="0"/>
              <a:t>begründete Ideen zum effektiven Handeln</a:t>
            </a:r>
          </a:p>
          <a:p>
            <a:pPr marL="0" indent="0">
              <a:buNone/>
            </a:pPr>
            <a:r>
              <a:rPr lang="de-DE" dirty="0"/>
              <a:t> </a:t>
            </a:r>
          </a:p>
          <a:p>
            <a:pPr marL="0" indent="0">
              <a:buNone/>
            </a:pPr>
            <a:r>
              <a:rPr lang="de-DE" dirty="0"/>
              <a:t>+ Anleitungen zu den Aktivitäten des Klimakoffers</a:t>
            </a:r>
          </a:p>
        </p:txBody>
      </p:sp>
      <p:pic>
        <p:nvPicPr>
          <p:cNvPr id="18" name="Grafik 17">
            <a:extLst>
              <a:ext uri="{FF2B5EF4-FFF2-40B4-BE49-F238E27FC236}">
                <a16:creationId xmlns:a16="http://schemas.microsoft.com/office/drawing/2014/main" id="{1BFD0BA5-841B-4D7D-8F99-0A80609724F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37339" y="195094"/>
            <a:ext cx="1548000" cy="1548000"/>
          </a:xfrm>
          <a:prstGeom prst="rect">
            <a:avLst/>
          </a:prstGeom>
        </p:spPr>
      </p:pic>
      <p:pic>
        <p:nvPicPr>
          <p:cNvPr id="20" name="Grafik 19">
            <a:extLst>
              <a:ext uri="{FF2B5EF4-FFF2-40B4-BE49-F238E27FC236}">
                <a16:creationId xmlns:a16="http://schemas.microsoft.com/office/drawing/2014/main" id="{671FC5DB-F8EA-42D1-A74C-AE474375EF8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84878" y="168074"/>
            <a:ext cx="1548000" cy="1548000"/>
          </a:xfrm>
          <a:prstGeom prst="rect">
            <a:avLst/>
          </a:prstGeom>
        </p:spPr>
      </p:pic>
    </p:spTree>
    <p:extLst>
      <p:ext uri="{BB962C8B-B14F-4D97-AF65-F5344CB8AC3E}">
        <p14:creationId xmlns:p14="http://schemas.microsoft.com/office/powerpoint/2010/main" val="107227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fade">
                                      <p:cBhvr>
                                        <p:cTn id="27"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B5A98CF-BAE4-477E-B554-518445052948}"/>
              </a:ext>
            </a:extLst>
          </p:cNvPr>
          <p:cNvSpPr>
            <a:spLocks noGrp="1"/>
          </p:cNvSpPr>
          <p:nvPr>
            <p:ph type="dt" sz="half" idx="10"/>
          </p:nvPr>
        </p:nvSpPr>
        <p:spPr/>
        <p:txBody>
          <a:bodyPr/>
          <a:lstStyle/>
          <a:p>
            <a:fld id="{D8DFCB89-8852-4C14-98C0-82481F4EE9D0}" type="datetime1">
              <a:rPr lang="de-DE" smtClean="0"/>
              <a:t>16.09.2022</a:t>
            </a:fld>
            <a:endParaRPr lang="de-DE" dirty="0"/>
          </a:p>
        </p:txBody>
      </p:sp>
      <p:sp>
        <p:nvSpPr>
          <p:cNvPr id="3" name="Fußzeilenplatzhalter 2">
            <a:extLst>
              <a:ext uri="{FF2B5EF4-FFF2-40B4-BE49-F238E27FC236}">
                <a16:creationId xmlns:a16="http://schemas.microsoft.com/office/drawing/2014/main" id="{01DDDADE-0C5F-4E47-B164-93866A81484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D1B022A7-8867-497C-BD5D-E0A572780AFA}"/>
              </a:ext>
            </a:extLst>
          </p:cNvPr>
          <p:cNvSpPr>
            <a:spLocks noGrp="1"/>
          </p:cNvSpPr>
          <p:nvPr>
            <p:ph type="sldNum" sz="quarter" idx="12"/>
          </p:nvPr>
        </p:nvSpPr>
        <p:spPr/>
        <p:txBody>
          <a:bodyPr/>
          <a:lstStyle/>
          <a:p>
            <a:fld id="{976196C0-1678-4F16-8090-952AA6F46C10}" type="slidenum">
              <a:rPr lang="de-DE" smtClean="0"/>
              <a:pPr/>
              <a:t>70</a:t>
            </a:fld>
            <a:endParaRPr lang="de-DE" dirty="0"/>
          </a:p>
        </p:txBody>
      </p:sp>
      <p:sp>
        <p:nvSpPr>
          <p:cNvPr id="9" name="Textfeld 8">
            <a:extLst>
              <a:ext uri="{FF2B5EF4-FFF2-40B4-BE49-F238E27FC236}">
                <a16:creationId xmlns:a16="http://schemas.microsoft.com/office/drawing/2014/main" id="{6B0164B0-80BA-4F6B-B34A-E87476CE692C}"/>
              </a:ext>
            </a:extLst>
          </p:cNvPr>
          <p:cNvSpPr txBox="1"/>
          <p:nvPr/>
        </p:nvSpPr>
        <p:spPr>
          <a:xfrm>
            <a:off x="2649839" y="709966"/>
            <a:ext cx="6892320" cy="584775"/>
          </a:xfrm>
          <a:prstGeom prst="rect">
            <a:avLst/>
          </a:prstGeom>
          <a:noFill/>
        </p:spPr>
        <p:txBody>
          <a:bodyPr wrap="square" rtlCol="0">
            <a:spAutoFit/>
          </a:bodyPr>
          <a:lstStyle/>
          <a:p>
            <a:pPr algn="ctr"/>
            <a:r>
              <a:rPr lang="de-DE" sz="3200" dirty="0">
                <a:solidFill>
                  <a:schemeClr val="accent3">
                    <a:lumMod val="60000"/>
                    <a:lumOff val="40000"/>
                  </a:schemeClr>
                </a:solidFill>
              </a:rPr>
              <a:t>NASA Global Climate Change</a:t>
            </a:r>
          </a:p>
        </p:txBody>
      </p:sp>
      <p:sp>
        <p:nvSpPr>
          <p:cNvPr id="10" name="Textfeld 9">
            <a:extLst>
              <a:ext uri="{FF2B5EF4-FFF2-40B4-BE49-F238E27FC236}">
                <a16:creationId xmlns:a16="http://schemas.microsoft.com/office/drawing/2014/main" id="{63C44798-5703-443F-BD60-C5DB2BB7797E}"/>
              </a:ext>
            </a:extLst>
          </p:cNvPr>
          <p:cNvSpPr txBox="1"/>
          <p:nvPr/>
        </p:nvSpPr>
        <p:spPr>
          <a:xfrm>
            <a:off x="2649839" y="5430399"/>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https://climate.nasa.gov/vital-signs/sea-level/ (13.12.2020)</a:t>
            </a:r>
          </a:p>
        </p:txBody>
      </p:sp>
      <p:pic>
        <p:nvPicPr>
          <p:cNvPr id="12" name="Grafik 11">
            <a:hlinkClick r:id="rId2"/>
            <a:extLst>
              <a:ext uri="{FF2B5EF4-FFF2-40B4-BE49-F238E27FC236}">
                <a16:creationId xmlns:a16="http://schemas.microsoft.com/office/drawing/2014/main" id="{EF780580-AB83-41DD-8F92-475521E6863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649840" y="1557203"/>
            <a:ext cx="6892320" cy="3743594"/>
          </a:xfrm>
          <a:prstGeom prst="rect">
            <a:avLst/>
          </a:prstGeom>
          <a:effectLst>
            <a:glow rad="101600">
              <a:srgbClr val="1B6A9B">
                <a:alpha val="60000"/>
              </a:srgbClr>
            </a:glow>
          </a:effectLst>
        </p:spPr>
      </p:pic>
    </p:spTree>
    <p:extLst>
      <p:ext uri="{BB962C8B-B14F-4D97-AF65-F5344CB8AC3E}">
        <p14:creationId xmlns:p14="http://schemas.microsoft.com/office/powerpoint/2010/main" val="291434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1907C9D-1135-4926-8207-B64E95D2CADE}"/>
              </a:ext>
            </a:extLst>
          </p:cNvPr>
          <p:cNvSpPr>
            <a:spLocks noGrp="1"/>
          </p:cNvSpPr>
          <p:nvPr>
            <p:ph type="dt" sz="half" idx="10"/>
          </p:nvPr>
        </p:nvSpPr>
        <p:spPr/>
        <p:txBody>
          <a:bodyPr/>
          <a:lstStyle/>
          <a:p>
            <a:fld id="{DAA1D64F-D4A7-4611-9743-28137E84E90C}" type="datetime1">
              <a:rPr lang="de-DE" smtClean="0"/>
              <a:t>16.09.2022</a:t>
            </a:fld>
            <a:endParaRPr lang="de-DE" dirty="0"/>
          </a:p>
        </p:txBody>
      </p:sp>
      <p:sp>
        <p:nvSpPr>
          <p:cNvPr id="5" name="Fußzeilenplatzhalter 4">
            <a:extLst>
              <a:ext uri="{FF2B5EF4-FFF2-40B4-BE49-F238E27FC236}">
                <a16:creationId xmlns:a16="http://schemas.microsoft.com/office/drawing/2014/main" id="{093391CC-A265-4739-B2A3-7EB181A71DAC}"/>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8CE6558C-F4BF-42F4-A5AF-AECA86B02B74}"/>
              </a:ext>
            </a:extLst>
          </p:cNvPr>
          <p:cNvSpPr>
            <a:spLocks noGrp="1"/>
          </p:cNvSpPr>
          <p:nvPr>
            <p:ph type="sldNum" sz="quarter" idx="12"/>
          </p:nvPr>
        </p:nvSpPr>
        <p:spPr/>
        <p:txBody>
          <a:bodyPr/>
          <a:lstStyle/>
          <a:p>
            <a:fld id="{976196C0-1678-4F16-8090-952AA6F46C10}" type="slidenum">
              <a:rPr lang="de-DE" smtClean="0"/>
              <a:pPr/>
              <a:t>71</a:t>
            </a:fld>
            <a:endParaRPr lang="de-DE" dirty="0"/>
          </a:p>
        </p:txBody>
      </p:sp>
      <p:pic>
        <p:nvPicPr>
          <p:cNvPr id="8" name="Grafik 7">
            <a:hlinkClick r:id="rId2"/>
            <a:extLst>
              <a:ext uri="{FF2B5EF4-FFF2-40B4-BE49-F238E27FC236}">
                <a16:creationId xmlns:a16="http://schemas.microsoft.com/office/drawing/2014/main" id="{4325D7E8-139E-4524-A4DE-E43F941B363F}"/>
              </a:ext>
            </a:extLst>
          </p:cNvPr>
          <p:cNvPicPr>
            <a:picLocks noChangeAspect="1"/>
          </p:cNvPicPr>
          <p:nvPr/>
        </p:nvPicPr>
        <p:blipFill>
          <a:blip r:embed="rId3"/>
          <a:stretch>
            <a:fillRect/>
          </a:stretch>
        </p:blipFill>
        <p:spPr>
          <a:xfrm>
            <a:off x="2914374" y="1645765"/>
            <a:ext cx="6363251" cy="3566469"/>
          </a:xfrm>
          <a:prstGeom prst="rect">
            <a:avLst/>
          </a:prstGeom>
          <a:effectLst>
            <a:glow rad="101600">
              <a:srgbClr val="1B6A9B">
                <a:alpha val="60000"/>
              </a:srgbClr>
            </a:glow>
          </a:effectLst>
        </p:spPr>
      </p:pic>
      <p:sp>
        <p:nvSpPr>
          <p:cNvPr id="9" name="Textfeld 8">
            <a:extLst>
              <a:ext uri="{FF2B5EF4-FFF2-40B4-BE49-F238E27FC236}">
                <a16:creationId xmlns:a16="http://schemas.microsoft.com/office/drawing/2014/main" id="{2B64DD16-609D-4F9C-B5F6-D44C193B2158}"/>
              </a:ext>
            </a:extLst>
          </p:cNvPr>
          <p:cNvSpPr txBox="1"/>
          <p:nvPr/>
        </p:nvSpPr>
        <p:spPr>
          <a:xfrm>
            <a:off x="2649839" y="944369"/>
            <a:ext cx="6892320" cy="584775"/>
          </a:xfrm>
          <a:prstGeom prst="rect">
            <a:avLst/>
          </a:prstGeom>
          <a:noFill/>
        </p:spPr>
        <p:txBody>
          <a:bodyPr wrap="square" rtlCol="0">
            <a:spAutoFit/>
          </a:bodyPr>
          <a:lstStyle/>
          <a:p>
            <a:pPr algn="ctr"/>
            <a:r>
              <a:rPr lang="de-DE" sz="3200" dirty="0">
                <a:solidFill>
                  <a:schemeClr val="accent3">
                    <a:lumMod val="60000"/>
                    <a:lumOff val="40000"/>
                  </a:schemeClr>
                </a:solidFill>
              </a:rPr>
              <a:t>NASA Scientific </a:t>
            </a:r>
            <a:r>
              <a:rPr lang="de-DE" sz="3200" dirty="0" err="1">
                <a:solidFill>
                  <a:schemeClr val="accent3">
                    <a:lumMod val="60000"/>
                    <a:lumOff val="40000"/>
                  </a:schemeClr>
                </a:solidFill>
              </a:rPr>
              <a:t>Visualization</a:t>
            </a:r>
            <a:r>
              <a:rPr lang="de-DE" sz="3200" dirty="0">
                <a:solidFill>
                  <a:schemeClr val="accent3">
                    <a:lumMod val="60000"/>
                    <a:lumOff val="40000"/>
                  </a:schemeClr>
                </a:solidFill>
              </a:rPr>
              <a:t> Studio</a:t>
            </a:r>
          </a:p>
        </p:txBody>
      </p:sp>
      <p:sp>
        <p:nvSpPr>
          <p:cNvPr id="10" name="Textfeld 9">
            <a:extLst>
              <a:ext uri="{FF2B5EF4-FFF2-40B4-BE49-F238E27FC236}">
                <a16:creationId xmlns:a16="http://schemas.microsoft.com/office/drawing/2014/main" id="{03DBD0C0-4462-4583-8881-09C77FE8C9CC}"/>
              </a:ext>
            </a:extLst>
          </p:cNvPr>
          <p:cNvSpPr txBox="1"/>
          <p:nvPr/>
        </p:nvSpPr>
        <p:spPr>
          <a:xfrm>
            <a:off x="2914374" y="5313106"/>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https://svs.gsfc.nasa.gov/cgi-bin/details.cgi?aid=4804&amp;button=recent (13.12.2020)</a:t>
            </a:r>
          </a:p>
        </p:txBody>
      </p:sp>
    </p:spTree>
    <p:extLst>
      <p:ext uri="{BB962C8B-B14F-4D97-AF65-F5344CB8AC3E}">
        <p14:creationId xmlns:p14="http://schemas.microsoft.com/office/powerpoint/2010/main" val="164925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6F61E9C-63ED-43AC-9EA0-2E4842CC257C}"/>
              </a:ext>
            </a:extLst>
          </p:cNvPr>
          <p:cNvSpPr>
            <a:spLocks noGrp="1"/>
          </p:cNvSpPr>
          <p:nvPr>
            <p:ph type="dt" sz="half" idx="10"/>
          </p:nvPr>
        </p:nvSpPr>
        <p:spPr/>
        <p:txBody>
          <a:bodyPr/>
          <a:lstStyle/>
          <a:p>
            <a:fld id="{9B8C7E9C-DA43-44B2-A51C-1EEECB711C3F}" type="datetime1">
              <a:rPr lang="de-DE" smtClean="0"/>
              <a:t>16.09.2022</a:t>
            </a:fld>
            <a:endParaRPr lang="de-DE"/>
          </a:p>
        </p:txBody>
      </p:sp>
      <p:sp>
        <p:nvSpPr>
          <p:cNvPr id="3" name="Fußzeilenplatzhalter 2">
            <a:extLst>
              <a:ext uri="{FF2B5EF4-FFF2-40B4-BE49-F238E27FC236}">
                <a16:creationId xmlns:a16="http://schemas.microsoft.com/office/drawing/2014/main" id="{17C38CCD-AC67-4371-886B-063A337B38AF}"/>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580DB3A1-AC47-4204-A04E-87BAC3D36D62}"/>
              </a:ext>
            </a:extLst>
          </p:cNvPr>
          <p:cNvSpPr>
            <a:spLocks noGrp="1"/>
          </p:cNvSpPr>
          <p:nvPr>
            <p:ph type="sldNum" sz="quarter" idx="12"/>
          </p:nvPr>
        </p:nvSpPr>
        <p:spPr/>
        <p:txBody>
          <a:bodyPr/>
          <a:lstStyle/>
          <a:p>
            <a:fld id="{976196C0-1678-4F16-8090-952AA6F46C10}" type="slidenum">
              <a:rPr lang="de-DE" smtClean="0"/>
              <a:t>72</a:t>
            </a:fld>
            <a:endParaRPr lang="de-DE"/>
          </a:p>
        </p:txBody>
      </p:sp>
      <p:sp>
        <p:nvSpPr>
          <p:cNvPr id="11" name="Textfeld 10">
            <a:extLst>
              <a:ext uri="{FF2B5EF4-FFF2-40B4-BE49-F238E27FC236}">
                <a16:creationId xmlns:a16="http://schemas.microsoft.com/office/drawing/2014/main" id="{AFF968D9-B578-43F1-9F5C-A5280022DCD0}"/>
              </a:ext>
            </a:extLst>
          </p:cNvPr>
          <p:cNvSpPr txBox="1"/>
          <p:nvPr/>
        </p:nvSpPr>
        <p:spPr>
          <a:xfrm>
            <a:off x="1725265" y="5698861"/>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https://coastal.climatecentral.org (31.03.2021)</a:t>
            </a:r>
          </a:p>
        </p:txBody>
      </p:sp>
      <p:sp>
        <p:nvSpPr>
          <p:cNvPr id="9" name="Textfeld 8">
            <a:extLst>
              <a:ext uri="{FF2B5EF4-FFF2-40B4-BE49-F238E27FC236}">
                <a16:creationId xmlns:a16="http://schemas.microsoft.com/office/drawing/2014/main" id="{E4C8EDFC-C5A0-4104-93FF-BE652DDF5EAF}"/>
              </a:ext>
            </a:extLst>
          </p:cNvPr>
          <p:cNvSpPr txBox="1"/>
          <p:nvPr/>
        </p:nvSpPr>
        <p:spPr>
          <a:xfrm>
            <a:off x="2649840" y="328143"/>
            <a:ext cx="6892320" cy="584775"/>
          </a:xfrm>
          <a:prstGeom prst="rect">
            <a:avLst/>
          </a:prstGeom>
          <a:noFill/>
        </p:spPr>
        <p:txBody>
          <a:bodyPr wrap="square" rtlCol="0">
            <a:spAutoFit/>
          </a:bodyPr>
          <a:lstStyle/>
          <a:p>
            <a:pPr algn="ctr"/>
            <a:r>
              <a:rPr lang="de-DE" sz="3200" dirty="0">
                <a:solidFill>
                  <a:schemeClr val="accent3">
                    <a:lumMod val="60000"/>
                    <a:lumOff val="40000"/>
                  </a:schemeClr>
                </a:solidFill>
              </a:rPr>
              <a:t>coastal.climatecentral.org</a:t>
            </a:r>
          </a:p>
        </p:txBody>
      </p:sp>
      <p:pic>
        <p:nvPicPr>
          <p:cNvPr id="7" name="Grafik 6">
            <a:hlinkClick r:id="rId3"/>
            <a:extLst>
              <a:ext uri="{FF2B5EF4-FFF2-40B4-BE49-F238E27FC236}">
                <a16:creationId xmlns:a16="http://schemas.microsoft.com/office/drawing/2014/main" id="{BE35588A-7674-4F4C-8DC4-0BC1AE4AAD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79843" y="912918"/>
            <a:ext cx="8534400" cy="4707824"/>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4150414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6F61E9C-63ED-43AC-9EA0-2E4842CC257C}"/>
              </a:ext>
            </a:extLst>
          </p:cNvPr>
          <p:cNvSpPr>
            <a:spLocks noGrp="1"/>
          </p:cNvSpPr>
          <p:nvPr>
            <p:ph type="dt" sz="half" idx="10"/>
          </p:nvPr>
        </p:nvSpPr>
        <p:spPr/>
        <p:txBody>
          <a:bodyPr/>
          <a:lstStyle/>
          <a:p>
            <a:fld id="{563371A1-61AE-4FBD-B548-C2E256AB51E8}" type="datetime1">
              <a:rPr lang="de-DE" smtClean="0"/>
              <a:t>16.09.2022</a:t>
            </a:fld>
            <a:endParaRPr lang="de-DE"/>
          </a:p>
        </p:txBody>
      </p:sp>
      <p:sp>
        <p:nvSpPr>
          <p:cNvPr id="3" name="Fußzeilenplatzhalter 2">
            <a:extLst>
              <a:ext uri="{FF2B5EF4-FFF2-40B4-BE49-F238E27FC236}">
                <a16:creationId xmlns:a16="http://schemas.microsoft.com/office/drawing/2014/main" id="{17C38CCD-AC67-4371-886B-063A337B38AF}"/>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580DB3A1-AC47-4204-A04E-87BAC3D36D62}"/>
              </a:ext>
            </a:extLst>
          </p:cNvPr>
          <p:cNvSpPr>
            <a:spLocks noGrp="1"/>
          </p:cNvSpPr>
          <p:nvPr>
            <p:ph type="sldNum" sz="quarter" idx="12"/>
          </p:nvPr>
        </p:nvSpPr>
        <p:spPr/>
        <p:txBody>
          <a:bodyPr/>
          <a:lstStyle/>
          <a:p>
            <a:fld id="{976196C0-1678-4F16-8090-952AA6F46C10}" type="slidenum">
              <a:rPr lang="de-DE" smtClean="0"/>
              <a:t>73</a:t>
            </a:fld>
            <a:endParaRPr lang="de-DE"/>
          </a:p>
        </p:txBody>
      </p:sp>
      <p:pic>
        <p:nvPicPr>
          <p:cNvPr id="8" name="Grafik 7">
            <a:hlinkClick r:id="rId2"/>
            <a:extLst>
              <a:ext uri="{FF2B5EF4-FFF2-40B4-BE49-F238E27FC236}">
                <a16:creationId xmlns:a16="http://schemas.microsoft.com/office/drawing/2014/main" id="{6BCB6834-62BF-4242-A07E-0A5CAB84A9BE}"/>
              </a:ext>
            </a:extLst>
          </p:cNvPr>
          <p:cNvPicPr>
            <a:picLocks noChangeAspect="1"/>
          </p:cNvPicPr>
          <p:nvPr/>
        </p:nvPicPr>
        <p:blipFill>
          <a:blip r:embed="rId3"/>
          <a:stretch>
            <a:fillRect/>
          </a:stretch>
        </p:blipFill>
        <p:spPr>
          <a:xfrm>
            <a:off x="1237988" y="895843"/>
            <a:ext cx="6058425" cy="4244708"/>
          </a:xfrm>
          <a:prstGeom prst="rect">
            <a:avLst/>
          </a:prstGeom>
          <a:effectLst>
            <a:glow rad="101600">
              <a:srgbClr val="1B6A9B">
                <a:alpha val="60000"/>
              </a:srgbClr>
            </a:glow>
          </a:effectLst>
        </p:spPr>
      </p:pic>
      <p:sp>
        <p:nvSpPr>
          <p:cNvPr id="11" name="Textfeld 10">
            <a:extLst>
              <a:ext uri="{FF2B5EF4-FFF2-40B4-BE49-F238E27FC236}">
                <a16:creationId xmlns:a16="http://schemas.microsoft.com/office/drawing/2014/main" id="{AFF968D9-B578-43F1-9F5C-A5280022DCD0}"/>
              </a:ext>
            </a:extLst>
          </p:cNvPr>
          <p:cNvSpPr txBox="1"/>
          <p:nvPr/>
        </p:nvSpPr>
        <p:spPr>
          <a:xfrm>
            <a:off x="1184938" y="5234924"/>
            <a:ext cx="6164524" cy="707886"/>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Business Insider https://www.businessinsider.com/what-earth-would-look-like-if-ice-melted-2017-7?r=DE&amp;IR=T#there-are-over-five-million-cubic-miles-of-ice-on-earth-it-would-take-more-than-5000-years-to-melt-it-all-according-to-some-scientists-but-within-the-next-generation-some-cities-may-cease-to-exist-if-countries-do-not-substantially-lower-carbon-emissions-9 (07.12.2020)</a:t>
            </a:r>
          </a:p>
        </p:txBody>
      </p:sp>
      <p:sp>
        <p:nvSpPr>
          <p:cNvPr id="7" name="Textfeld 6">
            <a:extLst>
              <a:ext uri="{FF2B5EF4-FFF2-40B4-BE49-F238E27FC236}">
                <a16:creationId xmlns:a16="http://schemas.microsoft.com/office/drawing/2014/main" id="{CF0F2B6B-94E2-4740-9A74-C52046CB2C3F}"/>
              </a:ext>
            </a:extLst>
          </p:cNvPr>
          <p:cNvSpPr txBox="1"/>
          <p:nvPr/>
        </p:nvSpPr>
        <p:spPr>
          <a:xfrm>
            <a:off x="7540793" y="2641899"/>
            <a:ext cx="3806080" cy="646331"/>
          </a:xfrm>
          <a:prstGeom prst="rect">
            <a:avLst/>
          </a:prstGeom>
          <a:noFill/>
        </p:spPr>
        <p:txBody>
          <a:bodyPr wrap="square" rtlCol="0">
            <a:spAutoFit/>
          </a:bodyPr>
          <a:lstStyle/>
          <a:p>
            <a:r>
              <a:rPr lang="de-DE" dirty="0">
                <a:solidFill>
                  <a:srgbClr val="F38E49"/>
                </a:solidFill>
                <a:sym typeface="Wingdings" panose="05000000000000000000" pitchFamily="2" charset="2"/>
              </a:rPr>
              <a:t></a:t>
            </a:r>
            <a:r>
              <a:rPr lang="de-DE" dirty="0"/>
              <a:t> </a:t>
            </a:r>
            <a:r>
              <a:rPr lang="de-DE" dirty="0">
                <a:solidFill>
                  <a:srgbClr val="F38E49"/>
                </a:solidFill>
                <a:ea typeface="+mj-ea"/>
                <a:cs typeface="+mj-cs"/>
              </a:rPr>
              <a:t>Video: </a:t>
            </a:r>
            <a:r>
              <a:rPr lang="de-DE" dirty="0" err="1">
                <a:solidFill>
                  <a:srgbClr val="F38E49"/>
                </a:solidFill>
                <a:ea typeface="+mj-ea"/>
                <a:cs typeface="+mj-cs"/>
              </a:rPr>
              <a:t>What</a:t>
            </a:r>
            <a:r>
              <a:rPr lang="de-DE" dirty="0">
                <a:solidFill>
                  <a:srgbClr val="F38E49"/>
                </a:solidFill>
                <a:ea typeface="+mj-ea"/>
                <a:cs typeface="+mj-cs"/>
              </a:rPr>
              <a:t> </a:t>
            </a:r>
            <a:r>
              <a:rPr lang="de-DE" dirty="0" err="1">
                <a:solidFill>
                  <a:srgbClr val="F38E49"/>
                </a:solidFill>
                <a:ea typeface="+mj-ea"/>
                <a:cs typeface="+mj-cs"/>
              </a:rPr>
              <a:t>the</a:t>
            </a:r>
            <a:r>
              <a:rPr lang="de-DE" dirty="0">
                <a:solidFill>
                  <a:srgbClr val="F38E49"/>
                </a:solidFill>
                <a:ea typeface="+mj-ea"/>
                <a:cs typeface="+mj-cs"/>
              </a:rPr>
              <a:t> Earth </a:t>
            </a:r>
            <a:r>
              <a:rPr lang="de-DE" dirty="0" err="1">
                <a:solidFill>
                  <a:srgbClr val="F38E49"/>
                </a:solidFill>
                <a:ea typeface="+mj-ea"/>
                <a:cs typeface="+mj-cs"/>
              </a:rPr>
              <a:t>would</a:t>
            </a:r>
            <a:r>
              <a:rPr lang="de-DE" dirty="0">
                <a:solidFill>
                  <a:srgbClr val="F38E49"/>
                </a:solidFill>
                <a:ea typeface="+mj-ea"/>
                <a:cs typeface="+mj-cs"/>
              </a:rPr>
              <a:t> </a:t>
            </a:r>
            <a:r>
              <a:rPr lang="de-DE" dirty="0" err="1">
                <a:solidFill>
                  <a:srgbClr val="F38E49"/>
                </a:solidFill>
                <a:ea typeface="+mj-ea"/>
                <a:cs typeface="+mj-cs"/>
              </a:rPr>
              <a:t>look</a:t>
            </a:r>
            <a:r>
              <a:rPr lang="de-DE" dirty="0">
                <a:solidFill>
                  <a:srgbClr val="F38E49"/>
                </a:solidFill>
                <a:ea typeface="+mj-ea"/>
                <a:cs typeface="+mj-cs"/>
              </a:rPr>
              <a:t> like </a:t>
            </a:r>
            <a:r>
              <a:rPr lang="de-DE" dirty="0" err="1">
                <a:solidFill>
                  <a:srgbClr val="F38E49"/>
                </a:solidFill>
                <a:ea typeface="+mj-ea"/>
                <a:cs typeface="+mj-cs"/>
              </a:rPr>
              <a:t>if</a:t>
            </a:r>
            <a:r>
              <a:rPr lang="de-DE" dirty="0">
                <a:solidFill>
                  <a:srgbClr val="F38E49"/>
                </a:solidFill>
                <a:ea typeface="+mj-ea"/>
                <a:cs typeface="+mj-cs"/>
              </a:rPr>
              <a:t> all </a:t>
            </a:r>
            <a:r>
              <a:rPr lang="de-DE" dirty="0" err="1">
                <a:solidFill>
                  <a:srgbClr val="F38E49"/>
                </a:solidFill>
                <a:ea typeface="+mj-ea"/>
                <a:cs typeface="+mj-cs"/>
              </a:rPr>
              <a:t>the</a:t>
            </a:r>
            <a:r>
              <a:rPr lang="de-DE" dirty="0">
                <a:solidFill>
                  <a:srgbClr val="F38E49"/>
                </a:solidFill>
                <a:ea typeface="+mj-ea"/>
                <a:cs typeface="+mj-cs"/>
              </a:rPr>
              <a:t> Ice </a:t>
            </a:r>
            <a:r>
              <a:rPr lang="de-DE" dirty="0" err="1">
                <a:solidFill>
                  <a:srgbClr val="F38E49"/>
                </a:solidFill>
                <a:ea typeface="+mj-ea"/>
                <a:cs typeface="+mj-cs"/>
              </a:rPr>
              <a:t>melted</a:t>
            </a:r>
            <a:endParaRPr lang="de-DE" sz="4400" dirty="0">
              <a:solidFill>
                <a:srgbClr val="F38E49"/>
              </a:solidFill>
              <a:ea typeface="+mj-ea"/>
              <a:cs typeface="+mj-cs"/>
            </a:endParaRPr>
          </a:p>
        </p:txBody>
      </p:sp>
    </p:spTree>
    <p:extLst>
      <p:ext uri="{BB962C8B-B14F-4D97-AF65-F5344CB8AC3E}">
        <p14:creationId xmlns:p14="http://schemas.microsoft.com/office/powerpoint/2010/main" val="16250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a:extLst>
              <a:ext uri="{FF2B5EF4-FFF2-40B4-BE49-F238E27FC236}">
                <a16:creationId xmlns:a16="http://schemas.microsoft.com/office/drawing/2014/main" id="{F7AC8651-47EB-4B4A-AB2F-84ED05982EAA}"/>
              </a:ext>
            </a:extLst>
          </p:cNvPr>
          <p:cNvSpPr>
            <a:spLocks noGrp="1"/>
          </p:cNvSpPr>
          <p:nvPr>
            <p:ph type="subTitle" idx="1"/>
          </p:nvPr>
        </p:nvSpPr>
        <p:spPr/>
        <p:txBody>
          <a:bodyPr/>
          <a:lstStyle/>
          <a:p>
            <a:endParaRPr lang="de-DE"/>
          </a:p>
        </p:txBody>
      </p:sp>
      <p:sp>
        <p:nvSpPr>
          <p:cNvPr id="7" name="Titel 6">
            <a:extLst>
              <a:ext uri="{FF2B5EF4-FFF2-40B4-BE49-F238E27FC236}">
                <a16:creationId xmlns:a16="http://schemas.microsoft.com/office/drawing/2014/main" id="{D17364B8-9DDF-48E2-A796-81FB9D22CA01}"/>
              </a:ext>
            </a:extLst>
          </p:cNvPr>
          <p:cNvSpPr>
            <a:spLocks noGrp="1"/>
          </p:cNvSpPr>
          <p:nvPr>
            <p:ph type="title"/>
          </p:nvPr>
        </p:nvSpPr>
        <p:spPr>
          <a:xfrm>
            <a:off x="838200" y="1724633"/>
            <a:ext cx="10515600" cy="879762"/>
          </a:xfrm>
        </p:spPr>
        <p:txBody>
          <a:bodyPr/>
          <a:lstStyle/>
          <a:p>
            <a:pPr algn="ctr"/>
            <a:r>
              <a:rPr lang="de-DE" dirty="0"/>
              <a:t>Rückkopplungseffekte und Kipppunkte</a:t>
            </a:r>
          </a:p>
        </p:txBody>
      </p:sp>
      <p:sp>
        <p:nvSpPr>
          <p:cNvPr id="2" name="Datumsplatzhalter 1">
            <a:extLst>
              <a:ext uri="{FF2B5EF4-FFF2-40B4-BE49-F238E27FC236}">
                <a16:creationId xmlns:a16="http://schemas.microsoft.com/office/drawing/2014/main" id="{8308CB59-BA73-448A-A188-5FB40BA5013C}"/>
              </a:ext>
            </a:extLst>
          </p:cNvPr>
          <p:cNvSpPr>
            <a:spLocks noGrp="1"/>
          </p:cNvSpPr>
          <p:nvPr>
            <p:ph type="dt" sz="half" idx="10"/>
          </p:nvPr>
        </p:nvSpPr>
        <p:spPr/>
        <p:txBody>
          <a:bodyPr/>
          <a:lstStyle/>
          <a:p>
            <a:fld id="{F0184160-3F62-478C-AA6B-D479BD958FBE}" type="datetime1">
              <a:rPr lang="de-DE" smtClean="0"/>
              <a:t>16.09.2022</a:t>
            </a:fld>
            <a:endParaRPr lang="de-DE" dirty="0"/>
          </a:p>
        </p:txBody>
      </p:sp>
      <p:sp>
        <p:nvSpPr>
          <p:cNvPr id="3" name="Fußzeilenplatzhalter 2">
            <a:extLst>
              <a:ext uri="{FF2B5EF4-FFF2-40B4-BE49-F238E27FC236}">
                <a16:creationId xmlns:a16="http://schemas.microsoft.com/office/drawing/2014/main" id="{774AA495-8399-4F84-8DF7-30042C1B32D4}"/>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8E3C03F4-3B66-40A2-90F6-1F6EF60989BB}"/>
              </a:ext>
            </a:extLst>
          </p:cNvPr>
          <p:cNvSpPr>
            <a:spLocks noGrp="1"/>
          </p:cNvSpPr>
          <p:nvPr>
            <p:ph type="sldNum" sz="quarter" idx="12"/>
          </p:nvPr>
        </p:nvSpPr>
        <p:spPr/>
        <p:txBody>
          <a:bodyPr/>
          <a:lstStyle/>
          <a:p>
            <a:fld id="{976196C0-1678-4F16-8090-952AA6F46C10}" type="slidenum">
              <a:rPr lang="de-DE" smtClean="0"/>
              <a:pPr/>
              <a:t>74</a:t>
            </a:fld>
            <a:endParaRPr lang="de-DE" dirty="0"/>
          </a:p>
        </p:txBody>
      </p:sp>
    </p:spTree>
    <p:extLst>
      <p:ext uri="{BB962C8B-B14F-4D97-AF65-F5344CB8AC3E}">
        <p14:creationId xmlns:p14="http://schemas.microsoft.com/office/powerpoint/2010/main" val="2241129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6CD404B-9577-4824-B9B4-FB0087994EAF}"/>
              </a:ext>
            </a:extLst>
          </p:cNvPr>
          <p:cNvSpPr>
            <a:spLocks noGrp="1"/>
          </p:cNvSpPr>
          <p:nvPr>
            <p:ph type="dt" sz="half" idx="10"/>
          </p:nvPr>
        </p:nvSpPr>
        <p:spPr/>
        <p:txBody>
          <a:bodyPr/>
          <a:lstStyle/>
          <a:p>
            <a:fld id="{C8161871-EB53-44C3-9F57-9A1646ABFD00}" type="datetime1">
              <a:rPr lang="de-DE" smtClean="0"/>
              <a:t>16.09.2022</a:t>
            </a:fld>
            <a:endParaRPr lang="de-DE"/>
          </a:p>
        </p:txBody>
      </p:sp>
      <p:sp>
        <p:nvSpPr>
          <p:cNvPr id="3" name="Fußzeilenplatzhalter 2">
            <a:extLst>
              <a:ext uri="{FF2B5EF4-FFF2-40B4-BE49-F238E27FC236}">
                <a16:creationId xmlns:a16="http://schemas.microsoft.com/office/drawing/2014/main" id="{4D784E0A-0F49-49BF-BB05-37187CC0BE9B}"/>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DE9DF7C5-409B-4744-8911-3275799217E8}"/>
              </a:ext>
            </a:extLst>
          </p:cNvPr>
          <p:cNvSpPr>
            <a:spLocks noGrp="1"/>
          </p:cNvSpPr>
          <p:nvPr>
            <p:ph type="sldNum" sz="quarter" idx="12"/>
          </p:nvPr>
        </p:nvSpPr>
        <p:spPr/>
        <p:txBody>
          <a:bodyPr/>
          <a:lstStyle/>
          <a:p>
            <a:fld id="{976196C0-1678-4F16-8090-952AA6F46C10}" type="slidenum">
              <a:rPr lang="de-DE" smtClean="0"/>
              <a:t>75</a:t>
            </a:fld>
            <a:endParaRPr lang="de-DE"/>
          </a:p>
        </p:txBody>
      </p:sp>
      <p:pic>
        <p:nvPicPr>
          <p:cNvPr id="6" name="Grafik 5" descr="Ein Bild, das Teller, Tisch, Essen, Kuchen enthält.&#10;&#10;Automatisch generierte Beschreibung">
            <a:extLst>
              <a:ext uri="{FF2B5EF4-FFF2-40B4-BE49-F238E27FC236}">
                <a16:creationId xmlns:a16="http://schemas.microsoft.com/office/drawing/2014/main" id="{87DEDDAA-D577-4D0F-A6D4-E9C2893DF5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096000"/>
          </a:xfrm>
          <a:prstGeom prst="rect">
            <a:avLst/>
          </a:prstGeom>
        </p:spPr>
      </p:pic>
      <p:sp>
        <p:nvSpPr>
          <p:cNvPr id="9" name="Textfeld 8">
            <a:extLst>
              <a:ext uri="{FF2B5EF4-FFF2-40B4-BE49-F238E27FC236}">
                <a16:creationId xmlns:a16="http://schemas.microsoft.com/office/drawing/2014/main" id="{BDCF25C8-7E6B-48CB-9F16-24DE365F0D97}"/>
              </a:ext>
            </a:extLst>
          </p:cNvPr>
          <p:cNvSpPr txBox="1"/>
          <p:nvPr/>
        </p:nvSpPr>
        <p:spPr>
          <a:xfrm>
            <a:off x="150471" y="223391"/>
            <a:ext cx="3611301" cy="1077218"/>
          </a:xfrm>
          <a:prstGeom prst="rect">
            <a:avLst/>
          </a:prstGeom>
          <a:noFill/>
        </p:spPr>
        <p:txBody>
          <a:bodyPr wrap="square" rtlCol="0">
            <a:spAutoFit/>
          </a:bodyPr>
          <a:lstStyle/>
          <a:p>
            <a:r>
              <a:rPr lang="de-DE" sz="3200" dirty="0">
                <a:solidFill>
                  <a:schemeClr val="bg1"/>
                </a:solidFill>
              </a:rPr>
              <a:t>Arktisches Meereis</a:t>
            </a:r>
          </a:p>
          <a:p>
            <a:r>
              <a:rPr lang="de-DE" sz="3200" dirty="0">
                <a:solidFill>
                  <a:schemeClr val="bg1"/>
                </a:solidFill>
              </a:rPr>
              <a:t>September 1979</a:t>
            </a:r>
          </a:p>
        </p:txBody>
      </p:sp>
      <p:pic>
        <p:nvPicPr>
          <p:cNvPr id="8" name="Grafik 7" descr="Ein Bild, das Teller, Tisch, Essen, Kuchen enthält.&#10;&#10;Automatisch generierte Beschreibung">
            <a:extLst>
              <a:ext uri="{FF2B5EF4-FFF2-40B4-BE49-F238E27FC236}">
                <a16:creationId xmlns:a16="http://schemas.microsoft.com/office/drawing/2014/main" id="{0762DDF7-C91D-4262-9EB0-383FD19348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096000"/>
          </a:xfrm>
          <a:prstGeom prst="rect">
            <a:avLst/>
          </a:prstGeom>
        </p:spPr>
      </p:pic>
      <p:sp>
        <p:nvSpPr>
          <p:cNvPr id="10" name="Textfeld 9">
            <a:extLst>
              <a:ext uri="{FF2B5EF4-FFF2-40B4-BE49-F238E27FC236}">
                <a16:creationId xmlns:a16="http://schemas.microsoft.com/office/drawing/2014/main" id="{553DABEB-9601-4624-BDC2-F0692B3556CF}"/>
              </a:ext>
            </a:extLst>
          </p:cNvPr>
          <p:cNvSpPr txBox="1"/>
          <p:nvPr/>
        </p:nvSpPr>
        <p:spPr>
          <a:xfrm>
            <a:off x="150470" y="223391"/>
            <a:ext cx="3611301" cy="1077218"/>
          </a:xfrm>
          <a:prstGeom prst="rect">
            <a:avLst/>
          </a:prstGeom>
          <a:noFill/>
        </p:spPr>
        <p:txBody>
          <a:bodyPr wrap="square" rtlCol="0">
            <a:spAutoFit/>
          </a:bodyPr>
          <a:lstStyle/>
          <a:p>
            <a:r>
              <a:rPr lang="de-DE" sz="3200" dirty="0">
                <a:solidFill>
                  <a:schemeClr val="bg1"/>
                </a:solidFill>
              </a:rPr>
              <a:t>Arktisches Meereis</a:t>
            </a:r>
          </a:p>
          <a:p>
            <a:r>
              <a:rPr lang="de-DE" sz="3200" dirty="0">
                <a:solidFill>
                  <a:schemeClr val="bg1"/>
                </a:solidFill>
              </a:rPr>
              <a:t>September 2019</a:t>
            </a:r>
          </a:p>
        </p:txBody>
      </p:sp>
      <p:sp>
        <p:nvSpPr>
          <p:cNvPr id="12" name="Textfeld 11">
            <a:extLst>
              <a:ext uri="{FF2B5EF4-FFF2-40B4-BE49-F238E27FC236}">
                <a16:creationId xmlns:a16="http://schemas.microsoft.com/office/drawing/2014/main" id="{91B91170-EF13-457A-8381-CE5F0F3AB815}"/>
              </a:ext>
            </a:extLst>
          </p:cNvPr>
          <p:cNvSpPr txBox="1"/>
          <p:nvPr/>
        </p:nvSpPr>
        <p:spPr>
          <a:xfrm>
            <a:off x="9770859" y="5506351"/>
            <a:ext cx="2557848" cy="400110"/>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https://climate.nasa.gov/vital-signs/arctic-sea-ice/ (16.02.2020)</a:t>
            </a:r>
          </a:p>
        </p:txBody>
      </p:sp>
    </p:spTree>
    <p:extLst>
      <p:ext uri="{BB962C8B-B14F-4D97-AF65-F5344CB8AC3E}">
        <p14:creationId xmlns:p14="http://schemas.microsoft.com/office/powerpoint/2010/main" val="45501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6CD404B-9577-4824-B9B4-FB0087994EAF}"/>
              </a:ext>
            </a:extLst>
          </p:cNvPr>
          <p:cNvSpPr>
            <a:spLocks noGrp="1"/>
          </p:cNvSpPr>
          <p:nvPr>
            <p:ph type="dt" sz="half" idx="10"/>
          </p:nvPr>
        </p:nvSpPr>
        <p:spPr/>
        <p:txBody>
          <a:bodyPr/>
          <a:lstStyle/>
          <a:p>
            <a:fld id="{53737164-B5B6-49C3-BFC1-D53493CCC58D}" type="datetime1">
              <a:rPr lang="de-DE" smtClean="0"/>
              <a:t>16.09.2022</a:t>
            </a:fld>
            <a:endParaRPr lang="de-DE"/>
          </a:p>
        </p:txBody>
      </p:sp>
      <p:sp>
        <p:nvSpPr>
          <p:cNvPr id="3" name="Fußzeilenplatzhalter 2">
            <a:extLst>
              <a:ext uri="{FF2B5EF4-FFF2-40B4-BE49-F238E27FC236}">
                <a16:creationId xmlns:a16="http://schemas.microsoft.com/office/drawing/2014/main" id="{4D784E0A-0F49-49BF-BB05-37187CC0BE9B}"/>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DE9DF7C5-409B-4744-8911-3275799217E8}"/>
              </a:ext>
            </a:extLst>
          </p:cNvPr>
          <p:cNvSpPr>
            <a:spLocks noGrp="1"/>
          </p:cNvSpPr>
          <p:nvPr>
            <p:ph type="sldNum" sz="quarter" idx="12"/>
          </p:nvPr>
        </p:nvSpPr>
        <p:spPr/>
        <p:txBody>
          <a:bodyPr/>
          <a:lstStyle/>
          <a:p>
            <a:fld id="{976196C0-1678-4F16-8090-952AA6F46C10}" type="slidenum">
              <a:rPr lang="de-DE" smtClean="0"/>
              <a:t>76</a:t>
            </a:fld>
            <a:endParaRPr lang="de-DE"/>
          </a:p>
        </p:txBody>
      </p:sp>
      <p:pic>
        <p:nvPicPr>
          <p:cNvPr id="6" name="Grafik 5" descr="Ein Bild, das Teller, Tisch, Essen, Kuchen enthält.&#10;&#10;Automatisch generierte Beschreibung">
            <a:extLst>
              <a:ext uri="{FF2B5EF4-FFF2-40B4-BE49-F238E27FC236}">
                <a16:creationId xmlns:a16="http://schemas.microsoft.com/office/drawing/2014/main" id="{87DEDDAA-D577-4D0F-A6D4-E9C2893DF5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096000"/>
          </a:xfrm>
          <a:prstGeom prst="rect">
            <a:avLst/>
          </a:prstGeom>
        </p:spPr>
      </p:pic>
      <p:sp>
        <p:nvSpPr>
          <p:cNvPr id="9" name="Textfeld 8">
            <a:extLst>
              <a:ext uri="{FF2B5EF4-FFF2-40B4-BE49-F238E27FC236}">
                <a16:creationId xmlns:a16="http://schemas.microsoft.com/office/drawing/2014/main" id="{BDCF25C8-7E6B-48CB-9F16-24DE365F0D97}"/>
              </a:ext>
            </a:extLst>
          </p:cNvPr>
          <p:cNvSpPr txBox="1"/>
          <p:nvPr/>
        </p:nvSpPr>
        <p:spPr>
          <a:xfrm>
            <a:off x="150471" y="223391"/>
            <a:ext cx="3611301" cy="1077218"/>
          </a:xfrm>
          <a:prstGeom prst="rect">
            <a:avLst/>
          </a:prstGeom>
          <a:noFill/>
        </p:spPr>
        <p:txBody>
          <a:bodyPr wrap="square" rtlCol="0">
            <a:spAutoFit/>
          </a:bodyPr>
          <a:lstStyle/>
          <a:p>
            <a:r>
              <a:rPr lang="de-DE" sz="3200" dirty="0">
                <a:solidFill>
                  <a:schemeClr val="bg1"/>
                </a:solidFill>
              </a:rPr>
              <a:t>Arktisches Meereis</a:t>
            </a:r>
          </a:p>
          <a:p>
            <a:r>
              <a:rPr lang="de-DE" sz="3200" dirty="0">
                <a:solidFill>
                  <a:schemeClr val="bg1"/>
                </a:solidFill>
              </a:rPr>
              <a:t>September 1979</a:t>
            </a:r>
          </a:p>
        </p:txBody>
      </p:sp>
      <p:pic>
        <p:nvPicPr>
          <p:cNvPr id="8" name="Grafik 7" descr="Ein Bild, das Teller, Tisch, Essen, Kuchen enthält.&#10;&#10;Automatisch generierte Beschreibung">
            <a:extLst>
              <a:ext uri="{FF2B5EF4-FFF2-40B4-BE49-F238E27FC236}">
                <a16:creationId xmlns:a16="http://schemas.microsoft.com/office/drawing/2014/main" id="{0762DDF7-C91D-4262-9EB0-383FD19348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096000"/>
          </a:xfrm>
          <a:prstGeom prst="rect">
            <a:avLst/>
          </a:prstGeom>
        </p:spPr>
      </p:pic>
      <p:sp>
        <p:nvSpPr>
          <p:cNvPr id="16" name="Pfeil: nach unten 15">
            <a:extLst>
              <a:ext uri="{FF2B5EF4-FFF2-40B4-BE49-F238E27FC236}">
                <a16:creationId xmlns:a16="http://schemas.microsoft.com/office/drawing/2014/main" id="{6E4F5691-445B-42DB-A769-A3F08945F9C9}"/>
              </a:ext>
            </a:extLst>
          </p:cNvPr>
          <p:cNvSpPr/>
          <p:nvPr/>
        </p:nvSpPr>
        <p:spPr>
          <a:xfrm rot="12425104">
            <a:off x="4245859" y="-79653"/>
            <a:ext cx="473121" cy="3159492"/>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unten 14">
            <a:extLst>
              <a:ext uri="{FF2B5EF4-FFF2-40B4-BE49-F238E27FC236}">
                <a16:creationId xmlns:a16="http://schemas.microsoft.com/office/drawing/2014/main" id="{28D2A564-8F73-4518-AF2A-608B9DD343E0}"/>
              </a:ext>
            </a:extLst>
          </p:cNvPr>
          <p:cNvSpPr/>
          <p:nvPr/>
        </p:nvSpPr>
        <p:spPr>
          <a:xfrm rot="20252498">
            <a:off x="5110060" y="-1303567"/>
            <a:ext cx="473121" cy="4688402"/>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7" name="Pfeil: nach unten 16">
            <a:extLst>
              <a:ext uri="{FF2B5EF4-FFF2-40B4-BE49-F238E27FC236}">
                <a16:creationId xmlns:a16="http://schemas.microsoft.com/office/drawing/2014/main" id="{254506A6-C616-43D1-8491-3876D7E3E884}"/>
              </a:ext>
            </a:extLst>
          </p:cNvPr>
          <p:cNvSpPr/>
          <p:nvPr/>
        </p:nvSpPr>
        <p:spPr>
          <a:xfrm rot="12425104">
            <a:off x="5213149" y="-12463"/>
            <a:ext cx="473121" cy="2357394"/>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 name="Pfeil: nach unten 17">
            <a:extLst>
              <a:ext uri="{FF2B5EF4-FFF2-40B4-BE49-F238E27FC236}">
                <a16:creationId xmlns:a16="http://schemas.microsoft.com/office/drawing/2014/main" id="{49653003-85E4-4E02-8DBC-52D4E99290AD}"/>
              </a:ext>
            </a:extLst>
          </p:cNvPr>
          <p:cNvSpPr/>
          <p:nvPr/>
        </p:nvSpPr>
        <p:spPr>
          <a:xfrm rot="12425104">
            <a:off x="5860150" y="-143836"/>
            <a:ext cx="473121" cy="4663464"/>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9" name="Pfeil: nach unten 18">
            <a:extLst>
              <a:ext uri="{FF2B5EF4-FFF2-40B4-BE49-F238E27FC236}">
                <a16:creationId xmlns:a16="http://schemas.microsoft.com/office/drawing/2014/main" id="{F7404183-3254-4A97-A4F7-E3B3AA3FD5FE}"/>
              </a:ext>
            </a:extLst>
          </p:cNvPr>
          <p:cNvSpPr/>
          <p:nvPr/>
        </p:nvSpPr>
        <p:spPr>
          <a:xfrm rot="12425104">
            <a:off x="6782490" y="-11903"/>
            <a:ext cx="473121" cy="3416015"/>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7" name="Freihandform: Form 6">
            <a:extLst>
              <a:ext uri="{FF2B5EF4-FFF2-40B4-BE49-F238E27FC236}">
                <a16:creationId xmlns:a16="http://schemas.microsoft.com/office/drawing/2014/main" id="{A6229B6B-DD0A-42B1-829C-F445EC24F1DD}"/>
              </a:ext>
            </a:extLst>
          </p:cNvPr>
          <p:cNvSpPr/>
          <p:nvPr/>
        </p:nvSpPr>
        <p:spPr>
          <a:xfrm>
            <a:off x="3241040" y="1254761"/>
            <a:ext cx="2437716" cy="2504439"/>
          </a:xfrm>
          <a:custGeom>
            <a:avLst/>
            <a:gdLst>
              <a:gd name="connsiteX0" fmla="*/ 440998 w 2246649"/>
              <a:gd name="connsiteY0" fmla="*/ 694481 h 1898248"/>
              <a:gd name="connsiteX1" fmla="*/ 440998 w 2246649"/>
              <a:gd name="connsiteY1" fmla="*/ 694481 h 1898248"/>
              <a:gd name="connsiteX2" fmla="*/ 359975 w 2246649"/>
              <a:gd name="connsiteY2" fmla="*/ 752355 h 1898248"/>
              <a:gd name="connsiteX3" fmla="*/ 325251 w 2246649"/>
              <a:gd name="connsiteY3" fmla="*/ 787079 h 1898248"/>
              <a:gd name="connsiteX4" fmla="*/ 151631 w 2246649"/>
              <a:gd name="connsiteY4" fmla="*/ 925975 h 1898248"/>
              <a:gd name="connsiteX5" fmla="*/ 93757 w 2246649"/>
              <a:gd name="connsiteY5" fmla="*/ 1041722 h 1898248"/>
              <a:gd name="connsiteX6" fmla="*/ 59033 w 2246649"/>
              <a:gd name="connsiteY6" fmla="*/ 1099595 h 1898248"/>
              <a:gd name="connsiteX7" fmla="*/ 24309 w 2246649"/>
              <a:gd name="connsiteY7" fmla="*/ 1192193 h 1898248"/>
              <a:gd name="connsiteX8" fmla="*/ 12735 w 2246649"/>
              <a:gd name="connsiteY8" fmla="*/ 1238491 h 1898248"/>
              <a:gd name="connsiteX9" fmla="*/ 12735 w 2246649"/>
              <a:gd name="connsiteY9" fmla="*/ 1597307 h 1898248"/>
              <a:gd name="connsiteX10" fmla="*/ 35884 w 2246649"/>
              <a:gd name="connsiteY10" fmla="*/ 1655180 h 1898248"/>
              <a:gd name="connsiteX11" fmla="*/ 47459 w 2246649"/>
              <a:gd name="connsiteY11" fmla="*/ 1713053 h 1898248"/>
              <a:gd name="connsiteX12" fmla="*/ 70608 w 2246649"/>
              <a:gd name="connsiteY12" fmla="*/ 1736203 h 1898248"/>
              <a:gd name="connsiteX13" fmla="*/ 186355 w 2246649"/>
              <a:gd name="connsiteY13" fmla="*/ 1875099 h 1898248"/>
              <a:gd name="connsiteX14" fmla="*/ 267378 w 2246649"/>
              <a:gd name="connsiteY14" fmla="*/ 1898248 h 1898248"/>
              <a:gd name="connsiteX15" fmla="*/ 614618 w 2246649"/>
              <a:gd name="connsiteY15" fmla="*/ 1875099 h 1898248"/>
              <a:gd name="connsiteX16" fmla="*/ 684066 w 2246649"/>
              <a:gd name="connsiteY16" fmla="*/ 1817226 h 1898248"/>
              <a:gd name="connsiteX17" fmla="*/ 730365 w 2246649"/>
              <a:gd name="connsiteY17" fmla="*/ 1782502 h 1898248"/>
              <a:gd name="connsiteX18" fmla="*/ 788238 w 2246649"/>
              <a:gd name="connsiteY18" fmla="*/ 1724628 h 1898248"/>
              <a:gd name="connsiteX19" fmla="*/ 811388 w 2246649"/>
              <a:gd name="connsiteY19" fmla="*/ 1701479 h 1898248"/>
              <a:gd name="connsiteX20" fmla="*/ 846112 w 2246649"/>
              <a:gd name="connsiteY20" fmla="*/ 1678329 h 1898248"/>
              <a:gd name="connsiteX21" fmla="*/ 903985 w 2246649"/>
              <a:gd name="connsiteY21" fmla="*/ 1608881 h 1898248"/>
              <a:gd name="connsiteX22" fmla="*/ 915560 w 2246649"/>
              <a:gd name="connsiteY22" fmla="*/ 1574157 h 1898248"/>
              <a:gd name="connsiteX23" fmla="*/ 996583 w 2246649"/>
              <a:gd name="connsiteY23" fmla="*/ 1504709 h 1898248"/>
              <a:gd name="connsiteX24" fmla="*/ 1042881 w 2246649"/>
              <a:gd name="connsiteY24" fmla="*/ 1446836 h 1898248"/>
              <a:gd name="connsiteX25" fmla="*/ 1100755 w 2246649"/>
              <a:gd name="connsiteY25" fmla="*/ 1354238 h 1898248"/>
              <a:gd name="connsiteX26" fmla="*/ 1135479 w 2246649"/>
              <a:gd name="connsiteY26" fmla="*/ 1342664 h 1898248"/>
              <a:gd name="connsiteX27" fmla="*/ 1193352 w 2246649"/>
              <a:gd name="connsiteY27" fmla="*/ 1261641 h 1898248"/>
              <a:gd name="connsiteX28" fmla="*/ 1216502 w 2246649"/>
              <a:gd name="connsiteY28" fmla="*/ 1226917 h 1898248"/>
              <a:gd name="connsiteX29" fmla="*/ 1262800 w 2246649"/>
              <a:gd name="connsiteY29" fmla="*/ 1215342 h 1898248"/>
              <a:gd name="connsiteX30" fmla="*/ 1401697 w 2246649"/>
              <a:gd name="connsiteY30" fmla="*/ 1122745 h 1898248"/>
              <a:gd name="connsiteX31" fmla="*/ 1436421 w 2246649"/>
              <a:gd name="connsiteY31" fmla="*/ 1111170 h 1898248"/>
              <a:gd name="connsiteX32" fmla="*/ 1552168 w 2246649"/>
              <a:gd name="connsiteY32" fmla="*/ 1064871 h 1898248"/>
              <a:gd name="connsiteX33" fmla="*/ 1621616 w 2246649"/>
              <a:gd name="connsiteY33" fmla="*/ 1041722 h 1898248"/>
              <a:gd name="connsiteX34" fmla="*/ 1691064 w 2246649"/>
              <a:gd name="connsiteY34" fmla="*/ 1006998 h 1898248"/>
              <a:gd name="connsiteX35" fmla="*/ 1748937 w 2246649"/>
              <a:gd name="connsiteY35" fmla="*/ 995423 h 1898248"/>
              <a:gd name="connsiteX36" fmla="*/ 1783661 w 2246649"/>
              <a:gd name="connsiteY36" fmla="*/ 983848 h 1898248"/>
              <a:gd name="connsiteX37" fmla="*/ 1841535 w 2246649"/>
              <a:gd name="connsiteY37" fmla="*/ 972274 h 1898248"/>
              <a:gd name="connsiteX38" fmla="*/ 1899408 w 2246649"/>
              <a:gd name="connsiteY38" fmla="*/ 937550 h 1898248"/>
              <a:gd name="connsiteX39" fmla="*/ 1922557 w 2246649"/>
              <a:gd name="connsiteY39" fmla="*/ 914400 h 1898248"/>
              <a:gd name="connsiteX40" fmla="*/ 1957281 w 2246649"/>
              <a:gd name="connsiteY40" fmla="*/ 891251 h 1898248"/>
              <a:gd name="connsiteX41" fmla="*/ 1980431 w 2246649"/>
              <a:gd name="connsiteY41" fmla="*/ 833377 h 1898248"/>
              <a:gd name="connsiteX42" fmla="*/ 2038304 w 2246649"/>
              <a:gd name="connsiteY42" fmla="*/ 740780 h 1898248"/>
              <a:gd name="connsiteX43" fmla="*/ 2061454 w 2246649"/>
              <a:gd name="connsiteY43" fmla="*/ 601884 h 1898248"/>
              <a:gd name="connsiteX44" fmla="*/ 2073028 w 2246649"/>
              <a:gd name="connsiteY44" fmla="*/ 567160 h 1898248"/>
              <a:gd name="connsiteX45" fmla="*/ 2096178 w 2246649"/>
              <a:gd name="connsiteY45" fmla="*/ 532436 h 1898248"/>
              <a:gd name="connsiteX46" fmla="*/ 2119327 w 2246649"/>
              <a:gd name="connsiteY46" fmla="*/ 486137 h 1898248"/>
              <a:gd name="connsiteX47" fmla="*/ 2188775 w 2246649"/>
              <a:gd name="connsiteY47" fmla="*/ 451413 h 1898248"/>
              <a:gd name="connsiteX48" fmla="*/ 2235074 w 2246649"/>
              <a:gd name="connsiteY48" fmla="*/ 393540 h 1898248"/>
              <a:gd name="connsiteX49" fmla="*/ 2246649 w 2246649"/>
              <a:gd name="connsiteY49" fmla="*/ 347241 h 1898248"/>
              <a:gd name="connsiteX50" fmla="*/ 2235074 w 2246649"/>
              <a:gd name="connsiteY50" fmla="*/ 243069 h 1898248"/>
              <a:gd name="connsiteX51" fmla="*/ 2177200 w 2246649"/>
              <a:gd name="connsiteY51" fmla="*/ 162046 h 1898248"/>
              <a:gd name="connsiteX52" fmla="*/ 2061454 w 2246649"/>
              <a:gd name="connsiteY52" fmla="*/ 81023 h 1898248"/>
              <a:gd name="connsiteX53" fmla="*/ 1934132 w 2246649"/>
              <a:gd name="connsiteY53" fmla="*/ 46299 h 1898248"/>
              <a:gd name="connsiteX54" fmla="*/ 1887833 w 2246649"/>
              <a:gd name="connsiteY54" fmla="*/ 23150 h 1898248"/>
              <a:gd name="connsiteX55" fmla="*/ 1829960 w 2246649"/>
              <a:gd name="connsiteY55" fmla="*/ 11575 h 1898248"/>
              <a:gd name="connsiteX56" fmla="*/ 1795236 w 2246649"/>
              <a:gd name="connsiteY56" fmla="*/ 0 h 1898248"/>
              <a:gd name="connsiteX57" fmla="*/ 1679489 w 2246649"/>
              <a:gd name="connsiteY57" fmla="*/ 34724 h 1898248"/>
              <a:gd name="connsiteX58" fmla="*/ 1633190 w 2246649"/>
              <a:gd name="connsiteY58" fmla="*/ 46299 h 1898248"/>
              <a:gd name="connsiteX59" fmla="*/ 1586892 w 2246649"/>
              <a:gd name="connsiteY59" fmla="*/ 81023 h 1898248"/>
              <a:gd name="connsiteX60" fmla="*/ 1540593 w 2246649"/>
              <a:gd name="connsiteY60" fmla="*/ 92598 h 1898248"/>
              <a:gd name="connsiteX61" fmla="*/ 1471145 w 2246649"/>
              <a:gd name="connsiteY61" fmla="*/ 115747 h 1898248"/>
              <a:gd name="connsiteX62" fmla="*/ 1424846 w 2246649"/>
              <a:gd name="connsiteY62" fmla="*/ 138896 h 1898248"/>
              <a:gd name="connsiteX63" fmla="*/ 1366973 w 2246649"/>
              <a:gd name="connsiteY63" fmla="*/ 150471 h 1898248"/>
              <a:gd name="connsiteX64" fmla="*/ 1251226 w 2246649"/>
              <a:gd name="connsiteY64" fmla="*/ 219919 h 1898248"/>
              <a:gd name="connsiteX65" fmla="*/ 1228076 w 2246649"/>
              <a:gd name="connsiteY65" fmla="*/ 254643 h 1898248"/>
              <a:gd name="connsiteX66" fmla="*/ 1216502 w 2246649"/>
              <a:gd name="connsiteY66" fmla="*/ 289367 h 1898248"/>
              <a:gd name="connsiteX67" fmla="*/ 1193352 w 2246649"/>
              <a:gd name="connsiteY67" fmla="*/ 347241 h 1898248"/>
              <a:gd name="connsiteX68" fmla="*/ 1181778 w 2246649"/>
              <a:gd name="connsiteY68" fmla="*/ 451413 h 1898248"/>
              <a:gd name="connsiteX69" fmla="*/ 1170203 w 2246649"/>
              <a:gd name="connsiteY69" fmla="*/ 486137 h 1898248"/>
              <a:gd name="connsiteX70" fmla="*/ 1135479 w 2246649"/>
              <a:gd name="connsiteY70" fmla="*/ 497712 h 1898248"/>
              <a:gd name="connsiteX71" fmla="*/ 1077606 w 2246649"/>
              <a:gd name="connsiteY71" fmla="*/ 520861 h 1898248"/>
              <a:gd name="connsiteX72" fmla="*/ 961859 w 2246649"/>
              <a:gd name="connsiteY72" fmla="*/ 578734 h 1898248"/>
              <a:gd name="connsiteX73" fmla="*/ 927135 w 2246649"/>
              <a:gd name="connsiteY73" fmla="*/ 601884 h 1898248"/>
              <a:gd name="connsiteX74" fmla="*/ 892411 w 2246649"/>
              <a:gd name="connsiteY74" fmla="*/ 613459 h 1898248"/>
              <a:gd name="connsiteX75" fmla="*/ 788238 w 2246649"/>
              <a:gd name="connsiteY75" fmla="*/ 636608 h 1898248"/>
              <a:gd name="connsiteX76" fmla="*/ 753514 w 2246649"/>
              <a:gd name="connsiteY76" fmla="*/ 659757 h 1898248"/>
              <a:gd name="connsiteX77" fmla="*/ 660917 w 2246649"/>
              <a:gd name="connsiteY77" fmla="*/ 682907 h 1898248"/>
              <a:gd name="connsiteX78" fmla="*/ 614618 w 2246649"/>
              <a:gd name="connsiteY78" fmla="*/ 694481 h 1898248"/>
              <a:gd name="connsiteX79" fmla="*/ 533595 w 2246649"/>
              <a:gd name="connsiteY79" fmla="*/ 717631 h 1898248"/>
              <a:gd name="connsiteX80" fmla="*/ 464147 w 2246649"/>
              <a:gd name="connsiteY80" fmla="*/ 740780 h 1898248"/>
              <a:gd name="connsiteX81" fmla="*/ 417849 w 2246649"/>
              <a:gd name="connsiteY81" fmla="*/ 775504 h 1898248"/>
              <a:gd name="connsiteX82" fmla="*/ 383125 w 2246649"/>
              <a:gd name="connsiteY82" fmla="*/ 798653 h 1898248"/>
              <a:gd name="connsiteX83" fmla="*/ 371550 w 2246649"/>
              <a:gd name="connsiteY83" fmla="*/ 833377 h 1898248"/>
              <a:gd name="connsiteX84" fmla="*/ 348400 w 2246649"/>
              <a:gd name="connsiteY84" fmla="*/ 856527 h 1898248"/>
              <a:gd name="connsiteX85" fmla="*/ 313676 w 2246649"/>
              <a:gd name="connsiteY85" fmla="*/ 902826 h 1898248"/>
              <a:gd name="connsiteX86" fmla="*/ 302102 w 2246649"/>
              <a:gd name="connsiteY86" fmla="*/ 949124 h 1898248"/>
              <a:gd name="connsiteX87" fmla="*/ 267378 w 2246649"/>
              <a:gd name="connsiteY87" fmla="*/ 972274 h 1898248"/>
              <a:gd name="connsiteX88" fmla="*/ 278952 w 2246649"/>
              <a:gd name="connsiteY88" fmla="*/ 1006998 h 189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246649" h="1898248">
                <a:moveTo>
                  <a:pt x="440998" y="694481"/>
                </a:moveTo>
                <a:lnTo>
                  <a:pt x="440998" y="694481"/>
                </a:lnTo>
                <a:cubicBezTo>
                  <a:pt x="413990" y="713772"/>
                  <a:pt x="385892" y="731621"/>
                  <a:pt x="359975" y="752355"/>
                </a:cubicBezTo>
                <a:cubicBezTo>
                  <a:pt x="347193" y="762581"/>
                  <a:pt x="337621" y="776358"/>
                  <a:pt x="325251" y="787079"/>
                </a:cubicBezTo>
                <a:cubicBezTo>
                  <a:pt x="200597" y="895113"/>
                  <a:pt x="230747" y="873232"/>
                  <a:pt x="151631" y="925975"/>
                </a:cubicBezTo>
                <a:cubicBezTo>
                  <a:pt x="132340" y="964557"/>
                  <a:pt x="115951" y="1004733"/>
                  <a:pt x="93757" y="1041722"/>
                </a:cubicBezTo>
                <a:cubicBezTo>
                  <a:pt x="82182" y="1061013"/>
                  <a:pt x="69094" y="1079473"/>
                  <a:pt x="59033" y="1099595"/>
                </a:cubicBezTo>
                <a:cubicBezTo>
                  <a:pt x="50883" y="1115895"/>
                  <a:pt x="30986" y="1168823"/>
                  <a:pt x="24309" y="1192193"/>
                </a:cubicBezTo>
                <a:cubicBezTo>
                  <a:pt x="19939" y="1207489"/>
                  <a:pt x="16593" y="1223058"/>
                  <a:pt x="12735" y="1238491"/>
                </a:cubicBezTo>
                <a:cubicBezTo>
                  <a:pt x="1020" y="1390783"/>
                  <a:pt x="-8813" y="1432105"/>
                  <a:pt x="12735" y="1597307"/>
                </a:cubicBezTo>
                <a:cubicBezTo>
                  <a:pt x="15422" y="1617910"/>
                  <a:pt x="29914" y="1635279"/>
                  <a:pt x="35884" y="1655180"/>
                </a:cubicBezTo>
                <a:cubicBezTo>
                  <a:pt x="41537" y="1674023"/>
                  <a:pt x="39709" y="1694971"/>
                  <a:pt x="47459" y="1713053"/>
                </a:cubicBezTo>
                <a:cubicBezTo>
                  <a:pt x="51758" y="1723083"/>
                  <a:pt x="64350" y="1727263"/>
                  <a:pt x="70608" y="1736203"/>
                </a:cubicBezTo>
                <a:cubicBezTo>
                  <a:pt x="129025" y="1819657"/>
                  <a:pt x="108576" y="1826487"/>
                  <a:pt x="186355" y="1875099"/>
                </a:cubicBezTo>
                <a:cubicBezTo>
                  <a:pt x="197428" y="1882020"/>
                  <a:pt x="259757" y="1896343"/>
                  <a:pt x="267378" y="1898248"/>
                </a:cubicBezTo>
                <a:cubicBezTo>
                  <a:pt x="383125" y="1890532"/>
                  <a:pt x="499457" y="1889058"/>
                  <a:pt x="614618" y="1875099"/>
                </a:cubicBezTo>
                <a:cubicBezTo>
                  <a:pt x="634482" y="1872691"/>
                  <a:pt x="673018" y="1826696"/>
                  <a:pt x="684066" y="1817226"/>
                </a:cubicBezTo>
                <a:cubicBezTo>
                  <a:pt x="698713" y="1804671"/>
                  <a:pt x="715947" y="1795318"/>
                  <a:pt x="730365" y="1782502"/>
                </a:cubicBezTo>
                <a:cubicBezTo>
                  <a:pt x="750756" y="1764377"/>
                  <a:pt x="768947" y="1743919"/>
                  <a:pt x="788238" y="1724628"/>
                </a:cubicBezTo>
                <a:cubicBezTo>
                  <a:pt x="795955" y="1716911"/>
                  <a:pt x="802308" y="1707532"/>
                  <a:pt x="811388" y="1701479"/>
                </a:cubicBezTo>
                <a:lnTo>
                  <a:pt x="846112" y="1678329"/>
                </a:lnTo>
                <a:cubicBezTo>
                  <a:pt x="872652" y="1598712"/>
                  <a:pt x="833911" y="1692970"/>
                  <a:pt x="903985" y="1608881"/>
                </a:cubicBezTo>
                <a:cubicBezTo>
                  <a:pt x="911796" y="1599508"/>
                  <a:pt x="908468" y="1584085"/>
                  <a:pt x="915560" y="1574157"/>
                </a:cubicBezTo>
                <a:cubicBezTo>
                  <a:pt x="984702" y="1477360"/>
                  <a:pt x="935409" y="1565883"/>
                  <a:pt x="996583" y="1504709"/>
                </a:cubicBezTo>
                <a:cubicBezTo>
                  <a:pt x="1014052" y="1487240"/>
                  <a:pt x="1027448" y="1466127"/>
                  <a:pt x="1042881" y="1446836"/>
                </a:cubicBezTo>
                <a:cubicBezTo>
                  <a:pt x="1057386" y="1403322"/>
                  <a:pt x="1056720" y="1391982"/>
                  <a:pt x="1100755" y="1354238"/>
                </a:cubicBezTo>
                <a:cubicBezTo>
                  <a:pt x="1110018" y="1346298"/>
                  <a:pt x="1123904" y="1346522"/>
                  <a:pt x="1135479" y="1342664"/>
                </a:cubicBezTo>
                <a:cubicBezTo>
                  <a:pt x="1178312" y="1256995"/>
                  <a:pt x="1134698" y="1332025"/>
                  <a:pt x="1193352" y="1261641"/>
                </a:cubicBezTo>
                <a:cubicBezTo>
                  <a:pt x="1202258" y="1250954"/>
                  <a:pt x="1204927" y="1234634"/>
                  <a:pt x="1216502" y="1226917"/>
                </a:cubicBezTo>
                <a:cubicBezTo>
                  <a:pt x="1229738" y="1218093"/>
                  <a:pt x="1247367" y="1219200"/>
                  <a:pt x="1262800" y="1215342"/>
                </a:cubicBezTo>
                <a:cubicBezTo>
                  <a:pt x="1297796" y="1189095"/>
                  <a:pt x="1369008" y="1133642"/>
                  <a:pt x="1401697" y="1122745"/>
                </a:cubicBezTo>
                <a:cubicBezTo>
                  <a:pt x="1413272" y="1118887"/>
                  <a:pt x="1425033" y="1115550"/>
                  <a:pt x="1436421" y="1111170"/>
                </a:cubicBezTo>
                <a:cubicBezTo>
                  <a:pt x="1475206" y="1096253"/>
                  <a:pt x="1512746" y="1078012"/>
                  <a:pt x="1552168" y="1064871"/>
                </a:cubicBezTo>
                <a:cubicBezTo>
                  <a:pt x="1575317" y="1057155"/>
                  <a:pt x="1599092" y="1051107"/>
                  <a:pt x="1621616" y="1041722"/>
                </a:cubicBezTo>
                <a:cubicBezTo>
                  <a:pt x="1645507" y="1031768"/>
                  <a:pt x="1666741" y="1015843"/>
                  <a:pt x="1691064" y="1006998"/>
                </a:cubicBezTo>
                <a:cubicBezTo>
                  <a:pt x="1709553" y="1000275"/>
                  <a:pt x="1729851" y="1000195"/>
                  <a:pt x="1748937" y="995423"/>
                </a:cubicBezTo>
                <a:cubicBezTo>
                  <a:pt x="1760773" y="992464"/>
                  <a:pt x="1771824" y="986807"/>
                  <a:pt x="1783661" y="983848"/>
                </a:cubicBezTo>
                <a:cubicBezTo>
                  <a:pt x="1802747" y="979077"/>
                  <a:pt x="1822244" y="976132"/>
                  <a:pt x="1841535" y="972274"/>
                </a:cubicBezTo>
                <a:cubicBezTo>
                  <a:pt x="1860826" y="960699"/>
                  <a:pt x="1881102" y="950626"/>
                  <a:pt x="1899408" y="937550"/>
                </a:cubicBezTo>
                <a:cubicBezTo>
                  <a:pt x="1908288" y="931207"/>
                  <a:pt x="1914036" y="921217"/>
                  <a:pt x="1922557" y="914400"/>
                </a:cubicBezTo>
                <a:cubicBezTo>
                  <a:pt x="1933420" y="905710"/>
                  <a:pt x="1945706" y="898967"/>
                  <a:pt x="1957281" y="891251"/>
                </a:cubicBezTo>
                <a:cubicBezTo>
                  <a:pt x="1964998" y="871960"/>
                  <a:pt x="1968354" y="850284"/>
                  <a:pt x="1980431" y="833377"/>
                </a:cubicBezTo>
                <a:cubicBezTo>
                  <a:pt x="2033989" y="758396"/>
                  <a:pt x="2013333" y="890602"/>
                  <a:pt x="2038304" y="740780"/>
                </a:cubicBezTo>
                <a:cubicBezTo>
                  <a:pt x="2046021" y="694481"/>
                  <a:pt x="2052249" y="647910"/>
                  <a:pt x="2061454" y="601884"/>
                </a:cubicBezTo>
                <a:cubicBezTo>
                  <a:pt x="2063847" y="589920"/>
                  <a:pt x="2067572" y="578073"/>
                  <a:pt x="2073028" y="567160"/>
                </a:cubicBezTo>
                <a:cubicBezTo>
                  <a:pt x="2079249" y="554717"/>
                  <a:pt x="2089276" y="544514"/>
                  <a:pt x="2096178" y="532436"/>
                </a:cubicBezTo>
                <a:cubicBezTo>
                  <a:pt x="2104739" y="517455"/>
                  <a:pt x="2108281" y="499392"/>
                  <a:pt x="2119327" y="486137"/>
                </a:cubicBezTo>
                <a:cubicBezTo>
                  <a:pt x="2136586" y="465426"/>
                  <a:pt x="2165076" y="459313"/>
                  <a:pt x="2188775" y="451413"/>
                </a:cubicBezTo>
                <a:cubicBezTo>
                  <a:pt x="2226616" y="337892"/>
                  <a:pt x="2165266" y="498251"/>
                  <a:pt x="2235074" y="393540"/>
                </a:cubicBezTo>
                <a:cubicBezTo>
                  <a:pt x="2243898" y="380304"/>
                  <a:pt x="2242791" y="362674"/>
                  <a:pt x="2246649" y="347241"/>
                </a:cubicBezTo>
                <a:cubicBezTo>
                  <a:pt x="2242791" y="312517"/>
                  <a:pt x="2244672" y="276662"/>
                  <a:pt x="2235074" y="243069"/>
                </a:cubicBezTo>
                <a:cubicBezTo>
                  <a:pt x="2227069" y="215051"/>
                  <a:pt x="2200574" y="182081"/>
                  <a:pt x="2177200" y="162046"/>
                </a:cubicBezTo>
                <a:cubicBezTo>
                  <a:pt x="2143832" y="133445"/>
                  <a:pt x="2102199" y="99543"/>
                  <a:pt x="2061454" y="81023"/>
                </a:cubicBezTo>
                <a:cubicBezTo>
                  <a:pt x="2015302" y="60045"/>
                  <a:pt x="1982104" y="55894"/>
                  <a:pt x="1934132" y="46299"/>
                </a:cubicBezTo>
                <a:cubicBezTo>
                  <a:pt x="1918699" y="38583"/>
                  <a:pt x="1904202" y="28606"/>
                  <a:pt x="1887833" y="23150"/>
                </a:cubicBezTo>
                <a:cubicBezTo>
                  <a:pt x="1869169" y="16929"/>
                  <a:pt x="1849046" y="16347"/>
                  <a:pt x="1829960" y="11575"/>
                </a:cubicBezTo>
                <a:cubicBezTo>
                  <a:pt x="1818124" y="8616"/>
                  <a:pt x="1806811" y="3858"/>
                  <a:pt x="1795236" y="0"/>
                </a:cubicBezTo>
                <a:lnTo>
                  <a:pt x="1679489" y="34724"/>
                </a:lnTo>
                <a:cubicBezTo>
                  <a:pt x="1664193" y="39094"/>
                  <a:pt x="1647419" y="39185"/>
                  <a:pt x="1633190" y="46299"/>
                </a:cubicBezTo>
                <a:cubicBezTo>
                  <a:pt x="1615936" y="54926"/>
                  <a:pt x="1604146" y="72396"/>
                  <a:pt x="1586892" y="81023"/>
                </a:cubicBezTo>
                <a:cubicBezTo>
                  <a:pt x="1572663" y="88137"/>
                  <a:pt x="1555830" y="88027"/>
                  <a:pt x="1540593" y="92598"/>
                </a:cubicBezTo>
                <a:cubicBezTo>
                  <a:pt x="1517221" y="99610"/>
                  <a:pt x="1492970" y="104835"/>
                  <a:pt x="1471145" y="115747"/>
                </a:cubicBezTo>
                <a:cubicBezTo>
                  <a:pt x="1455712" y="123463"/>
                  <a:pt x="1441215" y="133440"/>
                  <a:pt x="1424846" y="138896"/>
                </a:cubicBezTo>
                <a:cubicBezTo>
                  <a:pt x="1406182" y="145117"/>
                  <a:pt x="1386264" y="146613"/>
                  <a:pt x="1366973" y="150471"/>
                </a:cubicBezTo>
                <a:cubicBezTo>
                  <a:pt x="1283168" y="206341"/>
                  <a:pt x="1322410" y="184328"/>
                  <a:pt x="1251226" y="219919"/>
                </a:cubicBezTo>
                <a:cubicBezTo>
                  <a:pt x="1243509" y="231494"/>
                  <a:pt x="1234297" y="242200"/>
                  <a:pt x="1228076" y="254643"/>
                </a:cubicBezTo>
                <a:cubicBezTo>
                  <a:pt x="1222620" y="265556"/>
                  <a:pt x="1220786" y="277943"/>
                  <a:pt x="1216502" y="289367"/>
                </a:cubicBezTo>
                <a:cubicBezTo>
                  <a:pt x="1209207" y="308822"/>
                  <a:pt x="1201069" y="327950"/>
                  <a:pt x="1193352" y="347241"/>
                </a:cubicBezTo>
                <a:cubicBezTo>
                  <a:pt x="1189494" y="381965"/>
                  <a:pt x="1187522" y="416951"/>
                  <a:pt x="1181778" y="451413"/>
                </a:cubicBezTo>
                <a:cubicBezTo>
                  <a:pt x="1179772" y="463448"/>
                  <a:pt x="1178830" y="477510"/>
                  <a:pt x="1170203" y="486137"/>
                </a:cubicBezTo>
                <a:cubicBezTo>
                  <a:pt x="1161576" y="494764"/>
                  <a:pt x="1146903" y="493428"/>
                  <a:pt x="1135479" y="497712"/>
                </a:cubicBezTo>
                <a:cubicBezTo>
                  <a:pt x="1116025" y="505007"/>
                  <a:pt x="1096897" y="513145"/>
                  <a:pt x="1077606" y="520861"/>
                </a:cubicBezTo>
                <a:cubicBezTo>
                  <a:pt x="1026182" y="572283"/>
                  <a:pt x="1079670" y="525183"/>
                  <a:pt x="961859" y="578734"/>
                </a:cubicBezTo>
                <a:cubicBezTo>
                  <a:pt x="949195" y="584491"/>
                  <a:pt x="939577" y="595663"/>
                  <a:pt x="927135" y="601884"/>
                </a:cubicBezTo>
                <a:cubicBezTo>
                  <a:pt x="916222" y="607340"/>
                  <a:pt x="904142" y="610107"/>
                  <a:pt x="892411" y="613459"/>
                </a:cubicBezTo>
                <a:cubicBezTo>
                  <a:pt x="854281" y="624353"/>
                  <a:pt x="828005" y="628655"/>
                  <a:pt x="788238" y="636608"/>
                </a:cubicBezTo>
                <a:cubicBezTo>
                  <a:pt x="776663" y="644324"/>
                  <a:pt x="765956" y="653536"/>
                  <a:pt x="753514" y="659757"/>
                </a:cubicBezTo>
                <a:cubicBezTo>
                  <a:pt x="728694" y="672167"/>
                  <a:pt x="684691" y="677624"/>
                  <a:pt x="660917" y="682907"/>
                </a:cubicBezTo>
                <a:cubicBezTo>
                  <a:pt x="645388" y="686358"/>
                  <a:pt x="629965" y="690295"/>
                  <a:pt x="614618" y="694481"/>
                </a:cubicBezTo>
                <a:cubicBezTo>
                  <a:pt x="587519" y="701872"/>
                  <a:pt x="560441" y="709371"/>
                  <a:pt x="533595" y="717631"/>
                </a:cubicBezTo>
                <a:cubicBezTo>
                  <a:pt x="510273" y="724807"/>
                  <a:pt x="464147" y="740780"/>
                  <a:pt x="464147" y="740780"/>
                </a:cubicBezTo>
                <a:cubicBezTo>
                  <a:pt x="448714" y="752355"/>
                  <a:pt x="433547" y="764291"/>
                  <a:pt x="417849" y="775504"/>
                </a:cubicBezTo>
                <a:cubicBezTo>
                  <a:pt x="406529" y="783590"/>
                  <a:pt x="391815" y="787790"/>
                  <a:pt x="383125" y="798653"/>
                </a:cubicBezTo>
                <a:cubicBezTo>
                  <a:pt x="375503" y="808180"/>
                  <a:pt x="377827" y="822915"/>
                  <a:pt x="371550" y="833377"/>
                </a:cubicBezTo>
                <a:cubicBezTo>
                  <a:pt x="365935" y="842735"/>
                  <a:pt x="355386" y="848143"/>
                  <a:pt x="348400" y="856527"/>
                </a:cubicBezTo>
                <a:cubicBezTo>
                  <a:pt x="336050" y="871347"/>
                  <a:pt x="325251" y="887393"/>
                  <a:pt x="313676" y="902826"/>
                </a:cubicBezTo>
                <a:cubicBezTo>
                  <a:pt x="309818" y="918259"/>
                  <a:pt x="310926" y="935888"/>
                  <a:pt x="302102" y="949124"/>
                </a:cubicBezTo>
                <a:cubicBezTo>
                  <a:pt x="294386" y="960699"/>
                  <a:pt x="272545" y="959358"/>
                  <a:pt x="267378" y="972274"/>
                </a:cubicBezTo>
                <a:cubicBezTo>
                  <a:pt x="262847" y="983602"/>
                  <a:pt x="278952" y="1006998"/>
                  <a:pt x="278952" y="1006998"/>
                </a:cubicBezTo>
              </a:path>
            </a:pathLst>
          </a:custGeom>
          <a:solidFill>
            <a:srgbClr val="BF1313">
              <a:alpha val="47843"/>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unten 11">
            <a:extLst>
              <a:ext uri="{FF2B5EF4-FFF2-40B4-BE49-F238E27FC236}">
                <a16:creationId xmlns:a16="http://schemas.microsoft.com/office/drawing/2014/main" id="{D294D14F-5C71-428D-845F-A088721C22C1}"/>
              </a:ext>
            </a:extLst>
          </p:cNvPr>
          <p:cNvSpPr/>
          <p:nvPr/>
        </p:nvSpPr>
        <p:spPr>
          <a:xfrm rot="20252498">
            <a:off x="3888135" y="-2213211"/>
            <a:ext cx="473121" cy="4688402"/>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5" name="Pfeil: nach unten 4">
            <a:extLst>
              <a:ext uri="{FF2B5EF4-FFF2-40B4-BE49-F238E27FC236}">
                <a16:creationId xmlns:a16="http://schemas.microsoft.com/office/drawing/2014/main" id="{16083F8B-172E-4682-86F9-D2EB36DB168D}"/>
              </a:ext>
            </a:extLst>
          </p:cNvPr>
          <p:cNvSpPr/>
          <p:nvPr/>
        </p:nvSpPr>
        <p:spPr>
          <a:xfrm rot="20252498">
            <a:off x="2841929" y="-1033682"/>
            <a:ext cx="473121" cy="4148635"/>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29CC4B1D-37CA-4456-A5AC-D8CFB6679E26}"/>
              </a:ext>
            </a:extLst>
          </p:cNvPr>
          <p:cNvSpPr/>
          <p:nvPr/>
        </p:nvSpPr>
        <p:spPr>
          <a:xfrm rot="20252498">
            <a:off x="3689302" y="-1331004"/>
            <a:ext cx="473121" cy="5963049"/>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 name="Textfeld 9">
            <a:extLst>
              <a:ext uri="{FF2B5EF4-FFF2-40B4-BE49-F238E27FC236}">
                <a16:creationId xmlns:a16="http://schemas.microsoft.com/office/drawing/2014/main" id="{553DABEB-9601-4624-BDC2-F0692B3556CF}"/>
              </a:ext>
            </a:extLst>
          </p:cNvPr>
          <p:cNvSpPr txBox="1"/>
          <p:nvPr/>
        </p:nvSpPr>
        <p:spPr>
          <a:xfrm>
            <a:off x="150470" y="223391"/>
            <a:ext cx="3611301" cy="1077218"/>
          </a:xfrm>
          <a:prstGeom prst="rect">
            <a:avLst/>
          </a:prstGeom>
          <a:noFill/>
        </p:spPr>
        <p:txBody>
          <a:bodyPr wrap="square" rtlCol="0">
            <a:spAutoFit/>
          </a:bodyPr>
          <a:lstStyle/>
          <a:p>
            <a:r>
              <a:rPr lang="de-DE" sz="3200" dirty="0">
                <a:solidFill>
                  <a:schemeClr val="bg1"/>
                </a:solidFill>
              </a:rPr>
              <a:t>Arktisches Meereis</a:t>
            </a:r>
          </a:p>
          <a:p>
            <a:r>
              <a:rPr lang="de-DE" sz="3200" dirty="0">
                <a:solidFill>
                  <a:schemeClr val="bg1"/>
                </a:solidFill>
              </a:rPr>
              <a:t>September 2019</a:t>
            </a:r>
          </a:p>
        </p:txBody>
      </p:sp>
      <p:sp>
        <p:nvSpPr>
          <p:cNvPr id="20" name="Textfeld 19">
            <a:extLst>
              <a:ext uri="{FF2B5EF4-FFF2-40B4-BE49-F238E27FC236}">
                <a16:creationId xmlns:a16="http://schemas.microsoft.com/office/drawing/2014/main" id="{83D53725-1C17-4472-B4D8-8EDB465C7500}"/>
              </a:ext>
            </a:extLst>
          </p:cNvPr>
          <p:cNvSpPr txBox="1"/>
          <p:nvPr/>
        </p:nvSpPr>
        <p:spPr>
          <a:xfrm>
            <a:off x="9699171" y="5506351"/>
            <a:ext cx="2629536" cy="400110"/>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Verändert nach: https://climate.nasa.gov/vital-signs/arctic-sea-ice/ (16.02.2020)</a:t>
            </a:r>
          </a:p>
        </p:txBody>
      </p:sp>
    </p:spTree>
    <p:extLst>
      <p:ext uri="{BB962C8B-B14F-4D97-AF65-F5344CB8AC3E}">
        <p14:creationId xmlns:p14="http://schemas.microsoft.com/office/powerpoint/2010/main" val="229980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10" presetClass="exit" presetSubtype="0" fill="hold" grpId="0" nodeType="withEffect">
                                  <p:stCondLst>
                                    <p:cond delay="20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10" presetClass="entr" presetSubtype="0" fill="hold" grpId="0" nodeType="withEffect">
                                  <p:stCondLst>
                                    <p:cond delay="2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animBg="1"/>
      <p:bldP spid="7" grpId="0" animBg="1"/>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ABBD8A24-537D-444F-ACE0-F6C832E9E690}"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77</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4914113" cy="879762"/>
          </a:xfrm>
        </p:spPr>
        <p:txBody>
          <a:bodyPr/>
          <a:lstStyle/>
          <a:p>
            <a:r>
              <a:rPr lang="de-DE" dirty="0"/>
              <a:t>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3" name="Grafik 2" descr="Ein Bild, das Text, Whiteboard enthält.&#10;&#10;Automatisch generierte Beschreibung">
            <a:extLst>
              <a:ext uri="{FF2B5EF4-FFF2-40B4-BE49-F238E27FC236}">
                <a16:creationId xmlns:a16="http://schemas.microsoft.com/office/drawing/2014/main" id="{4C18BF28-58B3-44A6-9704-94B82F6755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284790"/>
            <a:ext cx="5690531" cy="4710896"/>
          </a:xfrm>
          <a:prstGeom prst="rect">
            <a:avLst/>
          </a:prstGeom>
        </p:spPr>
      </p:pic>
      <p:graphicFrame>
        <p:nvGraphicFramePr>
          <p:cNvPr id="12" name="Diagramm 11">
            <a:extLst>
              <a:ext uri="{FF2B5EF4-FFF2-40B4-BE49-F238E27FC236}">
                <a16:creationId xmlns:a16="http://schemas.microsoft.com/office/drawing/2014/main" id="{1DCA6BE0-CABE-48E1-B063-61374608EA00}"/>
              </a:ext>
            </a:extLst>
          </p:cNvPr>
          <p:cNvGraphicFramePr>
            <a:graphicFrameLocks/>
          </p:cNvGraphicFramePr>
          <p:nvPr>
            <p:extLst>
              <p:ext uri="{D42A27DB-BD31-4B8C-83A1-F6EECF244321}">
                <p14:modId xmlns:p14="http://schemas.microsoft.com/office/powerpoint/2010/main" val="1814077857"/>
              </p:ext>
            </p:extLst>
          </p:nvPr>
        </p:nvGraphicFramePr>
        <p:xfrm>
          <a:off x="5798942" y="1327309"/>
          <a:ext cx="5516208" cy="46258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37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02D6B1-B821-40C1-B3E3-88953E682D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97861" y="454494"/>
            <a:ext cx="4914113" cy="5509764"/>
          </a:xfrm>
          <a:prstGeom prst="rect">
            <a:avLst/>
          </a:prstGeom>
        </p:spPr>
      </p:pic>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0B9B50D6-4234-4B5E-995A-21B5BE10E50D}"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78</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4914113" cy="879762"/>
          </a:xfrm>
        </p:spPr>
        <p:txBody>
          <a:bodyPr/>
          <a:lstStyle/>
          <a:p>
            <a:r>
              <a:rPr lang="de-DE" dirty="0"/>
              <a:t>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spTree>
    <p:extLst>
      <p:ext uri="{BB962C8B-B14F-4D97-AF65-F5344CB8AC3E}">
        <p14:creationId xmlns:p14="http://schemas.microsoft.com/office/powerpoint/2010/main" val="1237348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D9A18D7-9123-4A97-A273-A038A5CF043C}"/>
              </a:ext>
            </a:extLst>
          </p:cNvPr>
          <p:cNvSpPr>
            <a:spLocks noGrp="1"/>
          </p:cNvSpPr>
          <p:nvPr>
            <p:ph type="dt" sz="half" idx="10"/>
          </p:nvPr>
        </p:nvSpPr>
        <p:spPr/>
        <p:txBody>
          <a:bodyPr/>
          <a:lstStyle/>
          <a:p>
            <a:fld id="{B6998153-A795-4128-88EA-13DF2EBD13E9}" type="datetime1">
              <a:rPr lang="de-DE" smtClean="0"/>
              <a:t>16.09.2022</a:t>
            </a:fld>
            <a:endParaRPr lang="de-DE" dirty="0"/>
          </a:p>
        </p:txBody>
      </p:sp>
      <p:sp>
        <p:nvSpPr>
          <p:cNvPr id="5" name="Fußzeilenplatzhalter 4">
            <a:extLst>
              <a:ext uri="{FF2B5EF4-FFF2-40B4-BE49-F238E27FC236}">
                <a16:creationId xmlns:a16="http://schemas.microsoft.com/office/drawing/2014/main" id="{A0AB3361-E057-423C-A27A-657584EED33F}"/>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469A4E12-4C87-4457-BA3A-A8EE673BC345}"/>
              </a:ext>
            </a:extLst>
          </p:cNvPr>
          <p:cNvSpPr>
            <a:spLocks noGrp="1"/>
          </p:cNvSpPr>
          <p:nvPr>
            <p:ph type="sldNum" sz="quarter" idx="12"/>
          </p:nvPr>
        </p:nvSpPr>
        <p:spPr/>
        <p:txBody>
          <a:bodyPr/>
          <a:lstStyle/>
          <a:p>
            <a:fld id="{976196C0-1678-4F16-8090-952AA6F46C10}" type="slidenum">
              <a:rPr lang="de-DE" smtClean="0"/>
              <a:pPr/>
              <a:t>79</a:t>
            </a:fld>
            <a:endParaRPr lang="de-DE" dirty="0"/>
          </a:p>
        </p:txBody>
      </p:sp>
      <p:grpSp>
        <p:nvGrpSpPr>
          <p:cNvPr id="7" name="Gruppieren 6">
            <a:extLst>
              <a:ext uri="{FF2B5EF4-FFF2-40B4-BE49-F238E27FC236}">
                <a16:creationId xmlns:a16="http://schemas.microsoft.com/office/drawing/2014/main" id="{D1AB6DD5-E503-4E23-970B-03792C671CB3}"/>
              </a:ext>
            </a:extLst>
          </p:cNvPr>
          <p:cNvGrpSpPr/>
          <p:nvPr/>
        </p:nvGrpSpPr>
        <p:grpSpPr>
          <a:xfrm>
            <a:off x="1269412" y="1009317"/>
            <a:ext cx="9911011" cy="5096786"/>
            <a:chOff x="403232" y="287713"/>
            <a:chExt cx="11513815" cy="5722946"/>
          </a:xfrm>
        </p:grpSpPr>
        <p:pic>
          <p:nvPicPr>
            <p:cNvPr id="8" name="Grafik 7">
              <a:extLst>
                <a:ext uri="{FF2B5EF4-FFF2-40B4-BE49-F238E27FC236}">
                  <a16:creationId xmlns:a16="http://schemas.microsoft.com/office/drawing/2014/main" id="{3948BBD4-E078-4403-A60A-EB8DE57E31A8}"/>
                </a:ext>
              </a:extLst>
            </p:cNvPr>
            <p:cNvPicPr>
              <a:picLocks noChangeAspect="1"/>
            </p:cNvPicPr>
            <p:nvPr/>
          </p:nvPicPr>
          <p:blipFill>
            <a:blip r:embed="rId2"/>
            <a:stretch>
              <a:fillRect/>
            </a:stretch>
          </p:blipFill>
          <p:spPr>
            <a:xfrm>
              <a:off x="403232" y="2481552"/>
              <a:ext cx="5692768" cy="1691009"/>
            </a:xfrm>
            <a:prstGeom prst="rect">
              <a:avLst/>
            </a:prstGeom>
          </p:spPr>
        </p:pic>
        <p:pic>
          <p:nvPicPr>
            <p:cNvPr id="9" name="Grafik 8">
              <a:extLst>
                <a:ext uri="{FF2B5EF4-FFF2-40B4-BE49-F238E27FC236}">
                  <a16:creationId xmlns:a16="http://schemas.microsoft.com/office/drawing/2014/main" id="{5CC49897-1DAE-4861-BFC6-558E7280D11C}"/>
                </a:ext>
              </a:extLst>
            </p:cNvPr>
            <p:cNvPicPr>
              <a:picLocks noChangeAspect="1"/>
            </p:cNvPicPr>
            <p:nvPr/>
          </p:nvPicPr>
          <p:blipFill>
            <a:blip r:embed="rId3"/>
            <a:stretch>
              <a:fillRect/>
            </a:stretch>
          </p:blipFill>
          <p:spPr>
            <a:xfrm>
              <a:off x="6224281" y="2481552"/>
              <a:ext cx="5692766" cy="1661863"/>
            </a:xfrm>
            <a:prstGeom prst="rect">
              <a:avLst/>
            </a:prstGeom>
          </p:spPr>
        </p:pic>
        <p:pic>
          <p:nvPicPr>
            <p:cNvPr id="10" name="Grafik 9">
              <a:extLst>
                <a:ext uri="{FF2B5EF4-FFF2-40B4-BE49-F238E27FC236}">
                  <a16:creationId xmlns:a16="http://schemas.microsoft.com/office/drawing/2014/main" id="{FEC6C4AB-245F-4923-A980-D21EA66B040C}"/>
                </a:ext>
              </a:extLst>
            </p:cNvPr>
            <p:cNvPicPr>
              <a:picLocks noChangeAspect="1"/>
            </p:cNvPicPr>
            <p:nvPr/>
          </p:nvPicPr>
          <p:blipFill>
            <a:blip r:embed="rId4"/>
            <a:stretch>
              <a:fillRect/>
            </a:stretch>
          </p:blipFill>
          <p:spPr>
            <a:xfrm>
              <a:off x="403232" y="4334507"/>
              <a:ext cx="5692768" cy="1674344"/>
            </a:xfrm>
            <a:prstGeom prst="rect">
              <a:avLst/>
            </a:prstGeom>
          </p:spPr>
        </p:pic>
        <p:pic>
          <p:nvPicPr>
            <p:cNvPr id="11" name="Grafik 10">
              <a:extLst>
                <a:ext uri="{FF2B5EF4-FFF2-40B4-BE49-F238E27FC236}">
                  <a16:creationId xmlns:a16="http://schemas.microsoft.com/office/drawing/2014/main" id="{E0F220EC-48A9-4A0D-A914-610EA1E69C26}"/>
                </a:ext>
              </a:extLst>
            </p:cNvPr>
            <p:cNvPicPr>
              <a:picLocks noChangeAspect="1"/>
            </p:cNvPicPr>
            <p:nvPr/>
          </p:nvPicPr>
          <p:blipFill>
            <a:blip r:embed="rId5"/>
            <a:stretch>
              <a:fillRect/>
            </a:stretch>
          </p:blipFill>
          <p:spPr>
            <a:xfrm>
              <a:off x="6224280" y="4332698"/>
              <a:ext cx="5692767" cy="1677961"/>
            </a:xfrm>
            <a:prstGeom prst="rect">
              <a:avLst/>
            </a:prstGeom>
          </p:spPr>
        </p:pic>
        <p:pic>
          <p:nvPicPr>
            <p:cNvPr id="12" name="Grafik 11">
              <a:extLst>
                <a:ext uri="{FF2B5EF4-FFF2-40B4-BE49-F238E27FC236}">
                  <a16:creationId xmlns:a16="http://schemas.microsoft.com/office/drawing/2014/main" id="{4E0BC4E4-2F02-494E-B1E5-E5421EF38C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55026" y="287713"/>
              <a:ext cx="4281949" cy="2068062"/>
            </a:xfrm>
            <a:prstGeom prst="rect">
              <a:avLst/>
            </a:prstGeom>
          </p:spPr>
        </p:pic>
      </p:grpSp>
      <p:sp>
        <p:nvSpPr>
          <p:cNvPr id="13" name="Titel 1">
            <a:extLst>
              <a:ext uri="{FF2B5EF4-FFF2-40B4-BE49-F238E27FC236}">
                <a16:creationId xmlns:a16="http://schemas.microsoft.com/office/drawing/2014/main" id="{BF41B14A-ECF7-4323-AED0-4D6D57A8DD3A}"/>
              </a:ext>
            </a:extLst>
          </p:cNvPr>
          <p:cNvSpPr>
            <a:spLocks noGrp="1"/>
          </p:cNvSpPr>
          <p:nvPr>
            <p:ph type="title"/>
          </p:nvPr>
        </p:nvSpPr>
        <p:spPr>
          <a:xfrm>
            <a:off x="1310805" y="181213"/>
            <a:ext cx="4914113" cy="879762"/>
          </a:xfrm>
        </p:spPr>
        <p:txBody>
          <a:bodyPr/>
          <a:lstStyle/>
          <a:p>
            <a:r>
              <a:rPr lang="de-DE" dirty="0"/>
              <a:t>Aus dem Klimakoffer</a:t>
            </a:r>
          </a:p>
        </p:txBody>
      </p:sp>
      <p:pic>
        <p:nvPicPr>
          <p:cNvPr id="14" name="Grafik 13" descr="Ein Bild, das Text, Container enthält.&#10;&#10;Automatisch generierte Beschreibung">
            <a:extLst>
              <a:ext uri="{FF2B5EF4-FFF2-40B4-BE49-F238E27FC236}">
                <a16:creationId xmlns:a16="http://schemas.microsoft.com/office/drawing/2014/main" id="{788CA573-7F7B-4FF0-A02B-9E680D78F29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63535" y="225822"/>
            <a:ext cx="864996" cy="701564"/>
          </a:xfrm>
          <a:prstGeom prst="rect">
            <a:avLst/>
          </a:prstGeom>
        </p:spPr>
      </p:pic>
    </p:spTree>
    <p:extLst>
      <p:ext uri="{BB962C8B-B14F-4D97-AF65-F5344CB8AC3E}">
        <p14:creationId xmlns:p14="http://schemas.microsoft.com/office/powerpoint/2010/main" val="42376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A7235-E564-4599-9C31-181B46F1D2AA}"/>
              </a:ext>
            </a:extLst>
          </p:cNvPr>
          <p:cNvSpPr>
            <a:spLocks noGrp="1"/>
          </p:cNvSpPr>
          <p:nvPr>
            <p:ph type="title"/>
          </p:nvPr>
        </p:nvSpPr>
        <p:spPr>
          <a:xfrm>
            <a:off x="758402" y="558504"/>
            <a:ext cx="8977881" cy="879762"/>
          </a:xfrm>
        </p:spPr>
        <p:txBody>
          <a:bodyPr/>
          <a:lstStyle/>
          <a:p>
            <a:r>
              <a:rPr lang="de-DE" dirty="0"/>
              <a:t>Der Klimakoffer</a:t>
            </a:r>
          </a:p>
        </p:txBody>
      </p:sp>
      <p:pic>
        <p:nvPicPr>
          <p:cNvPr id="8" name="Inhaltsplatzhalter 7">
            <a:extLst>
              <a:ext uri="{FF2B5EF4-FFF2-40B4-BE49-F238E27FC236}">
                <a16:creationId xmlns:a16="http://schemas.microsoft.com/office/drawing/2014/main" id="{CA2F3E12-B576-4C14-B5CA-72B56D5B6122}"/>
              </a:ext>
            </a:extLst>
          </p:cNvPr>
          <p:cNvPicPr>
            <a:picLocks noGrp="1" noChangeAspect="1"/>
          </p:cNvPicPr>
          <p:nvPr>
            <p:ph idx="1"/>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8000" y="138200"/>
            <a:ext cx="1548000" cy="1548000"/>
          </a:xfrm>
        </p:spPr>
      </p:pic>
      <p:sp>
        <p:nvSpPr>
          <p:cNvPr id="4" name="Datumsplatzhalter 3">
            <a:extLst>
              <a:ext uri="{FF2B5EF4-FFF2-40B4-BE49-F238E27FC236}">
                <a16:creationId xmlns:a16="http://schemas.microsoft.com/office/drawing/2014/main" id="{866B9682-B98C-4ABA-BF8F-A7D56CB3B9EC}"/>
              </a:ext>
            </a:extLst>
          </p:cNvPr>
          <p:cNvSpPr>
            <a:spLocks noGrp="1"/>
          </p:cNvSpPr>
          <p:nvPr>
            <p:ph type="dt" sz="half" idx="10"/>
          </p:nvPr>
        </p:nvSpPr>
        <p:spPr/>
        <p:txBody>
          <a:bodyPr/>
          <a:lstStyle/>
          <a:p>
            <a:fld id="{B5054035-7126-4226-961E-BD3F1441FB4C}" type="datetime1">
              <a:rPr lang="de-DE" smtClean="0"/>
              <a:t>16.09.2022</a:t>
            </a:fld>
            <a:endParaRPr lang="de-DE" dirty="0"/>
          </a:p>
        </p:txBody>
      </p:sp>
      <p:sp>
        <p:nvSpPr>
          <p:cNvPr id="5" name="Fußzeilenplatzhalter 4">
            <a:extLst>
              <a:ext uri="{FF2B5EF4-FFF2-40B4-BE49-F238E27FC236}">
                <a16:creationId xmlns:a16="http://schemas.microsoft.com/office/drawing/2014/main" id="{7DCE62A5-D981-48D8-A783-44B66304663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6188B7B7-11DD-4AEB-9EDE-4AE94EB95A2F}"/>
              </a:ext>
            </a:extLst>
          </p:cNvPr>
          <p:cNvSpPr>
            <a:spLocks noGrp="1"/>
          </p:cNvSpPr>
          <p:nvPr>
            <p:ph type="sldNum" sz="quarter" idx="12"/>
          </p:nvPr>
        </p:nvSpPr>
        <p:spPr/>
        <p:txBody>
          <a:bodyPr/>
          <a:lstStyle/>
          <a:p>
            <a:fld id="{976196C0-1678-4F16-8090-952AA6F46C10}" type="slidenum">
              <a:rPr lang="de-DE" smtClean="0"/>
              <a:pPr/>
              <a:t>8</a:t>
            </a:fld>
            <a:endParaRPr lang="de-DE" dirty="0"/>
          </a:p>
        </p:txBody>
      </p:sp>
      <p:sp>
        <p:nvSpPr>
          <p:cNvPr id="16" name="Inhaltsplatzhalter 2">
            <a:extLst>
              <a:ext uri="{FF2B5EF4-FFF2-40B4-BE49-F238E27FC236}">
                <a16:creationId xmlns:a16="http://schemas.microsoft.com/office/drawing/2014/main" id="{1A7DB892-5FFB-4A2B-9741-853BA1A16B99}"/>
              </a:ext>
            </a:extLst>
          </p:cNvPr>
          <p:cNvSpPr txBox="1">
            <a:spLocks/>
          </p:cNvSpPr>
          <p:nvPr/>
        </p:nvSpPr>
        <p:spPr>
          <a:xfrm>
            <a:off x="5995686" y="1934133"/>
            <a:ext cx="5997969" cy="46103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de-DE" dirty="0"/>
              <a:t> Zwölf Experimente und Aktivitäten </a:t>
            </a:r>
          </a:p>
          <a:p>
            <a:pPr>
              <a:buFont typeface="Wingdings" panose="05000000000000000000" pitchFamily="2" charset="2"/>
              <a:buChar char="ü"/>
            </a:pPr>
            <a:r>
              <a:rPr lang="de-DE" dirty="0"/>
              <a:t> wissenschaftliche Hintergründe und Folgen des Klimawandels experimentell erfahrbar machen</a:t>
            </a:r>
          </a:p>
          <a:p>
            <a:pPr>
              <a:buFont typeface="Wingdings" panose="05000000000000000000" pitchFamily="2" charset="2"/>
              <a:buChar char="ü"/>
            </a:pPr>
            <a:r>
              <a:rPr lang="de-DE" dirty="0"/>
              <a:t>Produktion in Caritas-Werkstatt in Dachau</a:t>
            </a:r>
          </a:p>
          <a:p>
            <a:pPr>
              <a:buFont typeface="Wingdings" panose="05000000000000000000" pitchFamily="2" charset="2"/>
              <a:buChar char="ü"/>
            </a:pPr>
            <a:r>
              <a:rPr lang="de-DE" dirty="0"/>
              <a:t>Bezug zum Selbstkostenpreis</a:t>
            </a:r>
          </a:p>
          <a:p>
            <a:pPr>
              <a:buFont typeface="Wingdings" panose="05000000000000000000" pitchFamily="2" charset="2"/>
              <a:buChar char="ü"/>
            </a:pPr>
            <a:r>
              <a:rPr lang="de-DE" dirty="0"/>
              <a:t>Anleitung zum Selbstbau</a:t>
            </a:r>
          </a:p>
        </p:txBody>
      </p:sp>
      <p:pic>
        <p:nvPicPr>
          <p:cNvPr id="7" name="Grafik 6" descr="Ein Bild, das Text enthält.&#10;&#10;Automatisch generierte Beschreibung">
            <a:extLst>
              <a:ext uri="{FF2B5EF4-FFF2-40B4-BE49-F238E27FC236}">
                <a16:creationId xmlns:a16="http://schemas.microsoft.com/office/drawing/2014/main" id="{7A9756D2-7D4E-4153-BE35-767361CCE1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896670"/>
            <a:ext cx="5845234" cy="3921134"/>
          </a:xfrm>
          <a:prstGeom prst="rect">
            <a:avLst/>
          </a:prstGeom>
        </p:spPr>
      </p:pic>
    </p:spTree>
    <p:extLst>
      <p:ext uri="{BB962C8B-B14F-4D97-AF65-F5344CB8AC3E}">
        <p14:creationId xmlns:p14="http://schemas.microsoft.com/office/powerpoint/2010/main" val="363001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hlinkClick r:id="rId2"/>
            <a:extLst>
              <a:ext uri="{FF2B5EF4-FFF2-40B4-BE49-F238E27FC236}">
                <a16:creationId xmlns:a16="http://schemas.microsoft.com/office/drawing/2014/main" id="{4691C3E5-D76D-42EF-98A4-9575A02D7686}"/>
              </a:ext>
            </a:extLst>
          </p:cNvPr>
          <p:cNvPicPr>
            <a:picLocks noChangeAspect="1"/>
          </p:cNvPicPr>
          <p:nvPr/>
        </p:nvPicPr>
        <p:blipFill>
          <a:blip r:embed="rId3"/>
          <a:stretch>
            <a:fillRect/>
          </a:stretch>
        </p:blipFill>
        <p:spPr>
          <a:xfrm>
            <a:off x="899956" y="1079725"/>
            <a:ext cx="10392087" cy="4698550"/>
          </a:xfrm>
          <a:prstGeom prst="rect">
            <a:avLst/>
          </a:prstGeom>
          <a:effectLst>
            <a:glow rad="139700">
              <a:schemeClr val="accent4">
                <a:satMod val="175000"/>
                <a:alpha val="40000"/>
              </a:schemeClr>
            </a:glow>
          </a:effectLst>
        </p:spPr>
      </p:pic>
      <p:sp>
        <p:nvSpPr>
          <p:cNvPr id="4" name="Datumsplatzhalter 3">
            <a:extLst>
              <a:ext uri="{FF2B5EF4-FFF2-40B4-BE49-F238E27FC236}">
                <a16:creationId xmlns:a16="http://schemas.microsoft.com/office/drawing/2014/main" id="{B51B76AA-D858-4C9A-A0AB-74C1EDD8151A}"/>
              </a:ext>
            </a:extLst>
          </p:cNvPr>
          <p:cNvSpPr>
            <a:spLocks noGrp="1"/>
          </p:cNvSpPr>
          <p:nvPr>
            <p:ph type="dt" sz="half" idx="10"/>
          </p:nvPr>
        </p:nvSpPr>
        <p:spPr/>
        <p:txBody>
          <a:bodyPr/>
          <a:lstStyle/>
          <a:p>
            <a:fld id="{4EBB98BC-554A-4384-99A5-5CD5AF7E3969}" type="datetime1">
              <a:rPr lang="de-DE" smtClean="0"/>
              <a:t>16.09.2022</a:t>
            </a:fld>
            <a:endParaRPr lang="de-DE" dirty="0"/>
          </a:p>
        </p:txBody>
      </p:sp>
      <p:sp>
        <p:nvSpPr>
          <p:cNvPr id="5" name="Fußzeilenplatzhalter 4">
            <a:extLst>
              <a:ext uri="{FF2B5EF4-FFF2-40B4-BE49-F238E27FC236}">
                <a16:creationId xmlns:a16="http://schemas.microsoft.com/office/drawing/2014/main" id="{6D9A91D1-D830-4125-9FEC-3B6FB70C7340}"/>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818EBB4D-65A7-4499-8652-D6CB4D11BA01}"/>
              </a:ext>
            </a:extLst>
          </p:cNvPr>
          <p:cNvSpPr>
            <a:spLocks noGrp="1"/>
          </p:cNvSpPr>
          <p:nvPr>
            <p:ph type="sldNum" sz="quarter" idx="12"/>
          </p:nvPr>
        </p:nvSpPr>
        <p:spPr/>
        <p:txBody>
          <a:bodyPr/>
          <a:lstStyle/>
          <a:p>
            <a:fld id="{976196C0-1678-4F16-8090-952AA6F46C10}" type="slidenum">
              <a:rPr lang="de-DE" smtClean="0"/>
              <a:pPr/>
              <a:t>80</a:t>
            </a:fld>
            <a:endParaRPr lang="de-DE" dirty="0"/>
          </a:p>
        </p:txBody>
      </p:sp>
      <p:sp>
        <p:nvSpPr>
          <p:cNvPr id="11" name="Textfeld 10">
            <a:extLst>
              <a:ext uri="{FF2B5EF4-FFF2-40B4-BE49-F238E27FC236}">
                <a16:creationId xmlns:a16="http://schemas.microsoft.com/office/drawing/2014/main" id="{3A20B97E-1055-4460-9E22-3B5F41F35141}"/>
              </a:ext>
            </a:extLst>
          </p:cNvPr>
          <p:cNvSpPr txBox="1"/>
          <p:nvPr/>
        </p:nvSpPr>
        <p:spPr>
          <a:xfrm>
            <a:off x="812027" y="5861544"/>
            <a:ext cx="8173680"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https://wiki.bildungsserver.de/klimawandel/index.php/Kipppunkte_im_Klimasystem (12.12.2020)</a:t>
            </a:r>
          </a:p>
        </p:txBody>
      </p:sp>
      <p:sp>
        <p:nvSpPr>
          <p:cNvPr id="12" name="Textfeld 11">
            <a:extLst>
              <a:ext uri="{FF2B5EF4-FFF2-40B4-BE49-F238E27FC236}">
                <a16:creationId xmlns:a16="http://schemas.microsoft.com/office/drawing/2014/main" id="{53F3146A-5034-4508-AD56-E4D36923EAC9}"/>
              </a:ext>
            </a:extLst>
          </p:cNvPr>
          <p:cNvSpPr txBox="1"/>
          <p:nvPr/>
        </p:nvSpPr>
        <p:spPr>
          <a:xfrm>
            <a:off x="812027" y="367889"/>
            <a:ext cx="6892320" cy="584775"/>
          </a:xfrm>
          <a:prstGeom prst="rect">
            <a:avLst/>
          </a:prstGeom>
          <a:noFill/>
        </p:spPr>
        <p:txBody>
          <a:bodyPr wrap="square" rtlCol="0">
            <a:spAutoFit/>
          </a:bodyPr>
          <a:lstStyle/>
          <a:p>
            <a:r>
              <a:rPr lang="de-DE" sz="3200" dirty="0">
                <a:solidFill>
                  <a:schemeClr val="accent3">
                    <a:lumMod val="60000"/>
                    <a:lumOff val="40000"/>
                  </a:schemeClr>
                </a:solidFill>
              </a:rPr>
              <a:t>Wiki Bildungsserver Klimawandel</a:t>
            </a:r>
          </a:p>
        </p:txBody>
      </p:sp>
    </p:spTree>
    <p:extLst>
      <p:ext uri="{BB962C8B-B14F-4D97-AF65-F5344CB8AC3E}">
        <p14:creationId xmlns:p14="http://schemas.microsoft.com/office/powerpoint/2010/main" val="33741511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ECB1B4D-28F6-4B92-A64E-86842B6F1B26}"/>
              </a:ext>
            </a:extLst>
          </p:cNvPr>
          <p:cNvSpPr>
            <a:spLocks noGrp="1"/>
          </p:cNvSpPr>
          <p:nvPr>
            <p:ph type="dt" sz="half" idx="10"/>
          </p:nvPr>
        </p:nvSpPr>
        <p:spPr/>
        <p:txBody>
          <a:bodyPr/>
          <a:lstStyle/>
          <a:p>
            <a:fld id="{C1B97EAA-4144-4A61-8F76-9DC56C09928A}" type="datetime1">
              <a:rPr lang="de-DE" smtClean="0"/>
              <a:t>16.09.2022</a:t>
            </a:fld>
            <a:endParaRPr lang="de-DE" dirty="0"/>
          </a:p>
        </p:txBody>
      </p:sp>
      <p:sp>
        <p:nvSpPr>
          <p:cNvPr id="3" name="Fußzeilenplatzhalter 2">
            <a:extLst>
              <a:ext uri="{FF2B5EF4-FFF2-40B4-BE49-F238E27FC236}">
                <a16:creationId xmlns:a16="http://schemas.microsoft.com/office/drawing/2014/main" id="{A6BCE377-6986-4A37-94FF-D5B37D063AC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95682EA1-2341-4D7D-9A2E-2F64BF80A517}"/>
              </a:ext>
            </a:extLst>
          </p:cNvPr>
          <p:cNvSpPr>
            <a:spLocks noGrp="1"/>
          </p:cNvSpPr>
          <p:nvPr>
            <p:ph type="sldNum" sz="quarter" idx="12"/>
          </p:nvPr>
        </p:nvSpPr>
        <p:spPr/>
        <p:txBody>
          <a:bodyPr/>
          <a:lstStyle/>
          <a:p>
            <a:fld id="{976196C0-1678-4F16-8090-952AA6F46C10}" type="slidenum">
              <a:rPr lang="de-DE" smtClean="0"/>
              <a:pPr/>
              <a:t>81</a:t>
            </a:fld>
            <a:endParaRPr lang="de-DE" dirty="0"/>
          </a:p>
        </p:txBody>
      </p:sp>
      <p:pic>
        <p:nvPicPr>
          <p:cNvPr id="6" name="Grafik 5">
            <a:extLst>
              <a:ext uri="{FF2B5EF4-FFF2-40B4-BE49-F238E27FC236}">
                <a16:creationId xmlns:a16="http://schemas.microsoft.com/office/drawing/2014/main" id="{0988AA22-15FB-4CF3-B82B-C49221B857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413" y="1626177"/>
            <a:ext cx="2857500" cy="2857500"/>
          </a:xfrm>
          <a:prstGeom prst="rect">
            <a:avLst/>
          </a:prstGeom>
        </p:spPr>
      </p:pic>
      <p:pic>
        <p:nvPicPr>
          <p:cNvPr id="8" name="Grafik 7">
            <a:hlinkClick r:id="rId3"/>
            <a:extLst>
              <a:ext uri="{FF2B5EF4-FFF2-40B4-BE49-F238E27FC236}">
                <a16:creationId xmlns:a16="http://schemas.microsoft.com/office/drawing/2014/main" id="{FB06F392-921B-4A15-9A0E-6F954252799F}"/>
              </a:ext>
            </a:extLst>
          </p:cNvPr>
          <p:cNvPicPr>
            <a:picLocks noChangeAspect="1"/>
          </p:cNvPicPr>
          <p:nvPr/>
        </p:nvPicPr>
        <p:blipFill>
          <a:blip r:embed="rId4"/>
          <a:stretch>
            <a:fillRect/>
          </a:stretch>
        </p:blipFill>
        <p:spPr>
          <a:xfrm>
            <a:off x="3777459" y="1095631"/>
            <a:ext cx="8049128" cy="4461773"/>
          </a:xfrm>
          <a:prstGeom prst="rect">
            <a:avLst/>
          </a:prstGeom>
          <a:effectLst>
            <a:glow rad="139700">
              <a:schemeClr val="accent4">
                <a:satMod val="175000"/>
                <a:alpha val="40000"/>
              </a:schemeClr>
            </a:glow>
          </a:effectLst>
        </p:spPr>
      </p:pic>
      <p:sp>
        <p:nvSpPr>
          <p:cNvPr id="9" name="Textfeld 8">
            <a:extLst>
              <a:ext uri="{FF2B5EF4-FFF2-40B4-BE49-F238E27FC236}">
                <a16:creationId xmlns:a16="http://schemas.microsoft.com/office/drawing/2014/main" id="{11D7CF89-7A33-4ED7-A034-D87F69929F85}"/>
              </a:ext>
            </a:extLst>
          </p:cNvPr>
          <p:cNvSpPr txBox="1"/>
          <p:nvPr/>
        </p:nvSpPr>
        <p:spPr>
          <a:xfrm>
            <a:off x="3698932" y="5671152"/>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https://www.youtube.com/playlist?list=PL1AaRUJkKoUHiMYjh1cdCmmvgrdLNJcwC (31.03.2021)</a:t>
            </a:r>
          </a:p>
        </p:txBody>
      </p:sp>
    </p:spTree>
    <p:extLst>
      <p:ext uri="{BB962C8B-B14F-4D97-AF65-F5344CB8AC3E}">
        <p14:creationId xmlns:p14="http://schemas.microsoft.com/office/powerpoint/2010/main" val="91485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ECB1B4D-28F6-4B92-A64E-86842B6F1B26}"/>
              </a:ext>
            </a:extLst>
          </p:cNvPr>
          <p:cNvSpPr>
            <a:spLocks noGrp="1"/>
          </p:cNvSpPr>
          <p:nvPr>
            <p:ph type="dt" sz="half" idx="10"/>
          </p:nvPr>
        </p:nvSpPr>
        <p:spPr/>
        <p:txBody>
          <a:bodyPr/>
          <a:lstStyle/>
          <a:p>
            <a:fld id="{C2525D9E-9ADE-494B-9BA8-8E8C1143A7A0}" type="datetime1">
              <a:rPr lang="de-DE" smtClean="0"/>
              <a:t>16.09.2022</a:t>
            </a:fld>
            <a:endParaRPr lang="de-DE" dirty="0"/>
          </a:p>
        </p:txBody>
      </p:sp>
      <p:sp>
        <p:nvSpPr>
          <p:cNvPr id="3" name="Fußzeilenplatzhalter 2">
            <a:extLst>
              <a:ext uri="{FF2B5EF4-FFF2-40B4-BE49-F238E27FC236}">
                <a16:creationId xmlns:a16="http://schemas.microsoft.com/office/drawing/2014/main" id="{A6BCE377-6986-4A37-94FF-D5B37D063AC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95682EA1-2341-4D7D-9A2E-2F64BF80A517}"/>
              </a:ext>
            </a:extLst>
          </p:cNvPr>
          <p:cNvSpPr>
            <a:spLocks noGrp="1"/>
          </p:cNvSpPr>
          <p:nvPr>
            <p:ph type="sldNum" sz="quarter" idx="12"/>
          </p:nvPr>
        </p:nvSpPr>
        <p:spPr/>
        <p:txBody>
          <a:bodyPr/>
          <a:lstStyle/>
          <a:p>
            <a:fld id="{976196C0-1678-4F16-8090-952AA6F46C10}" type="slidenum">
              <a:rPr lang="de-DE" smtClean="0"/>
              <a:pPr/>
              <a:t>82</a:t>
            </a:fld>
            <a:endParaRPr lang="de-DE" dirty="0"/>
          </a:p>
        </p:txBody>
      </p:sp>
      <p:pic>
        <p:nvPicPr>
          <p:cNvPr id="6" name="Grafik 5">
            <a:extLst>
              <a:ext uri="{FF2B5EF4-FFF2-40B4-BE49-F238E27FC236}">
                <a16:creationId xmlns:a16="http://schemas.microsoft.com/office/drawing/2014/main" id="{0988AA22-15FB-4CF3-B82B-C49221B857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413" y="1626177"/>
            <a:ext cx="2857500" cy="2857500"/>
          </a:xfrm>
          <a:prstGeom prst="rect">
            <a:avLst/>
          </a:prstGeom>
        </p:spPr>
      </p:pic>
      <p:sp>
        <p:nvSpPr>
          <p:cNvPr id="9" name="Textfeld 8">
            <a:extLst>
              <a:ext uri="{FF2B5EF4-FFF2-40B4-BE49-F238E27FC236}">
                <a16:creationId xmlns:a16="http://schemas.microsoft.com/office/drawing/2014/main" id="{11D7CF89-7A33-4ED7-A034-D87F69929F85}"/>
              </a:ext>
            </a:extLst>
          </p:cNvPr>
          <p:cNvSpPr txBox="1"/>
          <p:nvPr/>
        </p:nvSpPr>
        <p:spPr>
          <a:xfrm>
            <a:off x="3698932" y="5176560"/>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https://info-de.scientists4future.org/ (31.03.2021)</a:t>
            </a:r>
          </a:p>
        </p:txBody>
      </p:sp>
      <p:pic>
        <p:nvPicPr>
          <p:cNvPr id="7" name="Grafik 6">
            <a:hlinkClick r:id="rId3"/>
            <a:extLst>
              <a:ext uri="{FF2B5EF4-FFF2-40B4-BE49-F238E27FC236}">
                <a16:creationId xmlns:a16="http://schemas.microsoft.com/office/drawing/2014/main" id="{404804C9-5B64-43FC-B534-50B993F63075}"/>
              </a:ext>
            </a:extLst>
          </p:cNvPr>
          <p:cNvPicPr>
            <a:picLocks noChangeAspect="1"/>
          </p:cNvPicPr>
          <p:nvPr/>
        </p:nvPicPr>
        <p:blipFill>
          <a:blip r:embed="rId4"/>
          <a:stretch>
            <a:fillRect/>
          </a:stretch>
        </p:blipFill>
        <p:spPr>
          <a:xfrm>
            <a:off x="3698932" y="1378212"/>
            <a:ext cx="7255770" cy="3580113"/>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87571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0B9B50D6-4234-4B5E-995A-21B5BE10E50D}"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83</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9012769" cy="879762"/>
          </a:xfrm>
        </p:spPr>
        <p:txBody>
          <a:bodyPr>
            <a:normAutofit fontScale="90000"/>
          </a:bodyPr>
          <a:lstStyle/>
          <a:p>
            <a:r>
              <a:rPr lang="de-DE" dirty="0"/>
              <a:t>Weitere Experimente 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7" name="Grafik 6">
            <a:extLst>
              <a:ext uri="{FF2B5EF4-FFF2-40B4-BE49-F238E27FC236}">
                <a16:creationId xmlns:a16="http://schemas.microsoft.com/office/drawing/2014/main" id="{054CB7AB-5505-4EDE-8DC6-077DBBD885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21017" y="1530067"/>
            <a:ext cx="6170983" cy="4113988"/>
          </a:xfrm>
          <a:prstGeom prst="rect">
            <a:avLst/>
          </a:prstGeom>
        </p:spPr>
      </p:pic>
      <p:pic>
        <p:nvPicPr>
          <p:cNvPr id="13" name="Grafik 12">
            <a:extLst>
              <a:ext uri="{FF2B5EF4-FFF2-40B4-BE49-F238E27FC236}">
                <a16:creationId xmlns:a16="http://schemas.microsoft.com/office/drawing/2014/main" id="{BF19290D-6656-42E5-892B-2118CFB827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1696" y="2522484"/>
            <a:ext cx="5479204" cy="2738756"/>
          </a:xfrm>
          <a:prstGeom prst="rect">
            <a:avLst/>
          </a:prstGeom>
        </p:spPr>
      </p:pic>
    </p:spTree>
    <p:extLst>
      <p:ext uri="{BB962C8B-B14F-4D97-AF65-F5344CB8AC3E}">
        <p14:creationId xmlns:p14="http://schemas.microsoft.com/office/powerpoint/2010/main" val="3818541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2263648-1CBD-4EEE-90C0-131B189F68A2}"/>
              </a:ext>
            </a:extLst>
          </p:cNvPr>
          <p:cNvSpPr>
            <a:spLocks noGrp="1"/>
          </p:cNvSpPr>
          <p:nvPr>
            <p:ph type="dt" sz="half" idx="10"/>
          </p:nvPr>
        </p:nvSpPr>
        <p:spPr/>
        <p:txBody>
          <a:bodyPr/>
          <a:lstStyle/>
          <a:p>
            <a:fld id="{9AE28C7B-9819-4116-918D-E9DC511F8576}" type="datetime1">
              <a:rPr lang="de-DE" smtClean="0"/>
              <a:t>16.09.2022</a:t>
            </a:fld>
            <a:endParaRPr lang="de-DE" dirty="0"/>
          </a:p>
        </p:txBody>
      </p:sp>
      <p:sp>
        <p:nvSpPr>
          <p:cNvPr id="4" name="Fußzeilenplatzhalter 3">
            <a:extLst>
              <a:ext uri="{FF2B5EF4-FFF2-40B4-BE49-F238E27FC236}">
                <a16:creationId xmlns:a16="http://schemas.microsoft.com/office/drawing/2014/main" id="{FAB9992D-85F3-484A-85FB-B52FFCE52110}"/>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288345C9-07F0-4810-A25E-FE638FE3D65E}"/>
              </a:ext>
            </a:extLst>
          </p:cNvPr>
          <p:cNvSpPr>
            <a:spLocks noGrp="1"/>
          </p:cNvSpPr>
          <p:nvPr>
            <p:ph type="sldNum" sz="quarter" idx="12"/>
          </p:nvPr>
        </p:nvSpPr>
        <p:spPr/>
        <p:txBody>
          <a:bodyPr/>
          <a:lstStyle/>
          <a:p>
            <a:fld id="{976196C0-1678-4F16-8090-952AA6F46C10}" type="slidenum">
              <a:rPr lang="de-DE" smtClean="0"/>
              <a:pPr/>
              <a:t>84</a:t>
            </a:fld>
            <a:endParaRPr lang="de-DE" dirty="0"/>
          </a:p>
        </p:txBody>
      </p:sp>
      <p:sp>
        <p:nvSpPr>
          <p:cNvPr id="6" name="Inhaltsplatzhalter 5">
            <a:extLst>
              <a:ext uri="{FF2B5EF4-FFF2-40B4-BE49-F238E27FC236}">
                <a16:creationId xmlns:a16="http://schemas.microsoft.com/office/drawing/2014/main" id="{7C8699F2-92A1-4C77-B651-6F8ED19F2769}"/>
              </a:ext>
            </a:extLst>
          </p:cNvPr>
          <p:cNvSpPr txBox="1">
            <a:spLocks/>
          </p:cNvSpPr>
          <p:nvPr/>
        </p:nvSpPr>
        <p:spPr>
          <a:xfrm>
            <a:off x="499881" y="1328611"/>
            <a:ext cx="11167400" cy="42007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ü"/>
            </a:pPr>
            <a:r>
              <a:rPr lang="de-DE" sz="2800" dirty="0"/>
              <a:t>Beschreibung im Handbuch nicht als Kopiervorlage gedacht </a:t>
            </a:r>
            <a:br>
              <a:rPr lang="de-DE" sz="2800" dirty="0"/>
            </a:br>
            <a:r>
              <a:rPr lang="de-DE" sz="2800" dirty="0"/>
              <a:t>-&gt; Word-Dokumente</a:t>
            </a:r>
          </a:p>
          <a:p>
            <a:pPr marL="342900" indent="-342900" algn="l">
              <a:buFont typeface="Wingdings" panose="05000000000000000000" pitchFamily="2" charset="2"/>
              <a:buChar char="ü"/>
            </a:pPr>
            <a:r>
              <a:rPr lang="de-DE" sz="2800" dirty="0"/>
              <a:t>Materialien:</a:t>
            </a:r>
          </a:p>
          <a:p>
            <a:pPr marL="800100" lvl="1" indent="-342900" algn="l">
              <a:buFont typeface="Wingdings" panose="05000000000000000000" pitchFamily="2" charset="2"/>
              <a:buChar char="ü"/>
            </a:pPr>
            <a:r>
              <a:rPr lang="de-DE" sz="2400" dirty="0"/>
              <a:t>Beschreibungen im Handbuch und liegen aus</a:t>
            </a:r>
          </a:p>
          <a:p>
            <a:pPr marL="800100" lvl="1" indent="-342900" algn="l">
              <a:buFont typeface="Wingdings" panose="05000000000000000000" pitchFamily="2" charset="2"/>
              <a:buChar char="ü"/>
            </a:pPr>
            <a:r>
              <a:rPr lang="de-DE" sz="2400" dirty="0"/>
              <a:t>Hintergrundtext liegt aus</a:t>
            </a:r>
          </a:p>
          <a:p>
            <a:pPr marL="800100" lvl="1" indent="-342900" algn="l">
              <a:buFont typeface="Wingdings" panose="05000000000000000000" pitchFamily="2" charset="2"/>
              <a:buChar char="ü"/>
            </a:pPr>
            <a:r>
              <a:rPr lang="de-DE" sz="2400" dirty="0"/>
              <a:t>Benötigte Experimentiermaterialien liegen aus</a:t>
            </a:r>
          </a:p>
        </p:txBody>
      </p:sp>
      <p:sp>
        <p:nvSpPr>
          <p:cNvPr id="8" name="Titel 7">
            <a:extLst>
              <a:ext uri="{FF2B5EF4-FFF2-40B4-BE49-F238E27FC236}">
                <a16:creationId xmlns:a16="http://schemas.microsoft.com/office/drawing/2014/main" id="{E72ACB8D-B365-88F9-3E25-43DE12AA2960}"/>
              </a:ext>
            </a:extLst>
          </p:cNvPr>
          <p:cNvSpPr>
            <a:spLocks noGrp="1"/>
          </p:cNvSpPr>
          <p:nvPr>
            <p:ph type="title"/>
          </p:nvPr>
        </p:nvSpPr>
        <p:spPr/>
        <p:txBody>
          <a:bodyPr/>
          <a:lstStyle/>
          <a:p>
            <a:r>
              <a:rPr lang="de-DE" dirty="0"/>
              <a:t>Experimente</a:t>
            </a:r>
          </a:p>
        </p:txBody>
      </p:sp>
      <p:sp>
        <p:nvSpPr>
          <p:cNvPr id="10" name="Titel 7">
            <a:extLst>
              <a:ext uri="{FF2B5EF4-FFF2-40B4-BE49-F238E27FC236}">
                <a16:creationId xmlns:a16="http://schemas.microsoft.com/office/drawing/2014/main" id="{E8988DEC-FC8A-C73E-D87F-3AB69E39E7E6}"/>
              </a:ext>
            </a:extLst>
          </p:cNvPr>
          <p:cNvSpPr txBox="1">
            <a:spLocks/>
          </p:cNvSpPr>
          <p:nvPr/>
        </p:nvSpPr>
        <p:spPr>
          <a:xfrm>
            <a:off x="838200" y="4525367"/>
            <a:ext cx="10515600" cy="879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pPr algn="ctr"/>
            <a:r>
              <a:rPr lang="de-DE" dirty="0"/>
              <a:t>Viel Spaß!</a:t>
            </a:r>
          </a:p>
        </p:txBody>
      </p:sp>
    </p:spTree>
    <p:extLst>
      <p:ext uri="{BB962C8B-B14F-4D97-AF65-F5344CB8AC3E}">
        <p14:creationId xmlns:p14="http://schemas.microsoft.com/office/powerpoint/2010/main" val="32777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7C2FCB7-3BCF-4CBC-B959-47841FEA63BD}"/>
              </a:ext>
            </a:extLst>
          </p:cNvPr>
          <p:cNvPicPr>
            <a:picLocks noChangeAspect="1"/>
          </p:cNvPicPr>
          <p:nvPr/>
        </p:nvPicPr>
        <p:blipFill>
          <a:blip r:embed="rId2"/>
          <a:stretch>
            <a:fillRect/>
          </a:stretch>
        </p:blipFill>
        <p:spPr>
          <a:xfrm>
            <a:off x="4325797" y="7262609"/>
            <a:ext cx="1473016" cy="1549206"/>
          </a:xfrm>
          <a:prstGeom prst="rect">
            <a:avLst/>
          </a:prstGeom>
        </p:spPr>
      </p:pic>
      <p:pic>
        <p:nvPicPr>
          <p:cNvPr id="10" name="Grafik 9">
            <a:extLst>
              <a:ext uri="{FF2B5EF4-FFF2-40B4-BE49-F238E27FC236}">
                <a16:creationId xmlns:a16="http://schemas.microsoft.com/office/drawing/2014/main" id="{AF00BCC2-E9D8-4ED2-BD62-BAF3542E7E35}"/>
              </a:ext>
            </a:extLst>
          </p:cNvPr>
          <p:cNvPicPr>
            <a:picLocks noChangeAspect="1"/>
          </p:cNvPicPr>
          <p:nvPr/>
        </p:nvPicPr>
        <p:blipFill>
          <a:blip r:embed="rId3"/>
          <a:stretch>
            <a:fillRect/>
          </a:stretch>
        </p:blipFill>
        <p:spPr>
          <a:xfrm>
            <a:off x="6082031" y="7292253"/>
            <a:ext cx="1905000" cy="981075"/>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645699F1-B8CE-4AD0-AC0F-C119D266FE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53468" y="7130931"/>
            <a:ext cx="1760775" cy="1812562"/>
          </a:xfrm>
          <a:prstGeom prst="rect">
            <a:avLst/>
          </a:prstGeom>
        </p:spPr>
      </p:pic>
      <p:sp>
        <p:nvSpPr>
          <p:cNvPr id="23" name="Titel 1">
            <a:extLst>
              <a:ext uri="{FF2B5EF4-FFF2-40B4-BE49-F238E27FC236}">
                <a16:creationId xmlns:a16="http://schemas.microsoft.com/office/drawing/2014/main" id="{38B48CBF-4EF7-4A17-9501-11C81F9767B5}"/>
              </a:ext>
            </a:extLst>
          </p:cNvPr>
          <p:cNvSpPr>
            <a:spLocks noGrp="1"/>
          </p:cNvSpPr>
          <p:nvPr>
            <p:ph type="title"/>
          </p:nvPr>
        </p:nvSpPr>
        <p:spPr>
          <a:xfrm>
            <a:off x="499881" y="381880"/>
            <a:ext cx="10515600" cy="879762"/>
          </a:xfrm>
        </p:spPr>
        <p:txBody>
          <a:bodyPr>
            <a:normAutofit/>
          </a:bodyPr>
          <a:lstStyle/>
          <a:p>
            <a:r>
              <a:rPr lang="de-DE" dirty="0"/>
              <a:t>Umsetzungsidee: Lernzirkel + Marktplatz</a:t>
            </a:r>
          </a:p>
        </p:txBody>
      </p:sp>
      <p:sp>
        <p:nvSpPr>
          <p:cNvPr id="24" name="Inhaltsplatzhalter 2">
            <a:extLst>
              <a:ext uri="{FF2B5EF4-FFF2-40B4-BE49-F238E27FC236}">
                <a16:creationId xmlns:a16="http://schemas.microsoft.com/office/drawing/2014/main" id="{3722BCFE-C2A2-4101-8BE6-2821406B06DA}"/>
              </a:ext>
            </a:extLst>
          </p:cNvPr>
          <p:cNvSpPr>
            <a:spLocks noGrp="1"/>
          </p:cNvSpPr>
          <p:nvPr>
            <p:ph idx="1"/>
          </p:nvPr>
        </p:nvSpPr>
        <p:spPr>
          <a:xfrm>
            <a:off x="808849" y="4760789"/>
            <a:ext cx="7323457" cy="1257425"/>
          </a:xfrm>
        </p:spPr>
        <p:txBody>
          <a:bodyPr>
            <a:normAutofit/>
          </a:bodyPr>
          <a:lstStyle/>
          <a:p>
            <a:pPr>
              <a:buFont typeface="Wingdings" panose="05000000000000000000" pitchFamily="2" charset="2"/>
              <a:buChar char="ü"/>
            </a:pPr>
            <a:r>
              <a:rPr lang="de-DE" dirty="0"/>
              <a:t>geringerer Materialbedarf</a:t>
            </a:r>
          </a:p>
          <a:p>
            <a:pPr>
              <a:buFont typeface="Wingdings" panose="05000000000000000000" pitchFamily="2" charset="2"/>
              <a:buChar char="ü"/>
            </a:pPr>
            <a:r>
              <a:rPr lang="de-DE" dirty="0"/>
              <a:t>methodisch variabel</a:t>
            </a:r>
          </a:p>
        </p:txBody>
      </p:sp>
      <p:sp>
        <p:nvSpPr>
          <p:cNvPr id="11" name="Textfeld 10">
            <a:extLst>
              <a:ext uri="{FF2B5EF4-FFF2-40B4-BE49-F238E27FC236}">
                <a16:creationId xmlns:a16="http://schemas.microsoft.com/office/drawing/2014/main" id="{7E688FAE-7D6F-4205-B3DB-CCAF638BB5A6}"/>
              </a:ext>
            </a:extLst>
          </p:cNvPr>
          <p:cNvSpPr txBox="1"/>
          <p:nvPr/>
        </p:nvSpPr>
        <p:spPr>
          <a:xfrm>
            <a:off x="3379304" y="6230666"/>
            <a:ext cx="4442792" cy="307777"/>
          </a:xfrm>
          <a:prstGeom prst="rect">
            <a:avLst/>
          </a:prstGeom>
          <a:noFill/>
        </p:spPr>
        <p:txBody>
          <a:bodyPr wrap="square">
            <a:spAutoFit/>
          </a:bodyPr>
          <a:lstStyle/>
          <a:p>
            <a:pPr algn="ctr"/>
            <a:r>
              <a:rPr lang="de-DE" sz="14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2. Umsetzung in unterschiedlichen Unterrichtsformen</a:t>
            </a:r>
            <a:endParaRPr lang="de-DE" sz="1400" dirty="0"/>
          </a:p>
        </p:txBody>
      </p:sp>
      <p:sp>
        <p:nvSpPr>
          <p:cNvPr id="85" name="Ellipse 84">
            <a:extLst>
              <a:ext uri="{FF2B5EF4-FFF2-40B4-BE49-F238E27FC236}">
                <a16:creationId xmlns:a16="http://schemas.microsoft.com/office/drawing/2014/main" id="{07B73D26-8390-443A-AF9A-D81B4B289B02}"/>
              </a:ext>
            </a:extLst>
          </p:cNvPr>
          <p:cNvSpPr/>
          <p:nvPr/>
        </p:nvSpPr>
        <p:spPr>
          <a:xfrm>
            <a:off x="1038651" y="2172757"/>
            <a:ext cx="1632030" cy="1632030"/>
          </a:xfrm>
          <a:prstGeom prst="ellipse">
            <a:avLst/>
          </a:prstGeom>
          <a:solidFill>
            <a:srgbClr val="8EC29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t>Pflicht</a:t>
            </a:r>
            <a:endParaRPr lang="de-DE" sz="2400" dirty="0"/>
          </a:p>
        </p:txBody>
      </p:sp>
      <p:sp>
        <p:nvSpPr>
          <p:cNvPr id="86" name="Ellipse 85">
            <a:extLst>
              <a:ext uri="{FF2B5EF4-FFF2-40B4-BE49-F238E27FC236}">
                <a16:creationId xmlns:a16="http://schemas.microsoft.com/office/drawing/2014/main" id="{68FB3603-E883-4C3F-9AB2-BA48C8A73B1E}"/>
              </a:ext>
            </a:extLst>
          </p:cNvPr>
          <p:cNvSpPr/>
          <p:nvPr/>
        </p:nvSpPr>
        <p:spPr>
          <a:xfrm>
            <a:off x="905292" y="2046979"/>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2a</a:t>
            </a:r>
          </a:p>
        </p:txBody>
      </p:sp>
      <p:sp>
        <p:nvSpPr>
          <p:cNvPr id="87" name="Ellipse 86">
            <a:extLst>
              <a:ext uri="{FF2B5EF4-FFF2-40B4-BE49-F238E27FC236}">
                <a16:creationId xmlns:a16="http://schemas.microsoft.com/office/drawing/2014/main" id="{578BA7CD-B66D-42BD-80FC-3C8655F732B0}"/>
              </a:ext>
            </a:extLst>
          </p:cNvPr>
          <p:cNvSpPr/>
          <p:nvPr/>
        </p:nvSpPr>
        <p:spPr>
          <a:xfrm>
            <a:off x="1160186" y="3303172"/>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3</a:t>
            </a:r>
          </a:p>
        </p:txBody>
      </p:sp>
      <p:sp>
        <p:nvSpPr>
          <p:cNvPr id="88" name="Ellipse 87">
            <a:extLst>
              <a:ext uri="{FF2B5EF4-FFF2-40B4-BE49-F238E27FC236}">
                <a16:creationId xmlns:a16="http://schemas.microsoft.com/office/drawing/2014/main" id="{274C7A61-CB8B-40FD-A5F4-2919DE44BD4B}"/>
              </a:ext>
            </a:extLst>
          </p:cNvPr>
          <p:cNvSpPr/>
          <p:nvPr/>
        </p:nvSpPr>
        <p:spPr>
          <a:xfrm>
            <a:off x="4130907" y="2522794"/>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4</a:t>
            </a:r>
          </a:p>
        </p:txBody>
      </p:sp>
      <p:sp>
        <p:nvSpPr>
          <p:cNvPr id="89" name="Ellipse 88">
            <a:extLst>
              <a:ext uri="{FF2B5EF4-FFF2-40B4-BE49-F238E27FC236}">
                <a16:creationId xmlns:a16="http://schemas.microsoft.com/office/drawing/2014/main" id="{6F1C15FA-A813-4DC8-AB23-E75C99D0ED4D}"/>
              </a:ext>
            </a:extLst>
          </p:cNvPr>
          <p:cNvSpPr/>
          <p:nvPr/>
        </p:nvSpPr>
        <p:spPr>
          <a:xfrm>
            <a:off x="2278767" y="2409841"/>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5</a:t>
            </a:r>
          </a:p>
        </p:txBody>
      </p:sp>
      <p:sp>
        <p:nvSpPr>
          <p:cNvPr id="90" name="Pfeil: nach rechts 89">
            <a:extLst>
              <a:ext uri="{FF2B5EF4-FFF2-40B4-BE49-F238E27FC236}">
                <a16:creationId xmlns:a16="http://schemas.microsoft.com/office/drawing/2014/main" id="{1D76567A-7229-4B25-98DB-3929AC5F9DCC}"/>
              </a:ext>
            </a:extLst>
          </p:cNvPr>
          <p:cNvSpPr/>
          <p:nvPr/>
        </p:nvSpPr>
        <p:spPr>
          <a:xfrm>
            <a:off x="3178539" y="2661294"/>
            <a:ext cx="740778" cy="440933"/>
          </a:xfrm>
          <a:prstGeom prst="rightArrow">
            <a:avLst/>
          </a:prstGeom>
          <a:solidFill>
            <a:srgbClr val="8EC29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Pfeil: nach rechts 90">
            <a:extLst>
              <a:ext uri="{FF2B5EF4-FFF2-40B4-BE49-F238E27FC236}">
                <a16:creationId xmlns:a16="http://schemas.microsoft.com/office/drawing/2014/main" id="{6C9F7AF5-0D47-4143-81B8-9C6838387DBF}"/>
              </a:ext>
            </a:extLst>
          </p:cNvPr>
          <p:cNvSpPr/>
          <p:nvPr/>
        </p:nvSpPr>
        <p:spPr>
          <a:xfrm>
            <a:off x="5143932" y="2661294"/>
            <a:ext cx="740778" cy="440933"/>
          </a:xfrm>
          <a:prstGeom prst="rightArrow">
            <a:avLst/>
          </a:prstGeom>
          <a:solidFill>
            <a:srgbClr val="8EC29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Ellipse 91">
            <a:extLst>
              <a:ext uri="{FF2B5EF4-FFF2-40B4-BE49-F238E27FC236}">
                <a16:creationId xmlns:a16="http://schemas.microsoft.com/office/drawing/2014/main" id="{BAA5986E-85DC-4B98-A84C-2758A7502254}"/>
              </a:ext>
            </a:extLst>
          </p:cNvPr>
          <p:cNvSpPr/>
          <p:nvPr/>
        </p:nvSpPr>
        <p:spPr>
          <a:xfrm>
            <a:off x="6431015" y="1846024"/>
            <a:ext cx="2330342" cy="2330342"/>
          </a:xfrm>
          <a:prstGeom prst="ellipse">
            <a:avLst/>
          </a:prstGeom>
          <a:solidFill>
            <a:srgbClr val="8EC29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Wahl</a:t>
            </a:r>
            <a:endParaRPr lang="de-DE" dirty="0"/>
          </a:p>
        </p:txBody>
      </p:sp>
      <p:sp>
        <p:nvSpPr>
          <p:cNvPr id="93" name="Ellipse 92">
            <a:extLst>
              <a:ext uri="{FF2B5EF4-FFF2-40B4-BE49-F238E27FC236}">
                <a16:creationId xmlns:a16="http://schemas.microsoft.com/office/drawing/2014/main" id="{B0AED2C6-DD7D-4EB9-A640-70653E974C8C}"/>
              </a:ext>
            </a:extLst>
          </p:cNvPr>
          <p:cNvSpPr/>
          <p:nvPr/>
        </p:nvSpPr>
        <p:spPr>
          <a:xfrm>
            <a:off x="6372615" y="1721258"/>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6</a:t>
            </a:r>
          </a:p>
        </p:txBody>
      </p:sp>
      <p:sp>
        <p:nvSpPr>
          <p:cNvPr id="95" name="Ellipse 94">
            <a:extLst>
              <a:ext uri="{FF2B5EF4-FFF2-40B4-BE49-F238E27FC236}">
                <a16:creationId xmlns:a16="http://schemas.microsoft.com/office/drawing/2014/main" id="{B5E2F03F-3377-48CA-983E-F9B2AFA9F466}"/>
              </a:ext>
            </a:extLst>
          </p:cNvPr>
          <p:cNvSpPr/>
          <p:nvPr/>
        </p:nvSpPr>
        <p:spPr>
          <a:xfrm>
            <a:off x="8132306" y="1890924"/>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8</a:t>
            </a:r>
          </a:p>
        </p:txBody>
      </p:sp>
      <p:sp>
        <p:nvSpPr>
          <p:cNvPr id="96" name="Ellipse 95">
            <a:extLst>
              <a:ext uri="{FF2B5EF4-FFF2-40B4-BE49-F238E27FC236}">
                <a16:creationId xmlns:a16="http://schemas.microsoft.com/office/drawing/2014/main" id="{D62AC982-A950-4DED-8EF3-B9566FCC0D83}"/>
              </a:ext>
            </a:extLst>
          </p:cNvPr>
          <p:cNvSpPr/>
          <p:nvPr/>
        </p:nvSpPr>
        <p:spPr>
          <a:xfrm>
            <a:off x="7225120" y="1553469"/>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7</a:t>
            </a:r>
          </a:p>
        </p:txBody>
      </p:sp>
      <p:sp>
        <p:nvSpPr>
          <p:cNvPr id="97" name="Ellipse 96">
            <a:extLst>
              <a:ext uri="{FF2B5EF4-FFF2-40B4-BE49-F238E27FC236}">
                <a16:creationId xmlns:a16="http://schemas.microsoft.com/office/drawing/2014/main" id="{5780E3EC-08C6-4395-AD71-BDA550FDE4B2}"/>
              </a:ext>
            </a:extLst>
          </p:cNvPr>
          <p:cNvSpPr/>
          <p:nvPr/>
        </p:nvSpPr>
        <p:spPr>
          <a:xfrm>
            <a:off x="8415176" y="2822764"/>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9</a:t>
            </a:r>
          </a:p>
        </p:txBody>
      </p:sp>
      <p:sp>
        <p:nvSpPr>
          <p:cNvPr id="98" name="Ellipse 97">
            <a:extLst>
              <a:ext uri="{FF2B5EF4-FFF2-40B4-BE49-F238E27FC236}">
                <a16:creationId xmlns:a16="http://schemas.microsoft.com/office/drawing/2014/main" id="{0C6D6AC0-78F0-47F1-BD0C-B13471911A4D}"/>
              </a:ext>
            </a:extLst>
          </p:cNvPr>
          <p:cNvSpPr/>
          <p:nvPr/>
        </p:nvSpPr>
        <p:spPr>
          <a:xfrm>
            <a:off x="7897595" y="3563542"/>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10</a:t>
            </a:r>
          </a:p>
        </p:txBody>
      </p:sp>
      <p:sp>
        <p:nvSpPr>
          <p:cNvPr id="99" name="Ellipse 98">
            <a:extLst>
              <a:ext uri="{FF2B5EF4-FFF2-40B4-BE49-F238E27FC236}">
                <a16:creationId xmlns:a16="http://schemas.microsoft.com/office/drawing/2014/main" id="{7320EB0E-B23C-4367-ACC6-662C8F07FB3A}"/>
              </a:ext>
            </a:extLst>
          </p:cNvPr>
          <p:cNvSpPr/>
          <p:nvPr/>
        </p:nvSpPr>
        <p:spPr>
          <a:xfrm>
            <a:off x="6968623" y="3772241"/>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11</a:t>
            </a:r>
          </a:p>
        </p:txBody>
      </p:sp>
      <p:sp>
        <p:nvSpPr>
          <p:cNvPr id="100" name="Ellipse 99">
            <a:extLst>
              <a:ext uri="{FF2B5EF4-FFF2-40B4-BE49-F238E27FC236}">
                <a16:creationId xmlns:a16="http://schemas.microsoft.com/office/drawing/2014/main" id="{85D04F39-52E9-413D-9DF2-0DBDE3C7E97A}"/>
              </a:ext>
            </a:extLst>
          </p:cNvPr>
          <p:cNvSpPr/>
          <p:nvPr/>
        </p:nvSpPr>
        <p:spPr>
          <a:xfrm>
            <a:off x="6227845" y="3405622"/>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12</a:t>
            </a:r>
          </a:p>
        </p:txBody>
      </p:sp>
      <p:sp>
        <p:nvSpPr>
          <p:cNvPr id="101" name="Ellipse 100">
            <a:extLst>
              <a:ext uri="{FF2B5EF4-FFF2-40B4-BE49-F238E27FC236}">
                <a16:creationId xmlns:a16="http://schemas.microsoft.com/office/drawing/2014/main" id="{8B3A7AB9-6A6B-4ABA-930C-F64F83412785}"/>
              </a:ext>
            </a:extLst>
          </p:cNvPr>
          <p:cNvSpPr/>
          <p:nvPr/>
        </p:nvSpPr>
        <p:spPr>
          <a:xfrm>
            <a:off x="6003655" y="2515470"/>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2b</a:t>
            </a:r>
          </a:p>
        </p:txBody>
      </p:sp>
    </p:spTree>
    <p:extLst>
      <p:ext uri="{BB962C8B-B14F-4D97-AF65-F5344CB8AC3E}">
        <p14:creationId xmlns:p14="http://schemas.microsoft.com/office/powerpoint/2010/main" val="1582248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FE74AFA-CF0B-48E9-AF12-048BFF6AF266}"/>
              </a:ext>
            </a:extLst>
          </p:cNvPr>
          <p:cNvPicPr>
            <a:picLocks noChangeAspect="1"/>
          </p:cNvPicPr>
          <p:nvPr/>
        </p:nvPicPr>
        <p:blipFill>
          <a:blip r:embed="rId2"/>
          <a:stretch>
            <a:fillRect/>
          </a:stretch>
        </p:blipFill>
        <p:spPr>
          <a:xfrm>
            <a:off x="3320143" y="119062"/>
            <a:ext cx="8791657" cy="6626426"/>
          </a:xfrm>
          <a:prstGeom prst="rect">
            <a:avLst/>
          </a:prstGeom>
        </p:spPr>
      </p:pic>
      <p:sp>
        <p:nvSpPr>
          <p:cNvPr id="9" name="Titel 1">
            <a:extLst>
              <a:ext uri="{FF2B5EF4-FFF2-40B4-BE49-F238E27FC236}">
                <a16:creationId xmlns:a16="http://schemas.microsoft.com/office/drawing/2014/main" id="{40EAA29B-1808-4B78-A8A6-33656836C84D}"/>
              </a:ext>
            </a:extLst>
          </p:cNvPr>
          <p:cNvSpPr txBox="1">
            <a:spLocks/>
          </p:cNvSpPr>
          <p:nvPr/>
        </p:nvSpPr>
        <p:spPr>
          <a:xfrm>
            <a:off x="256445" y="1165593"/>
            <a:ext cx="4914113"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Hintergrund</a:t>
            </a:r>
          </a:p>
          <a:p>
            <a:r>
              <a:rPr lang="de-DE" dirty="0"/>
              <a:t>aus dem</a:t>
            </a:r>
          </a:p>
          <a:p>
            <a:r>
              <a:rPr lang="de-DE" dirty="0"/>
              <a:t>Klimakoffer</a:t>
            </a:r>
          </a:p>
        </p:txBody>
      </p:sp>
      <p:pic>
        <p:nvPicPr>
          <p:cNvPr id="10" name="Grafik 9" descr="Ein Bild, das Text, Container enthält.&#10;&#10;Automatisch generierte Beschreibung">
            <a:extLst>
              <a:ext uri="{FF2B5EF4-FFF2-40B4-BE49-F238E27FC236}">
                <a16:creationId xmlns:a16="http://schemas.microsoft.com/office/drawing/2014/main" id="{8E1C27FB-76C1-44BF-9FE5-326A308F2B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spTree>
    <p:extLst>
      <p:ext uri="{BB962C8B-B14F-4D97-AF65-F5344CB8AC3E}">
        <p14:creationId xmlns:p14="http://schemas.microsoft.com/office/powerpoint/2010/main" val="37698387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EA001DCD-049D-436F-AF08-B0FD940B09DB}"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87</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4914113" cy="879762"/>
          </a:xfrm>
        </p:spPr>
        <p:txBody>
          <a:bodyPr/>
          <a:lstStyle/>
          <a:p>
            <a:r>
              <a:rPr lang="de-DE" dirty="0"/>
              <a:t>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3" name="Grafik 2">
            <a:extLst>
              <a:ext uri="{FF2B5EF4-FFF2-40B4-BE49-F238E27FC236}">
                <a16:creationId xmlns:a16="http://schemas.microsoft.com/office/drawing/2014/main" id="{940A9FAE-7658-4DCD-91B2-F3DF67D54E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445490"/>
            <a:ext cx="4914113" cy="4417825"/>
          </a:xfrm>
          <a:prstGeom prst="rect">
            <a:avLst/>
          </a:prstGeom>
        </p:spPr>
      </p:pic>
      <p:sp>
        <p:nvSpPr>
          <p:cNvPr id="8" name="Textfeld 7">
            <a:extLst>
              <a:ext uri="{FF2B5EF4-FFF2-40B4-BE49-F238E27FC236}">
                <a16:creationId xmlns:a16="http://schemas.microsoft.com/office/drawing/2014/main" id="{3F9DF4B3-CA9E-444A-AE6A-CC1491498CF2}"/>
              </a:ext>
            </a:extLst>
          </p:cNvPr>
          <p:cNvSpPr txBox="1"/>
          <p:nvPr/>
        </p:nvSpPr>
        <p:spPr>
          <a:xfrm>
            <a:off x="4914113" y="5412510"/>
            <a:ext cx="4633959" cy="369332"/>
          </a:xfrm>
          <a:prstGeom prst="rect">
            <a:avLst/>
          </a:prstGeom>
          <a:noFill/>
        </p:spPr>
        <p:txBody>
          <a:bodyPr wrap="square" rtlCol="0">
            <a:spAutoFit/>
          </a:bodyPr>
          <a:lstStyle/>
          <a:p>
            <a:r>
              <a:rPr lang="de-DE" dirty="0">
                <a:solidFill>
                  <a:srgbClr val="F38E49"/>
                </a:solidFill>
                <a:sym typeface="Wingdings" panose="05000000000000000000" pitchFamily="2" charset="2"/>
              </a:rPr>
              <a:t></a:t>
            </a:r>
            <a:r>
              <a:rPr lang="de-DE" dirty="0"/>
              <a:t> </a:t>
            </a:r>
            <a:r>
              <a:rPr lang="de-DE" dirty="0">
                <a:solidFill>
                  <a:srgbClr val="F38E49"/>
                </a:solidFill>
                <a:ea typeface="+mj-ea"/>
                <a:cs typeface="+mj-cs"/>
              </a:rPr>
              <a:t>Video: Freisetzung von CO2</a:t>
            </a:r>
            <a:endParaRPr lang="de-DE" sz="4400" dirty="0">
              <a:solidFill>
                <a:srgbClr val="F38E49"/>
              </a:solidFill>
              <a:ea typeface="+mj-ea"/>
              <a:cs typeface="+mj-cs"/>
            </a:endParaRPr>
          </a:p>
        </p:txBody>
      </p:sp>
    </p:spTree>
    <p:extLst>
      <p:ext uri="{BB962C8B-B14F-4D97-AF65-F5344CB8AC3E}">
        <p14:creationId xmlns:p14="http://schemas.microsoft.com/office/powerpoint/2010/main" val="27907640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9C38180-62A6-4492-8998-7B01BEB4E417}"/>
              </a:ext>
            </a:extLst>
          </p:cNvPr>
          <p:cNvSpPr>
            <a:spLocks noGrp="1"/>
          </p:cNvSpPr>
          <p:nvPr>
            <p:ph type="title"/>
          </p:nvPr>
        </p:nvSpPr>
        <p:spPr>
          <a:xfrm>
            <a:off x="499880" y="381880"/>
            <a:ext cx="11692119" cy="879762"/>
          </a:xfrm>
        </p:spPr>
        <p:txBody>
          <a:bodyPr>
            <a:noAutofit/>
          </a:bodyPr>
          <a:lstStyle/>
          <a:p>
            <a:r>
              <a:rPr lang="de-DE" sz="3600" dirty="0"/>
              <a:t>Arbeitsauftrag – CO</a:t>
            </a:r>
            <a:r>
              <a:rPr lang="de-DE" sz="3600" baseline="-25000" dirty="0"/>
              <a:t>2</a:t>
            </a:r>
            <a:r>
              <a:rPr lang="de-DE" sz="3600" dirty="0"/>
              <a:t> in den Ozeanen</a:t>
            </a:r>
          </a:p>
        </p:txBody>
      </p:sp>
      <p:sp>
        <p:nvSpPr>
          <p:cNvPr id="7" name="Textfeld 6">
            <a:extLst>
              <a:ext uri="{FF2B5EF4-FFF2-40B4-BE49-F238E27FC236}">
                <a16:creationId xmlns:a16="http://schemas.microsoft.com/office/drawing/2014/main" id="{90111348-8283-429F-BF1A-EDC086589B9C}"/>
              </a:ext>
            </a:extLst>
          </p:cNvPr>
          <p:cNvSpPr txBox="1"/>
          <p:nvPr/>
        </p:nvSpPr>
        <p:spPr>
          <a:xfrm>
            <a:off x="6254999" y="4534593"/>
            <a:ext cx="2557848"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pixabay.com (07.12.2020)</a:t>
            </a:r>
          </a:p>
        </p:txBody>
      </p:sp>
      <p:pic>
        <p:nvPicPr>
          <p:cNvPr id="5" name="Grafik 4" descr="Ein Bild, das blau enthält.&#10;&#10;Automatisch generierte Beschreibung">
            <a:extLst>
              <a:ext uri="{FF2B5EF4-FFF2-40B4-BE49-F238E27FC236}">
                <a16:creationId xmlns:a16="http://schemas.microsoft.com/office/drawing/2014/main" id="{01DC105B-1453-4586-B5F4-97B323303C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2082" y="1974228"/>
            <a:ext cx="2683476" cy="2683476"/>
          </a:xfrm>
          <a:prstGeom prst="ellipse">
            <a:avLst/>
          </a:prstGeom>
          <a:ln>
            <a:noFill/>
          </a:ln>
          <a:effectLst>
            <a:softEdge rad="112500"/>
          </a:effectLst>
        </p:spPr>
      </p:pic>
      <p:sp>
        <p:nvSpPr>
          <p:cNvPr id="2" name="Datumsplatzhalter 1">
            <a:extLst>
              <a:ext uri="{FF2B5EF4-FFF2-40B4-BE49-F238E27FC236}">
                <a16:creationId xmlns:a16="http://schemas.microsoft.com/office/drawing/2014/main" id="{9CC17A41-70AD-4E03-B8A0-AA33FFAAE3A7}"/>
              </a:ext>
            </a:extLst>
          </p:cNvPr>
          <p:cNvSpPr>
            <a:spLocks noGrp="1"/>
          </p:cNvSpPr>
          <p:nvPr>
            <p:ph type="dt" sz="half" idx="10"/>
          </p:nvPr>
        </p:nvSpPr>
        <p:spPr/>
        <p:txBody>
          <a:bodyPr/>
          <a:lstStyle/>
          <a:p>
            <a:fld id="{577F9EFD-3F35-4A3F-93B6-005590ABD365}" type="datetime1">
              <a:rPr lang="de-DE" smtClean="0"/>
              <a:t>16.09.2022</a:t>
            </a:fld>
            <a:endParaRPr lang="de-DE" dirty="0"/>
          </a:p>
        </p:txBody>
      </p:sp>
      <p:sp>
        <p:nvSpPr>
          <p:cNvPr id="4" name="Fußzeilenplatzhalter 3">
            <a:extLst>
              <a:ext uri="{FF2B5EF4-FFF2-40B4-BE49-F238E27FC236}">
                <a16:creationId xmlns:a16="http://schemas.microsoft.com/office/drawing/2014/main" id="{183EF52A-5E26-444D-83B7-5A05AD0B42E4}"/>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B40C9298-D53F-4D11-883A-269F77688A54}"/>
              </a:ext>
            </a:extLst>
          </p:cNvPr>
          <p:cNvSpPr>
            <a:spLocks noGrp="1"/>
          </p:cNvSpPr>
          <p:nvPr>
            <p:ph type="sldNum" sz="quarter" idx="12"/>
          </p:nvPr>
        </p:nvSpPr>
        <p:spPr/>
        <p:txBody>
          <a:bodyPr/>
          <a:lstStyle/>
          <a:p>
            <a:fld id="{976196C0-1678-4F16-8090-952AA6F46C10}" type="slidenum">
              <a:rPr lang="de-DE" smtClean="0"/>
              <a:pPr/>
              <a:t>88</a:t>
            </a:fld>
            <a:endParaRPr lang="de-DE" dirty="0"/>
          </a:p>
        </p:txBody>
      </p:sp>
      <p:sp>
        <p:nvSpPr>
          <p:cNvPr id="8" name="Inhaltsplatzhalter 3">
            <a:extLst>
              <a:ext uri="{FF2B5EF4-FFF2-40B4-BE49-F238E27FC236}">
                <a16:creationId xmlns:a16="http://schemas.microsoft.com/office/drawing/2014/main" id="{5B74F692-18CB-4C04-9948-8F719F75402E}"/>
              </a:ext>
            </a:extLst>
          </p:cNvPr>
          <p:cNvSpPr>
            <a:spLocks noGrp="1"/>
          </p:cNvSpPr>
          <p:nvPr>
            <p:ph idx="1"/>
          </p:nvPr>
        </p:nvSpPr>
        <p:spPr>
          <a:xfrm>
            <a:off x="555299" y="5391439"/>
            <a:ext cx="6898446" cy="529274"/>
          </a:xfrm>
        </p:spPr>
        <p:txBody>
          <a:bodyPr>
            <a:normAutofit/>
          </a:bodyPr>
          <a:lstStyle/>
          <a:p>
            <a:pPr marL="0" indent="0">
              <a:buNone/>
            </a:pPr>
            <a:r>
              <a:rPr lang="de-DE" altLang="de-DE" dirty="0">
                <a:solidFill>
                  <a:srgbClr val="348D65"/>
                </a:solidFill>
                <a:latin typeface="+mn-lt"/>
                <a:hlinkClick r:id="rId4"/>
              </a:rPr>
              <a:t>www.klimawandel-schule.de/KISS2021</a:t>
            </a:r>
            <a:endParaRPr lang="de-DE" altLang="de-DE" dirty="0">
              <a:solidFill>
                <a:srgbClr val="348D65"/>
              </a:solidFill>
              <a:latin typeface="+mn-lt"/>
              <a:hlinkClick r:id="rId5"/>
            </a:endParaRPr>
          </a:p>
          <a:p>
            <a:endParaRPr lang="de-DE" sz="1200" dirty="0">
              <a:hlinkClick r:id="rId5"/>
            </a:endParaRPr>
          </a:p>
        </p:txBody>
      </p:sp>
    </p:spTree>
    <p:extLst>
      <p:ext uri="{BB962C8B-B14F-4D97-AF65-F5344CB8AC3E}">
        <p14:creationId xmlns:p14="http://schemas.microsoft.com/office/powerpoint/2010/main" val="19135226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685637BC-465B-4D37-AD6A-CF99E9780F8B}"/>
              </a:ext>
            </a:extLst>
          </p:cNvPr>
          <p:cNvSpPr>
            <a:spLocks noGrp="1"/>
          </p:cNvSpPr>
          <p:nvPr>
            <p:ph type="dt" sz="half" idx="10"/>
          </p:nvPr>
        </p:nvSpPr>
        <p:spPr/>
        <p:txBody>
          <a:bodyPr/>
          <a:lstStyle/>
          <a:p>
            <a:fld id="{9E697B68-1648-4A8F-9206-EDA3D50F39AB}" type="datetime1">
              <a:rPr lang="de-DE" smtClean="0"/>
              <a:t>16.09.2022</a:t>
            </a:fld>
            <a:endParaRPr lang="de-DE" dirty="0"/>
          </a:p>
        </p:txBody>
      </p:sp>
      <p:sp>
        <p:nvSpPr>
          <p:cNvPr id="5" name="Fußzeilenplatzhalter 4">
            <a:extLst>
              <a:ext uri="{FF2B5EF4-FFF2-40B4-BE49-F238E27FC236}">
                <a16:creationId xmlns:a16="http://schemas.microsoft.com/office/drawing/2014/main" id="{4AEF12B8-4A5E-4AC5-8548-73E60AD3E4A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9EAE74C9-22B5-41F3-9ABB-3B2DA95BAB6C}"/>
              </a:ext>
            </a:extLst>
          </p:cNvPr>
          <p:cNvSpPr>
            <a:spLocks noGrp="1"/>
          </p:cNvSpPr>
          <p:nvPr>
            <p:ph type="sldNum" sz="quarter" idx="12"/>
          </p:nvPr>
        </p:nvSpPr>
        <p:spPr/>
        <p:txBody>
          <a:bodyPr/>
          <a:lstStyle/>
          <a:p>
            <a:fld id="{976196C0-1678-4F16-8090-952AA6F46C10}" type="slidenum">
              <a:rPr lang="de-DE" smtClean="0"/>
              <a:pPr/>
              <a:t>89</a:t>
            </a:fld>
            <a:endParaRPr lang="de-DE" dirty="0"/>
          </a:p>
        </p:txBody>
      </p:sp>
      <p:pic>
        <p:nvPicPr>
          <p:cNvPr id="8" name="Grafik 7">
            <a:extLst>
              <a:ext uri="{FF2B5EF4-FFF2-40B4-BE49-F238E27FC236}">
                <a16:creationId xmlns:a16="http://schemas.microsoft.com/office/drawing/2014/main" id="{85F3C0A8-B322-4D63-8D0F-1D6774BC033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30558" y="942814"/>
            <a:ext cx="10008246" cy="4542360"/>
          </a:xfrm>
          <a:prstGeom prst="rect">
            <a:avLst/>
          </a:prstGeom>
        </p:spPr>
      </p:pic>
    </p:spTree>
    <p:extLst>
      <p:ext uri="{BB962C8B-B14F-4D97-AF65-F5344CB8AC3E}">
        <p14:creationId xmlns:p14="http://schemas.microsoft.com/office/powerpoint/2010/main" val="431750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A7235-E564-4599-9C31-181B46F1D2AA}"/>
              </a:ext>
            </a:extLst>
          </p:cNvPr>
          <p:cNvSpPr>
            <a:spLocks noGrp="1"/>
          </p:cNvSpPr>
          <p:nvPr>
            <p:ph type="title"/>
          </p:nvPr>
        </p:nvSpPr>
        <p:spPr>
          <a:xfrm>
            <a:off x="758402" y="558504"/>
            <a:ext cx="8977881" cy="879762"/>
          </a:xfrm>
        </p:spPr>
        <p:txBody>
          <a:bodyPr/>
          <a:lstStyle/>
          <a:p>
            <a:r>
              <a:rPr lang="de-DE" dirty="0"/>
              <a:t>Weitere Materialien</a:t>
            </a:r>
          </a:p>
        </p:txBody>
      </p:sp>
      <p:sp>
        <p:nvSpPr>
          <p:cNvPr id="4" name="Datumsplatzhalter 3">
            <a:extLst>
              <a:ext uri="{FF2B5EF4-FFF2-40B4-BE49-F238E27FC236}">
                <a16:creationId xmlns:a16="http://schemas.microsoft.com/office/drawing/2014/main" id="{866B9682-B98C-4ABA-BF8F-A7D56CB3B9EC}"/>
              </a:ext>
            </a:extLst>
          </p:cNvPr>
          <p:cNvSpPr>
            <a:spLocks noGrp="1"/>
          </p:cNvSpPr>
          <p:nvPr>
            <p:ph type="dt" sz="half" idx="10"/>
          </p:nvPr>
        </p:nvSpPr>
        <p:spPr/>
        <p:txBody>
          <a:bodyPr/>
          <a:lstStyle/>
          <a:p>
            <a:fld id="{426FF00D-0FF6-45BB-9099-36F4FBC3FB82}" type="datetime1">
              <a:rPr lang="de-DE" smtClean="0"/>
              <a:t>16.09.2022</a:t>
            </a:fld>
            <a:endParaRPr lang="de-DE" dirty="0"/>
          </a:p>
        </p:txBody>
      </p:sp>
      <p:sp>
        <p:nvSpPr>
          <p:cNvPr id="5" name="Fußzeilenplatzhalter 4">
            <a:extLst>
              <a:ext uri="{FF2B5EF4-FFF2-40B4-BE49-F238E27FC236}">
                <a16:creationId xmlns:a16="http://schemas.microsoft.com/office/drawing/2014/main" id="{7DCE62A5-D981-48D8-A783-44B66304663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6188B7B7-11DD-4AEB-9EDE-4AE94EB95A2F}"/>
              </a:ext>
            </a:extLst>
          </p:cNvPr>
          <p:cNvSpPr>
            <a:spLocks noGrp="1"/>
          </p:cNvSpPr>
          <p:nvPr>
            <p:ph type="sldNum" sz="quarter" idx="12"/>
          </p:nvPr>
        </p:nvSpPr>
        <p:spPr/>
        <p:txBody>
          <a:bodyPr/>
          <a:lstStyle/>
          <a:p>
            <a:fld id="{976196C0-1678-4F16-8090-952AA6F46C10}" type="slidenum">
              <a:rPr lang="de-DE" smtClean="0"/>
              <a:pPr/>
              <a:t>9</a:t>
            </a:fld>
            <a:endParaRPr lang="de-DE" dirty="0"/>
          </a:p>
        </p:txBody>
      </p:sp>
      <p:sp>
        <p:nvSpPr>
          <p:cNvPr id="16" name="Inhaltsplatzhalter 2">
            <a:extLst>
              <a:ext uri="{FF2B5EF4-FFF2-40B4-BE49-F238E27FC236}">
                <a16:creationId xmlns:a16="http://schemas.microsoft.com/office/drawing/2014/main" id="{1A7DB892-5FFB-4A2B-9741-853BA1A16B99}"/>
              </a:ext>
            </a:extLst>
          </p:cNvPr>
          <p:cNvSpPr txBox="1">
            <a:spLocks/>
          </p:cNvSpPr>
          <p:nvPr/>
        </p:nvSpPr>
        <p:spPr>
          <a:xfrm>
            <a:off x="4532318" y="2643574"/>
            <a:ext cx="7491103" cy="286936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de-DE" dirty="0"/>
              <a:t>Unterrichtsmodule zu den drei Bereichen</a:t>
            </a:r>
          </a:p>
          <a:p>
            <a:pPr>
              <a:buFont typeface="Wingdings" panose="05000000000000000000" pitchFamily="2" charset="2"/>
              <a:buChar char="ü"/>
            </a:pPr>
            <a:r>
              <a:rPr lang="de-DE" dirty="0"/>
              <a:t>Quellen (z.B. zur Recherche für SuS)</a:t>
            </a:r>
          </a:p>
          <a:p>
            <a:pPr>
              <a:buFont typeface="Wingdings" panose="05000000000000000000" pitchFamily="2" charset="2"/>
              <a:buChar char="ü"/>
            </a:pPr>
            <a:r>
              <a:rPr lang="de-DE" dirty="0"/>
              <a:t>Videos und Präsentationen </a:t>
            </a:r>
            <a:br>
              <a:rPr lang="de-DE" dirty="0"/>
            </a:br>
            <a:r>
              <a:rPr lang="de-DE" dirty="0"/>
              <a:t>(zur Einbindung in den Unterricht)</a:t>
            </a:r>
          </a:p>
          <a:p>
            <a:pPr>
              <a:buFont typeface="Wingdings" panose="05000000000000000000" pitchFamily="2" charset="2"/>
              <a:buChar char="ü"/>
            </a:pPr>
            <a:r>
              <a:rPr lang="de-DE" dirty="0"/>
              <a:t>Weitere Bildungsmaterialien </a:t>
            </a:r>
            <a:br>
              <a:rPr lang="de-DE" dirty="0"/>
            </a:br>
            <a:r>
              <a:rPr lang="de-DE" dirty="0"/>
              <a:t>(Projektmöglichkeiten, Unterrichtsmodule etc. aus verschiedenen Quellen)</a:t>
            </a:r>
          </a:p>
        </p:txBody>
      </p:sp>
      <p:pic>
        <p:nvPicPr>
          <p:cNvPr id="7" name="Grafik 6">
            <a:extLst>
              <a:ext uri="{FF2B5EF4-FFF2-40B4-BE49-F238E27FC236}">
                <a16:creationId xmlns:a16="http://schemas.microsoft.com/office/drawing/2014/main" id="{20F90B33-A6B0-4B09-9BB5-B04D0191C6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8402" y="1934133"/>
            <a:ext cx="3001781" cy="3527273"/>
          </a:xfrm>
          <a:prstGeom prst="rect">
            <a:avLst/>
          </a:prstGeom>
        </p:spPr>
      </p:pic>
      <p:pic>
        <p:nvPicPr>
          <p:cNvPr id="13" name="Inhaltsplatzhalter 7">
            <a:extLst>
              <a:ext uri="{FF2B5EF4-FFF2-40B4-BE49-F238E27FC236}">
                <a16:creationId xmlns:a16="http://schemas.microsoft.com/office/drawing/2014/main" id="{809848C7-7A1D-49E0-87A0-5BFBCDE4094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50000" y="195094"/>
            <a:ext cx="1548000" cy="1548000"/>
          </a:xfrm>
          <a:prstGeom prst="rect">
            <a:avLst/>
          </a:prstGeom>
        </p:spPr>
      </p:pic>
      <p:pic>
        <p:nvPicPr>
          <p:cNvPr id="14" name="Grafik 13">
            <a:extLst>
              <a:ext uri="{FF2B5EF4-FFF2-40B4-BE49-F238E27FC236}">
                <a16:creationId xmlns:a16="http://schemas.microsoft.com/office/drawing/2014/main" id="{1327AE91-5B0A-4C83-9B4D-D986EF12ED3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37339" y="195094"/>
            <a:ext cx="1548000" cy="1548000"/>
          </a:xfrm>
          <a:prstGeom prst="rect">
            <a:avLst/>
          </a:prstGeom>
        </p:spPr>
      </p:pic>
      <p:pic>
        <p:nvPicPr>
          <p:cNvPr id="15" name="Grafik 14">
            <a:extLst>
              <a:ext uri="{FF2B5EF4-FFF2-40B4-BE49-F238E27FC236}">
                <a16:creationId xmlns:a16="http://schemas.microsoft.com/office/drawing/2014/main" id="{2856EEB0-2FC0-49BD-9639-45DF86AC2D5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84878" y="168074"/>
            <a:ext cx="1548000" cy="1548000"/>
          </a:xfrm>
          <a:prstGeom prst="rect">
            <a:avLst/>
          </a:prstGeom>
        </p:spPr>
      </p:pic>
    </p:spTree>
    <p:extLst>
      <p:ext uri="{BB962C8B-B14F-4D97-AF65-F5344CB8AC3E}">
        <p14:creationId xmlns:p14="http://schemas.microsoft.com/office/powerpoint/2010/main" val="368576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E6E132-7FC3-4BFE-AC0A-91CC04BD98D4}"/>
              </a:ext>
            </a:extLst>
          </p:cNvPr>
          <p:cNvSpPr>
            <a:spLocks noGrp="1"/>
          </p:cNvSpPr>
          <p:nvPr>
            <p:ph type="title"/>
          </p:nvPr>
        </p:nvSpPr>
        <p:spPr>
          <a:xfrm>
            <a:off x="838200" y="1781189"/>
            <a:ext cx="10515600" cy="879762"/>
          </a:xfrm>
        </p:spPr>
        <p:txBody>
          <a:bodyPr>
            <a:normAutofit fontScale="90000"/>
          </a:bodyPr>
          <a:lstStyle/>
          <a:p>
            <a:pPr algn="ctr"/>
            <a:r>
              <a:rPr lang="de-DE" sz="6000" dirty="0"/>
              <a:t>Ausblick in die Zukunft</a:t>
            </a:r>
          </a:p>
        </p:txBody>
      </p:sp>
      <p:sp>
        <p:nvSpPr>
          <p:cNvPr id="2" name="Datumsplatzhalter 1">
            <a:extLst>
              <a:ext uri="{FF2B5EF4-FFF2-40B4-BE49-F238E27FC236}">
                <a16:creationId xmlns:a16="http://schemas.microsoft.com/office/drawing/2014/main" id="{72263648-1CBD-4EEE-90C0-131B189F68A2}"/>
              </a:ext>
            </a:extLst>
          </p:cNvPr>
          <p:cNvSpPr>
            <a:spLocks noGrp="1"/>
          </p:cNvSpPr>
          <p:nvPr>
            <p:ph type="dt" sz="half" idx="10"/>
          </p:nvPr>
        </p:nvSpPr>
        <p:spPr/>
        <p:txBody>
          <a:bodyPr/>
          <a:lstStyle/>
          <a:p>
            <a:fld id="{9AE28C7B-9819-4116-918D-E9DC511F8576}" type="datetime1">
              <a:rPr lang="de-DE" smtClean="0"/>
              <a:t>16.09.2022</a:t>
            </a:fld>
            <a:endParaRPr lang="de-DE" dirty="0"/>
          </a:p>
        </p:txBody>
      </p:sp>
      <p:sp>
        <p:nvSpPr>
          <p:cNvPr id="4" name="Fußzeilenplatzhalter 3">
            <a:extLst>
              <a:ext uri="{FF2B5EF4-FFF2-40B4-BE49-F238E27FC236}">
                <a16:creationId xmlns:a16="http://schemas.microsoft.com/office/drawing/2014/main" id="{FAB9992D-85F3-484A-85FB-B52FFCE52110}"/>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288345C9-07F0-4810-A25E-FE638FE3D65E}"/>
              </a:ext>
            </a:extLst>
          </p:cNvPr>
          <p:cNvSpPr>
            <a:spLocks noGrp="1"/>
          </p:cNvSpPr>
          <p:nvPr>
            <p:ph type="sldNum" sz="quarter" idx="12"/>
          </p:nvPr>
        </p:nvSpPr>
        <p:spPr/>
        <p:txBody>
          <a:bodyPr/>
          <a:lstStyle/>
          <a:p>
            <a:fld id="{976196C0-1678-4F16-8090-952AA6F46C10}" type="slidenum">
              <a:rPr lang="de-DE" smtClean="0"/>
              <a:pPr/>
              <a:t>90</a:t>
            </a:fld>
            <a:endParaRPr lang="de-DE" dirty="0"/>
          </a:p>
        </p:txBody>
      </p:sp>
    </p:spTree>
    <p:extLst>
      <p:ext uri="{BB962C8B-B14F-4D97-AF65-F5344CB8AC3E}">
        <p14:creationId xmlns:p14="http://schemas.microsoft.com/office/powerpoint/2010/main" val="42845878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AFF968D9-B578-43F1-9F5C-A5280022DCD0}"/>
              </a:ext>
            </a:extLst>
          </p:cNvPr>
          <p:cNvSpPr txBox="1"/>
          <p:nvPr/>
        </p:nvSpPr>
        <p:spPr>
          <a:xfrm>
            <a:off x="17536" y="6566564"/>
            <a:ext cx="8941269" cy="253916"/>
          </a:xfrm>
          <a:prstGeom prst="rect">
            <a:avLst/>
          </a:prstGeom>
          <a:noFill/>
        </p:spPr>
        <p:txBody>
          <a:bodyPr wrap="square" rtlCol="0">
            <a:spAutoFit/>
          </a:bodyPr>
          <a:lstStyle/>
          <a:p>
            <a:r>
              <a:rPr lang="de-DE" sz="1050" dirty="0">
                <a:solidFill>
                  <a:schemeClr val="bg1"/>
                </a:solidFill>
                <a:ea typeface="Open Sans" panose="020B0606030504020204" pitchFamily="34" charset="0"/>
                <a:cs typeface="Open Sans" panose="020B0606030504020204" pitchFamily="34" charset="0"/>
              </a:rPr>
              <a:t>Quelle: https://www.dkrz.de/de/kommunikation/klimasimulationen/cmip6-de/ergebnisse/2m-temperatur (31.01.2022)</a:t>
            </a:r>
          </a:p>
        </p:txBody>
      </p:sp>
      <p:pic>
        <p:nvPicPr>
          <p:cNvPr id="9" name="Grafik 8">
            <a:hlinkClick r:id="rId2"/>
            <a:extLst>
              <a:ext uri="{FF2B5EF4-FFF2-40B4-BE49-F238E27FC236}">
                <a16:creationId xmlns:a16="http://schemas.microsoft.com/office/drawing/2014/main" id="{E9EE1983-0178-4737-9833-C51AE464F4D4}"/>
              </a:ext>
            </a:extLst>
          </p:cNvPr>
          <p:cNvPicPr>
            <a:picLocks noChangeAspect="1"/>
          </p:cNvPicPr>
          <p:nvPr/>
        </p:nvPicPr>
        <p:blipFill>
          <a:blip r:embed="rId3"/>
          <a:stretch>
            <a:fillRect/>
          </a:stretch>
        </p:blipFill>
        <p:spPr>
          <a:xfrm>
            <a:off x="-17534" y="0"/>
            <a:ext cx="12191998" cy="6862440"/>
          </a:xfrm>
          <a:prstGeom prst="rect">
            <a:avLst/>
          </a:prstGeom>
        </p:spPr>
      </p:pic>
    </p:spTree>
    <p:extLst>
      <p:ext uri="{BB962C8B-B14F-4D97-AF65-F5344CB8AC3E}">
        <p14:creationId xmlns:p14="http://schemas.microsoft.com/office/powerpoint/2010/main" val="301463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41766C5-7BBA-4F19-82BB-035937DE300B}"/>
              </a:ext>
            </a:extLst>
          </p:cNvPr>
          <p:cNvSpPr>
            <a:spLocks noGrp="1"/>
          </p:cNvSpPr>
          <p:nvPr>
            <p:ph type="dt" sz="half" idx="10"/>
          </p:nvPr>
        </p:nvSpPr>
        <p:spPr/>
        <p:txBody>
          <a:bodyPr/>
          <a:lstStyle/>
          <a:p>
            <a:fld id="{EB72FEDC-3B4F-4C4B-9269-B05FE62E51DC}" type="datetime1">
              <a:rPr lang="de-DE" smtClean="0"/>
              <a:t>16.09.2022</a:t>
            </a:fld>
            <a:endParaRPr lang="de-DE"/>
          </a:p>
        </p:txBody>
      </p:sp>
      <p:sp>
        <p:nvSpPr>
          <p:cNvPr id="3" name="Fußzeilenplatzhalter 2">
            <a:extLst>
              <a:ext uri="{FF2B5EF4-FFF2-40B4-BE49-F238E27FC236}">
                <a16:creationId xmlns:a16="http://schemas.microsoft.com/office/drawing/2014/main" id="{188270B7-DAB7-4EE5-B7C5-13E4DE7AC692}"/>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665AB541-D342-44D3-907E-05486481B855}"/>
              </a:ext>
            </a:extLst>
          </p:cNvPr>
          <p:cNvSpPr>
            <a:spLocks noGrp="1"/>
          </p:cNvSpPr>
          <p:nvPr>
            <p:ph type="sldNum" sz="quarter" idx="12"/>
          </p:nvPr>
        </p:nvSpPr>
        <p:spPr/>
        <p:txBody>
          <a:bodyPr/>
          <a:lstStyle/>
          <a:p>
            <a:fld id="{976196C0-1678-4F16-8090-952AA6F46C10}" type="slidenum">
              <a:rPr lang="de-DE" smtClean="0"/>
              <a:t>92</a:t>
            </a:fld>
            <a:endParaRPr lang="de-DE"/>
          </a:p>
        </p:txBody>
      </p:sp>
      <p:pic>
        <p:nvPicPr>
          <p:cNvPr id="5" name="Grafik 4">
            <a:hlinkClick r:id="rId2"/>
            <a:extLst>
              <a:ext uri="{FF2B5EF4-FFF2-40B4-BE49-F238E27FC236}">
                <a16:creationId xmlns:a16="http://schemas.microsoft.com/office/drawing/2014/main" id="{23483838-6757-414D-8E3C-A95E9CEDC7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42356" y="1131752"/>
            <a:ext cx="7507288" cy="3627284"/>
          </a:xfrm>
          <a:prstGeom prst="rect">
            <a:avLst/>
          </a:prstGeom>
          <a:effectLst>
            <a:glow rad="101600">
              <a:schemeClr val="accent3">
                <a:satMod val="175000"/>
                <a:alpha val="40000"/>
              </a:schemeClr>
            </a:glow>
          </a:effectLst>
        </p:spPr>
      </p:pic>
      <p:sp>
        <p:nvSpPr>
          <p:cNvPr id="6" name="Textfeld 5">
            <a:extLst>
              <a:ext uri="{FF2B5EF4-FFF2-40B4-BE49-F238E27FC236}">
                <a16:creationId xmlns:a16="http://schemas.microsoft.com/office/drawing/2014/main" id="{1FDFC2F7-9435-4898-8DFE-DB27F0C4C6FA}"/>
              </a:ext>
            </a:extLst>
          </p:cNvPr>
          <p:cNvSpPr txBox="1"/>
          <p:nvPr/>
        </p:nvSpPr>
        <p:spPr>
          <a:xfrm>
            <a:off x="2649840" y="328143"/>
            <a:ext cx="6892320" cy="584775"/>
          </a:xfrm>
          <a:prstGeom prst="rect">
            <a:avLst/>
          </a:prstGeom>
          <a:noFill/>
        </p:spPr>
        <p:txBody>
          <a:bodyPr wrap="square" rtlCol="0">
            <a:spAutoFit/>
          </a:bodyPr>
          <a:lstStyle/>
          <a:p>
            <a:pPr algn="ctr"/>
            <a:r>
              <a:rPr lang="de-DE" sz="3200" dirty="0">
                <a:solidFill>
                  <a:schemeClr val="accent3">
                    <a:lumMod val="60000"/>
                    <a:lumOff val="40000"/>
                  </a:schemeClr>
                </a:solidFill>
              </a:rPr>
              <a:t>openclimatedate.net</a:t>
            </a:r>
          </a:p>
        </p:txBody>
      </p:sp>
      <p:sp>
        <p:nvSpPr>
          <p:cNvPr id="7" name="Textfeld 6">
            <a:extLst>
              <a:ext uri="{FF2B5EF4-FFF2-40B4-BE49-F238E27FC236}">
                <a16:creationId xmlns:a16="http://schemas.microsoft.com/office/drawing/2014/main" id="{A12BE461-5588-488E-903A-E9B19C740A3B}"/>
              </a:ext>
            </a:extLst>
          </p:cNvPr>
          <p:cNvSpPr txBox="1"/>
          <p:nvPr/>
        </p:nvSpPr>
        <p:spPr>
          <a:xfrm>
            <a:off x="2217102" y="4977870"/>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http://openclimatedata.net/climate-spirals/from-emissions-to-global-warming-line-chart/ (12.12.2020)</a:t>
            </a:r>
          </a:p>
        </p:txBody>
      </p:sp>
      <p:sp>
        <p:nvSpPr>
          <p:cNvPr id="8" name="Textfeld 7">
            <a:extLst>
              <a:ext uri="{FF2B5EF4-FFF2-40B4-BE49-F238E27FC236}">
                <a16:creationId xmlns:a16="http://schemas.microsoft.com/office/drawing/2014/main" id="{F753B7A9-3352-417A-AEDE-23E6BCB5D1CB}"/>
              </a:ext>
            </a:extLst>
          </p:cNvPr>
          <p:cNvSpPr txBox="1"/>
          <p:nvPr/>
        </p:nvSpPr>
        <p:spPr>
          <a:xfrm>
            <a:off x="2289920" y="5469823"/>
            <a:ext cx="7559724" cy="369332"/>
          </a:xfrm>
          <a:prstGeom prst="rect">
            <a:avLst/>
          </a:prstGeom>
          <a:noFill/>
        </p:spPr>
        <p:txBody>
          <a:bodyPr wrap="square" rtlCol="0">
            <a:spAutoFit/>
          </a:bodyPr>
          <a:lstStyle/>
          <a:p>
            <a:r>
              <a:rPr lang="de-DE" dirty="0">
                <a:solidFill>
                  <a:srgbClr val="F38E49"/>
                </a:solidFill>
                <a:sym typeface="Wingdings" panose="05000000000000000000" pitchFamily="2" charset="2"/>
              </a:rPr>
              <a:t></a:t>
            </a:r>
            <a:r>
              <a:rPr lang="de-DE" dirty="0"/>
              <a:t> </a:t>
            </a:r>
            <a:r>
              <a:rPr lang="de-DE" dirty="0">
                <a:solidFill>
                  <a:srgbClr val="F38E49"/>
                </a:solidFill>
                <a:ea typeface="+mj-ea"/>
                <a:cs typeface="+mj-cs"/>
              </a:rPr>
              <a:t>Animation: Openclimatedate.net – </a:t>
            </a:r>
            <a:r>
              <a:rPr lang="de-DE" dirty="0" err="1">
                <a:solidFill>
                  <a:srgbClr val="F38E49"/>
                </a:solidFill>
                <a:ea typeface="+mj-ea"/>
                <a:cs typeface="+mj-cs"/>
              </a:rPr>
              <a:t>from</a:t>
            </a:r>
            <a:r>
              <a:rPr lang="de-DE" dirty="0">
                <a:solidFill>
                  <a:srgbClr val="F38E49"/>
                </a:solidFill>
                <a:ea typeface="+mj-ea"/>
                <a:cs typeface="+mj-cs"/>
              </a:rPr>
              <a:t> </a:t>
            </a:r>
            <a:r>
              <a:rPr lang="de-DE" dirty="0" err="1">
                <a:solidFill>
                  <a:srgbClr val="F38E49"/>
                </a:solidFill>
                <a:ea typeface="+mj-ea"/>
                <a:cs typeface="+mj-cs"/>
              </a:rPr>
              <a:t>Emissions</a:t>
            </a:r>
            <a:r>
              <a:rPr lang="de-DE" dirty="0">
                <a:solidFill>
                  <a:srgbClr val="F38E49"/>
                </a:solidFill>
                <a:ea typeface="+mj-ea"/>
                <a:cs typeface="+mj-cs"/>
              </a:rPr>
              <a:t> </a:t>
            </a:r>
            <a:r>
              <a:rPr lang="de-DE" dirty="0" err="1">
                <a:solidFill>
                  <a:srgbClr val="F38E49"/>
                </a:solidFill>
                <a:ea typeface="+mj-ea"/>
                <a:cs typeface="+mj-cs"/>
              </a:rPr>
              <a:t>to</a:t>
            </a:r>
            <a:r>
              <a:rPr lang="de-DE" dirty="0">
                <a:solidFill>
                  <a:srgbClr val="F38E49"/>
                </a:solidFill>
                <a:ea typeface="+mj-ea"/>
                <a:cs typeface="+mj-cs"/>
              </a:rPr>
              <a:t> Global </a:t>
            </a:r>
            <a:r>
              <a:rPr lang="de-DE" dirty="0" err="1">
                <a:solidFill>
                  <a:srgbClr val="F38E49"/>
                </a:solidFill>
                <a:ea typeface="+mj-ea"/>
                <a:cs typeface="+mj-cs"/>
              </a:rPr>
              <a:t>Warming</a:t>
            </a:r>
            <a:endParaRPr lang="de-DE" sz="4400" dirty="0">
              <a:solidFill>
                <a:srgbClr val="F38E49"/>
              </a:solidFill>
              <a:ea typeface="+mj-ea"/>
              <a:cs typeface="+mj-cs"/>
            </a:endParaRPr>
          </a:p>
        </p:txBody>
      </p:sp>
    </p:spTree>
    <p:extLst>
      <p:ext uri="{BB962C8B-B14F-4D97-AF65-F5344CB8AC3E}">
        <p14:creationId xmlns:p14="http://schemas.microsoft.com/office/powerpoint/2010/main" val="126743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0FF4500-C0F0-4DC6-9886-E85A56DF2FF4}"/>
              </a:ext>
            </a:extLst>
          </p:cNvPr>
          <p:cNvSpPr>
            <a:spLocks noGrp="1"/>
          </p:cNvSpPr>
          <p:nvPr>
            <p:ph type="dt" sz="half" idx="10"/>
          </p:nvPr>
        </p:nvSpPr>
        <p:spPr/>
        <p:txBody>
          <a:bodyPr/>
          <a:lstStyle/>
          <a:p>
            <a:fld id="{919120EF-FC3F-43AF-BB77-BF2D4156D057}" type="datetime1">
              <a:rPr lang="de-DE" smtClean="0"/>
              <a:t>16.09.2022</a:t>
            </a:fld>
            <a:endParaRPr lang="de-DE" dirty="0"/>
          </a:p>
        </p:txBody>
      </p:sp>
      <p:sp>
        <p:nvSpPr>
          <p:cNvPr id="3" name="Fußzeilenplatzhalter 2">
            <a:extLst>
              <a:ext uri="{FF2B5EF4-FFF2-40B4-BE49-F238E27FC236}">
                <a16:creationId xmlns:a16="http://schemas.microsoft.com/office/drawing/2014/main" id="{8CF44DF8-91BB-4266-9BBA-AA173BB9207D}"/>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40F057A5-03EF-4CC4-8B54-26C476BC529F}"/>
              </a:ext>
            </a:extLst>
          </p:cNvPr>
          <p:cNvSpPr>
            <a:spLocks noGrp="1"/>
          </p:cNvSpPr>
          <p:nvPr>
            <p:ph type="sldNum" sz="quarter" idx="12"/>
          </p:nvPr>
        </p:nvSpPr>
        <p:spPr/>
        <p:txBody>
          <a:bodyPr/>
          <a:lstStyle/>
          <a:p>
            <a:fld id="{976196C0-1678-4F16-8090-952AA6F46C10}" type="slidenum">
              <a:rPr lang="de-DE" smtClean="0"/>
              <a:pPr/>
              <a:t>93</a:t>
            </a:fld>
            <a:endParaRPr lang="de-DE" dirty="0"/>
          </a:p>
        </p:txBody>
      </p:sp>
      <p:pic>
        <p:nvPicPr>
          <p:cNvPr id="6" name="Grafik 5">
            <a:hlinkClick r:id="rId2"/>
            <a:extLst>
              <a:ext uri="{FF2B5EF4-FFF2-40B4-BE49-F238E27FC236}">
                <a16:creationId xmlns:a16="http://schemas.microsoft.com/office/drawing/2014/main" id="{715E1895-10AB-4B50-B16C-C1F10ACA07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42855" y="1202215"/>
            <a:ext cx="5306290" cy="4278906"/>
          </a:xfrm>
          <a:prstGeom prst="rect">
            <a:avLst/>
          </a:prstGeom>
          <a:effectLst>
            <a:glow rad="101600">
              <a:srgbClr val="F38E49">
                <a:alpha val="60000"/>
              </a:srgbClr>
            </a:glow>
          </a:effectLst>
        </p:spPr>
      </p:pic>
      <p:sp>
        <p:nvSpPr>
          <p:cNvPr id="7" name="Textfeld 6">
            <a:extLst>
              <a:ext uri="{FF2B5EF4-FFF2-40B4-BE49-F238E27FC236}">
                <a16:creationId xmlns:a16="http://schemas.microsoft.com/office/drawing/2014/main" id="{B5A6531A-DC30-476B-8F11-718EA0124840}"/>
              </a:ext>
            </a:extLst>
          </p:cNvPr>
          <p:cNvSpPr txBox="1"/>
          <p:nvPr/>
        </p:nvSpPr>
        <p:spPr>
          <a:xfrm>
            <a:off x="2649840" y="328143"/>
            <a:ext cx="6892320" cy="584775"/>
          </a:xfrm>
          <a:prstGeom prst="rect">
            <a:avLst/>
          </a:prstGeom>
          <a:noFill/>
        </p:spPr>
        <p:txBody>
          <a:bodyPr wrap="square" rtlCol="0">
            <a:spAutoFit/>
          </a:bodyPr>
          <a:lstStyle/>
          <a:p>
            <a:pPr algn="ctr"/>
            <a:r>
              <a:rPr lang="de-DE" sz="3200" dirty="0">
                <a:solidFill>
                  <a:schemeClr val="accent3">
                    <a:lumMod val="60000"/>
                    <a:lumOff val="40000"/>
                  </a:schemeClr>
                </a:solidFill>
              </a:rPr>
              <a:t>climateactiontracker.org</a:t>
            </a:r>
          </a:p>
        </p:txBody>
      </p:sp>
      <p:sp>
        <p:nvSpPr>
          <p:cNvPr id="10" name="Textfeld 9">
            <a:extLst>
              <a:ext uri="{FF2B5EF4-FFF2-40B4-BE49-F238E27FC236}">
                <a16:creationId xmlns:a16="http://schemas.microsoft.com/office/drawing/2014/main" id="{49D8CF5A-43A2-4B4C-A5BF-A2C2E67BC193}"/>
              </a:ext>
            </a:extLst>
          </p:cNvPr>
          <p:cNvSpPr txBox="1"/>
          <p:nvPr/>
        </p:nvSpPr>
        <p:spPr>
          <a:xfrm>
            <a:off x="3377636" y="5647307"/>
            <a:ext cx="5371509" cy="400110"/>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https://climateactiontracker.org/media/images/CAT-Thermometer-2020.12-3BarsText.original.png (12.12.2020)</a:t>
            </a:r>
          </a:p>
        </p:txBody>
      </p:sp>
    </p:spTree>
    <p:extLst>
      <p:ext uri="{BB962C8B-B14F-4D97-AF65-F5344CB8AC3E}">
        <p14:creationId xmlns:p14="http://schemas.microsoft.com/office/powerpoint/2010/main" val="421740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E6E132-7FC3-4BFE-AC0A-91CC04BD98D4}"/>
              </a:ext>
            </a:extLst>
          </p:cNvPr>
          <p:cNvSpPr>
            <a:spLocks noGrp="1"/>
          </p:cNvSpPr>
          <p:nvPr>
            <p:ph type="title"/>
          </p:nvPr>
        </p:nvSpPr>
        <p:spPr>
          <a:xfrm>
            <a:off x="838200" y="1781189"/>
            <a:ext cx="10515600" cy="879762"/>
          </a:xfrm>
        </p:spPr>
        <p:txBody>
          <a:bodyPr>
            <a:normAutofit fontScale="90000"/>
          </a:bodyPr>
          <a:lstStyle/>
          <a:p>
            <a:pPr algn="ctr"/>
            <a:r>
              <a:rPr lang="de-DE" sz="6000"/>
              <a:t>Handeln</a:t>
            </a:r>
            <a:endParaRPr lang="de-DE" sz="6000" dirty="0"/>
          </a:p>
        </p:txBody>
      </p:sp>
      <p:sp>
        <p:nvSpPr>
          <p:cNvPr id="5" name="Datumsplatzhalter 4">
            <a:extLst>
              <a:ext uri="{FF2B5EF4-FFF2-40B4-BE49-F238E27FC236}">
                <a16:creationId xmlns:a16="http://schemas.microsoft.com/office/drawing/2014/main" id="{7DCAA0B1-C200-4514-8529-3828ECDFFE0B}"/>
              </a:ext>
            </a:extLst>
          </p:cNvPr>
          <p:cNvSpPr>
            <a:spLocks noGrp="1"/>
          </p:cNvSpPr>
          <p:nvPr>
            <p:ph type="dt" sz="half" idx="10"/>
          </p:nvPr>
        </p:nvSpPr>
        <p:spPr/>
        <p:txBody>
          <a:bodyPr/>
          <a:lstStyle/>
          <a:p>
            <a:fld id="{85631567-6491-43E3-A41E-D348176DABED}" type="datetime1">
              <a:rPr lang="de-DE" smtClean="0"/>
              <a:t>16.09.2022</a:t>
            </a:fld>
            <a:endParaRPr lang="de-DE" dirty="0"/>
          </a:p>
        </p:txBody>
      </p:sp>
      <p:sp>
        <p:nvSpPr>
          <p:cNvPr id="6" name="Fußzeilenplatzhalter 5">
            <a:extLst>
              <a:ext uri="{FF2B5EF4-FFF2-40B4-BE49-F238E27FC236}">
                <a16:creationId xmlns:a16="http://schemas.microsoft.com/office/drawing/2014/main" id="{C5B2D81F-7A54-4871-81A1-003B848B0E45}"/>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7" name="Foliennummernplatzhalter 6">
            <a:extLst>
              <a:ext uri="{FF2B5EF4-FFF2-40B4-BE49-F238E27FC236}">
                <a16:creationId xmlns:a16="http://schemas.microsoft.com/office/drawing/2014/main" id="{77253584-E1F2-44CE-A27C-2DAA971C0B44}"/>
              </a:ext>
            </a:extLst>
          </p:cNvPr>
          <p:cNvSpPr>
            <a:spLocks noGrp="1"/>
          </p:cNvSpPr>
          <p:nvPr>
            <p:ph type="sldNum" sz="quarter" idx="12"/>
          </p:nvPr>
        </p:nvSpPr>
        <p:spPr/>
        <p:txBody>
          <a:bodyPr/>
          <a:lstStyle/>
          <a:p>
            <a:fld id="{976196C0-1678-4F16-8090-952AA6F46C10}" type="slidenum">
              <a:rPr lang="de-DE" smtClean="0"/>
              <a:pPr/>
              <a:t>94</a:t>
            </a:fld>
            <a:endParaRPr lang="de-DE" dirty="0"/>
          </a:p>
        </p:txBody>
      </p:sp>
    </p:spTree>
    <p:extLst>
      <p:ext uri="{BB962C8B-B14F-4D97-AF65-F5344CB8AC3E}">
        <p14:creationId xmlns:p14="http://schemas.microsoft.com/office/powerpoint/2010/main" val="29926624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A7235-E564-4599-9C31-181B46F1D2AA}"/>
              </a:ext>
            </a:extLst>
          </p:cNvPr>
          <p:cNvSpPr>
            <a:spLocks noGrp="1"/>
          </p:cNvSpPr>
          <p:nvPr>
            <p:ph type="title"/>
          </p:nvPr>
        </p:nvSpPr>
        <p:spPr>
          <a:xfrm>
            <a:off x="517948" y="437282"/>
            <a:ext cx="8977881" cy="879762"/>
          </a:xfrm>
        </p:spPr>
        <p:txBody>
          <a:bodyPr/>
          <a:lstStyle/>
          <a:p>
            <a:r>
              <a:rPr lang="de-DE" dirty="0"/>
              <a:t>Zukunftsgestaltung (Energiewende)</a:t>
            </a:r>
          </a:p>
        </p:txBody>
      </p:sp>
      <p:sp>
        <p:nvSpPr>
          <p:cNvPr id="4" name="Datumsplatzhalter 3">
            <a:extLst>
              <a:ext uri="{FF2B5EF4-FFF2-40B4-BE49-F238E27FC236}">
                <a16:creationId xmlns:a16="http://schemas.microsoft.com/office/drawing/2014/main" id="{866B9682-B98C-4ABA-BF8F-A7D56CB3B9EC}"/>
              </a:ext>
            </a:extLst>
          </p:cNvPr>
          <p:cNvSpPr>
            <a:spLocks noGrp="1"/>
          </p:cNvSpPr>
          <p:nvPr>
            <p:ph type="dt" sz="half" idx="10"/>
          </p:nvPr>
        </p:nvSpPr>
        <p:spPr/>
        <p:txBody>
          <a:bodyPr/>
          <a:lstStyle/>
          <a:p>
            <a:fld id="{CE488119-1C75-4F5E-8C4E-5B285DCD1E85}" type="datetime1">
              <a:rPr lang="de-DE" smtClean="0"/>
              <a:t>16.09.2022</a:t>
            </a:fld>
            <a:endParaRPr lang="de-DE" dirty="0"/>
          </a:p>
        </p:txBody>
      </p:sp>
      <p:sp>
        <p:nvSpPr>
          <p:cNvPr id="5" name="Fußzeilenplatzhalter 4">
            <a:extLst>
              <a:ext uri="{FF2B5EF4-FFF2-40B4-BE49-F238E27FC236}">
                <a16:creationId xmlns:a16="http://schemas.microsoft.com/office/drawing/2014/main" id="{7DCE62A5-D981-48D8-A783-44B66304663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6188B7B7-11DD-4AEB-9EDE-4AE94EB95A2F}"/>
              </a:ext>
            </a:extLst>
          </p:cNvPr>
          <p:cNvSpPr>
            <a:spLocks noGrp="1"/>
          </p:cNvSpPr>
          <p:nvPr>
            <p:ph type="sldNum" sz="quarter" idx="12"/>
          </p:nvPr>
        </p:nvSpPr>
        <p:spPr/>
        <p:txBody>
          <a:bodyPr/>
          <a:lstStyle/>
          <a:p>
            <a:fld id="{976196C0-1678-4F16-8090-952AA6F46C10}" type="slidenum">
              <a:rPr lang="de-DE" smtClean="0"/>
              <a:pPr/>
              <a:t>95</a:t>
            </a:fld>
            <a:endParaRPr lang="de-DE" dirty="0"/>
          </a:p>
        </p:txBody>
      </p:sp>
      <p:sp>
        <p:nvSpPr>
          <p:cNvPr id="16" name="Inhaltsplatzhalter 2">
            <a:extLst>
              <a:ext uri="{FF2B5EF4-FFF2-40B4-BE49-F238E27FC236}">
                <a16:creationId xmlns:a16="http://schemas.microsoft.com/office/drawing/2014/main" id="{1A7DB892-5FFB-4A2B-9741-853BA1A16B99}"/>
              </a:ext>
            </a:extLst>
          </p:cNvPr>
          <p:cNvSpPr txBox="1">
            <a:spLocks/>
          </p:cNvSpPr>
          <p:nvPr/>
        </p:nvSpPr>
        <p:spPr>
          <a:xfrm>
            <a:off x="5923280" y="5265020"/>
            <a:ext cx="5419848" cy="873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de-DE" dirty="0"/>
              <a:t>Unterrichtsmodule auf Basis dieser Bücher in Planung</a:t>
            </a:r>
          </a:p>
        </p:txBody>
      </p:sp>
      <p:pic>
        <p:nvPicPr>
          <p:cNvPr id="18" name="Grafik 17">
            <a:extLst>
              <a:ext uri="{FF2B5EF4-FFF2-40B4-BE49-F238E27FC236}">
                <a16:creationId xmlns:a16="http://schemas.microsoft.com/office/drawing/2014/main" id="{1BFD0BA5-841B-4D7D-8F99-0A80609724F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11740" y="31359"/>
            <a:ext cx="1548000" cy="1548000"/>
          </a:xfrm>
          <a:prstGeom prst="rect">
            <a:avLst/>
          </a:prstGeom>
        </p:spPr>
      </p:pic>
      <p:pic>
        <p:nvPicPr>
          <p:cNvPr id="10" name="Grafik 9">
            <a:hlinkClick r:id="rId4"/>
            <a:extLst>
              <a:ext uri="{FF2B5EF4-FFF2-40B4-BE49-F238E27FC236}">
                <a16:creationId xmlns:a16="http://schemas.microsoft.com/office/drawing/2014/main" id="{9969012C-9DA7-457F-8D39-F1AF833093E4}"/>
              </a:ext>
            </a:extLst>
          </p:cNvPr>
          <p:cNvPicPr>
            <a:picLocks noChangeAspect="1"/>
          </p:cNvPicPr>
          <p:nvPr/>
        </p:nvPicPr>
        <p:blipFill>
          <a:blip r:embed="rId5"/>
          <a:stretch>
            <a:fillRect/>
          </a:stretch>
        </p:blipFill>
        <p:spPr>
          <a:xfrm>
            <a:off x="517948" y="1622903"/>
            <a:ext cx="2342077" cy="3304001"/>
          </a:xfrm>
          <a:prstGeom prst="rect">
            <a:avLst/>
          </a:prstGeom>
          <a:effectLst>
            <a:glow rad="101600">
              <a:schemeClr val="accent3">
                <a:satMod val="175000"/>
                <a:alpha val="40000"/>
              </a:schemeClr>
            </a:glow>
          </a:effectLst>
        </p:spPr>
      </p:pic>
      <p:pic>
        <p:nvPicPr>
          <p:cNvPr id="12" name="Grafik 11">
            <a:extLst>
              <a:ext uri="{FF2B5EF4-FFF2-40B4-BE49-F238E27FC236}">
                <a16:creationId xmlns:a16="http://schemas.microsoft.com/office/drawing/2014/main" id="{E6709479-82C0-470F-B8A2-3F3E0E043EF2}"/>
              </a:ext>
            </a:extLst>
          </p:cNvPr>
          <p:cNvPicPr>
            <a:picLocks noChangeAspect="1"/>
          </p:cNvPicPr>
          <p:nvPr/>
        </p:nvPicPr>
        <p:blipFill>
          <a:blip r:embed="rId6"/>
          <a:stretch>
            <a:fillRect/>
          </a:stretch>
        </p:blipFill>
        <p:spPr>
          <a:xfrm>
            <a:off x="3078490" y="2176918"/>
            <a:ext cx="2342077" cy="3725317"/>
          </a:xfrm>
          <a:prstGeom prst="rect">
            <a:avLst/>
          </a:prstGeom>
          <a:effectLst>
            <a:outerShdw blurRad="50800" dist="38100" dir="2700000" algn="tl" rotWithShape="0">
              <a:prstClr val="black">
                <a:alpha val="40000"/>
              </a:prstClr>
            </a:outerShdw>
          </a:effectLst>
        </p:spPr>
      </p:pic>
      <p:pic>
        <p:nvPicPr>
          <p:cNvPr id="15" name="Grafik 14">
            <a:hlinkClick r:id="rId7"/>
            <a:extLst>
              <a:ext uri="{FF2B5EF4-FFF2-40B4-BE49-F238E27FC236}">
                <a16:creationId xmlns:a16="http://schemas.microsoft.com/office/drawing/2014/main" id="{74537C26-059D-479C-832D-6B5CAF046D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42000" y="2557626"/>
            <a:ext cx="3464328" cy="1742747"/>
          </a:xfrm>
          <a:prstGeom prst="rect">
            <a:avLst/>
          </a:prstGeom>
          <a:effectLst>
            <a:glow rad="101600">
              <a:schemeClr val="accent5">
                <a:satMod val="175000"/>
                <a:alpha val="40000"/>
              </a:schemeClr>
            </a:glow>
          </a:effectLst>
        </p:spPr>
      </p:pic>
      <p:pic>
        <p:nvPicPr>
          <p:cNvPr id="19" name="Grafik 18">
            <a:hlinkClick r:id="rId7"/>
            <a:extLst>
              <a:ext uri="{FF2B5EF4-FFF2-40B4-BE49-F238E27FC236}">
                <a16:creationId xmlns:a16="http://schemas.microsoft.com/office/drawing/2014/main" id="{B03CECE2-1607-4D2A-B2A7-0576249295E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71989" y="3643319"/>
            <a:ext cx="3643752" cy="1599075"/>
          </a:xfrm>
          <a:prstGeom prst="rect">
            <a:avLst/>
          </a:prstGeom>
          <a:effectLst>
            <a:glow rad="101600">
              <a:schemeClr val="accent5">
                <a:satMod val="175000"/>
                <a:alpha val="40000"/>
              </a:schemeClr>
            </a:glow>
          </a:effectLst>
        </p:spPr>
      </p:pic>
      <p:pic>
        <p:nvPicPr>
          <p:cNvPr id="21" name="Grafik 20">
            <a:hlinkClick r:id="rId10"/>
            <a:extLst>
              <a:ext uri="{FF2B5EF4-FFF2-40B4-BE49-F238E27FC236}">
                <a16:creationId xmlns:a16="http://schemas.microsoft.com/office/drawing/2014/main" id="{F2A34D28-1A88-41A9-AA69-B0BF7ACDDB2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29457" y="1429618"/>
            <a:ext cx="4328160" cy="722783"/>
          </a:xfrm>
          <a:prstGeom prst="rect">
            <a:avLst/>
          </a:prstGeom>
        </p:spPr>
      </p:pic>
    </p:spTree>
    <p:extLst>
      <p:ext uri="{BB962C8B-B14F-4D97-AF65-F5344CB8AC3E}">
        <p14:creationId xmlns:p14="http://schemas.microsoft.com/office/powerpoint/2010/main" val="14890972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hlinkClick r:id="rId2"/>
            <a:extLst>
              <a:ext uri="{FF2B5EF4-FFF2-40B4-BE49-F238E27FC236}">
                <a16:creationId xmlns:a16="http://schemas.microsoft.com/office/drawing/2014/main" id="{883E26FA-6EC6-48D3-8C92-8DDBB67B5B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8195" y="1062113"/>
            <a:ext cx="3441361" cy="1594142"/>
          </a:xfrm>
          <a:prstGeom prst="rect">
            <a:avLst/>
          </a:prstGeom>
          <a:effectLst>
            <a:glow rad="101600">
              <a:schemeClr val="accent5">
                <a:satMod val="175000"/>
                <a:alpha val="40000"/>
              </a:schemeClr>
            </a:glow>
          </a:effectLst>
        </p:spPr>
      </p:pic>
      <p:sp>
        <p:nvSpPr>
          <p:cNvPr id="5" name="Titel 4">
            <a:extLst>
              <a:ext uri="{FF2B5EF4-FFF2-40B4-BE49-F238E27FC236}">
                <a16:creationId xmlns:a16="http://schemas.microsoft.com/office/drawing/2014/main" id="{73443A25-F4E6-4956-8773-76B15B14FC62}"/>
              </a:ext>
            </a:extLst>
          </p:cNvPr>
          <p:cNvSpPr>
            <a:spLocks noGrp="1"/>
          </p:cNvSpPr>
          <p:nvPr>
            <p:ph type="title"/>
          </p:nvPr>
        </p:nvSpPr>
        <p:spPr/>
        <p:txBody>
          <a:bodyPr/>
          <a:lstStyle/>
          <a:p>
            <a:r>
              <a:rPr lang="de-DE" dirty="0"/>
              <a:t>Zusammen handeln</a:t>
            </a:r>
          </a:p>
        </p:txBody>
      </p:sp>
      <p:sp>
        <p:nvSpPr>
          <p:cNvPr id="2" name="Datumsplatzhalter 1">
            <a:extLst>
              <a:ext uri="{FF2B5EF4-FFF2-40B4-BE49-F238E27FC236}">
                <a16:creationId xmlns:a16="http://schemas.microsoft.com/office/drawing/2014/main" id="{2FA18C3A-6320-4A03-BB5E-382DCC6BA750}"/>
              </a:ext>
            </a:extLst>
          </p:cNvPr>
          <p:cNvSpPr>
            <a:spLocks noGrp="1"/>
          </p:cNvSpPr>
          <p:nvPr>
            <p:ph type="dt" sz="half" idx="10"/>
          </p:nvPr>
        </p:nvSpPr>
        <p:spPr/>
        <p:txBody>
          <a:bodyPr/>
          <a:lstStyle/>
          <a:p>
            <a:fld id="{827833E2-2037-4754-84BD-36FF51800066}" type="datetime1">
              <a:rPr lang="de-DE" smtClean="0"/>
              <a:t>16.09.2022</a:t>
            </a:fld>
            <a:endParaRPr lang="de-DE" dirty="0"/>
          </a:p>
        </p:txBody>
      </p:sp>
      <p:sp>
        <p:nvSpPr>
          <p:cNvPr id="3" name="Fußzeilenplatzhalter 2">
            <a:extLst>
              <a:ext uri="{FF2B5EF4-FFF2-40B4-BE49-F238E27FC236}">
                <a16:creationId xmlns:a16="http://schemas.microsoft.com/office/drawing/2014/main" id="{25D3AE5E-FE9B-4712-A2D3-CC58237D1F4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C38D445B-0455-48BE-BBA0-301550F247F2}"/>
              </a:ext>
            </a:extLst>
          </p:cNvPr>
          <p:cNvSpPr>
            <a:spLocks noGrp="1"/>
          </p:cNvSpPr>
          <p:nvPr>
            <p:ph type="sldNum" sz="quarter" idx="12"/>
          </p:nvPr>
        </p:nvSpPr>
        <p:spPr/>
        <p:txBody>
          <a:bodyPr/>
          <a:lstStyle/>
          <a:p>
            <a:fld id="{976196C0-1678-4F16-8090-952AA6F46C10}" type="slidenum">
              <a:rPr lang="de-DE" smtClean="0"/>
              <a:pPr/>
              <a:t>96</a:t>
            </a:fld>
            <a:endParaRPr lang="de-DE" dirty="0"/>
          </a:p>
        </p:txBody>
      </p:sp>
      <p:pic>
        <p:nvPicPr>
          <p:cNvPr id="7" name="Grafik 6">
            <a:extLst>
              <a:ext uri="{FF2B5EF4-FFF2-40B4-BE49-F238E27FC236}">
                <a16:creationId xmlns:a16="http://schemas.microsoft.com/office/drawing/2014/main" id="{F4F1AAAC-A724-4A63-AD40-56362394A2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7134">
            <a:off x="904795" y="1522590"/>
            <a:ext cx="2869950" cy="4058713"/>
          </a:xfrm>
          <a:prstGeom prst="rect">
            <a:avLst/>
          </a:prstGeom>
          <a:ln>
            <a:solidFill>
              <a:schemeClr val="bg1">
                <a:lumMod val="75000"/>
              </a:schemeClr>
            </a:solidFill>
          </a:ln>
          <a:effectLst>
            <a:outerShdw blurRad="50800" dist="38100" dir="8100000" algn="tr" rotWithShape="0">
              <a:prstClr val="black">
                <a:alpha val="40000"/>
              </a:prstClr>
            </a:outerShdw>
          </a:effectLst>
        </p:spPr>
      </p:pic>
      <p:pic>
        <p:nvPicPr>
          <p:cNvPr id="13" name="Grafik 12">
            <a:hlinkClick r:id="rId5"/>
            <a:extLst>
              <a:ext uri="{FF2B5EF4-FFF2-40B4-BE49-F238E27FC236}">
                <a16:creationId xmlns:a16="http://schemas.microsoft.com/office/drawing/2014/main" id="{38B5A53E-0F8D-4F03-9C76-833AA23EAE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09769" y="3051408"/>
            <a:ext cx="3063806" cy="1729568"/>
          </a:xfrm>
          <a:prstGeom prst="rect">
            <a:avLst/>
          </a:prstGeom>
        </p:spPr>
      </p:pic>
      <p:pic>
        <p:nvPicPr>
          <p:cNvPr id="8" name="Grafik 7">
            <a:extLst>
              <a:ext uri="{FF2B5EF4-FFF2-40B4-BE49-F238E27FC236}">
                <a16:creationId xmlns:a16="http://schemas.microsoft.com/office/drawing/2014/main" id="{4C1ACFCB-6BC3-4561-8EC5-3228BF1E5B0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841808" y="4603080"/>
            <a:ext cx="2944870" cy="1371834"/>
          </a:xfrm>
          <a:prstGeom prst="rect">
            <a:avLst/>
          </a:prstGeom>
        </p:spPr>
      </p:pic>
      <p:sp>
        <p:nvSpPr>
          <p:cNvPr id="11" name="Textfeld 10">
            <a:extLst>
              <a:ext uri="{FF2B5EF4-FFF2-40B4-BE49-F238E27FC236}">
                <a16:creationId xmlns:a16="http://schemas.microsoft.com/office/drawing/2014/main" id="{A61C7D16-318B-4CA5-8721-EA74EB852184}"/>
              </a:ext>
            </a:extLst>
          </p:cNvPr>
          <p:cNvSpPr txBox="1"/>
          <p:nvPr/>
        </p:nvSpPr>
        <p:spPr>
          <a:xfrm>
            <a:off x="6253628" y="4780976"/>
            <a:ext cx="2495928" cy="523220"/>
          </a:xfrm>
          <a:prstGeom prst="rect">
            <a:avLst/>
          </a:prstGeom>
          <a:noFill/>
        </p:spPr>
        <p:txBody>
          <a:bodyPr wrap="square" rtlCol="0">
            <a:spAutoFit/>
          </a:bodyPr>
          <a:lstStyle/>
          <a:p>
            <a:pPr algn="r"/>
            <a:r>
              <a:rPr lang="de-DE" sz="2800" dirty="0">
                <a:hlinkClick r:id="rId9">
                  <a:extLst>
                    <a:ext uri="{A12FA001-AC4F-418D-AE19-62706E023703}">
                      <ahyp:hlinkClr xmlns:ahyp="http://schemas.microsoft.com/office/drawing/2018/hyperlinkcolor" val="tx"/>
                    </a:ext>
                  </a:extLst>
                </a:hlinkClick>
              </a:rPr>
              <a:t>Klimadetektive</a:t>
            </a:r>
            <a:r>
              <a:rPr lang="de-DE" sz="2800" dirty="0"/>
              <a:t> </a:t>
            </a:r>
          </a:p>
        </p:txBody>
      </p:sp>
      <p:sp>
        <p:nvSpPr>
          <p:cNvPr id="14" name="Textfeld 13">
            <a:extLst>
              <a:ext uri="{FF2B5EF4-FFF2-40B4-BE49-F238E27FC236}">
                <a16:creationId xmlns:a16="http://schemas.microsoft.com/office/drawing/2014/main" id="{A76B588A-5545-45CB-B037-D62463D0F914}"/>
              </a:ext>
            </a:extLst>
          </p:cNvPr>
          <p:cNvSpPr txBox="1"/>
          <p:nvPr/>
        </p:nvSpPr>
        <p:spPr>
          <a:xfrm>
            <a:off x="5426860" y="5288997"/>
            <a:ext cx="3336270" cy="523220"/>
          </a:xfrm>
          <a:prstGeom prst="rect">
            <a:avLst/>
          </a:prstGeom>
          <a:noFill/>
        </p:spPr>
        <p:txBody>
          <a:bodyPr wrap="square" rtlCol="0">
            <a:spAutoFit/>
          </a:bodyPr>
          <a:lstStyle/>
          <a:p>
            <a:pPr algn="r"/>
            <a:r>
              <a:rPr lang="de-DE" sz="2800" dirty="0">
                <a:hlinkClick r:id="rId10">
                  <a:extLst>
                    <a:ext uri="{A12FA001-AC4F-418D-AE19-62706E023703}">
                      <ahyp:hlinkClr xmlns:ahyp="http://schemas.microsoft.com/office/drawing/2018/hyperlinkcolor" val="tx"/>
                    </a:ext>
                  </a:extLst>
                </a:hlinkClick>
              </a:rPr>
              <a:t>Klima-Jungendrunde</a:t>
            </a:r>
            <a:r>
              <a:rPr lang="de-DE" sz="2800" dirty="0"/>
              <a:t> </a:t>
            </a:r>
          </a:p>
        </p:txBody>
      </p:sp>
      <p:pic>
        <p:nvPicPr>
          <p:cNvPr id="1026" name="Picture 2">
            <a:hlinkClick r:id="rId11"/>
            <a:extLst>
              <a:ext uri="{FF2B5EF4-FFF2-40B4-BE49-F238E27FC236}">
                <a16:creationId xmlns:a16="http://schemas.microsoft.com/office/drawing/2014/main" id="{401CD149-9D57-4298-9FD3-D7D53046C30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120567" y="2860088"/>
            <a:ext cx="1882534" cy="165862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6260FED9-4200-42B3-8354-935C0B38F719}"/>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084878" y="119551"/>
            <a:ext cx="1548000" cy="1548000"/>
          </a:xfrm>
          <a:prstGeom prst="rect">
            <a:avLst/>
          </a:prstGeom>
        </p:spPr>
      </p:pic>
      <p:pic>
        <p:nvPicPr>
          <p:cNvPr id="10" name="Grafik 9">
            <a:hlinkClick r:id="rId2"/>
            <a:extLst>
              <a:ext uri="{FF2B5EF4-FFF2-40B4-BE49-F238E27FC236}">
                <a16:creationId xmlns:a16="http://schemas.microsoft.com/office/drawing/2014/main" id="{3DF2DCA5-7302-49C2-BB0B-5ADA71E4C4D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627937" y="271783"/>
            <a:ext cx="3235519" cy="1548000"/>
          </a:xfrm>
          <a:prstGeom prst="rect">
            <a:avLst/>
          </a:prstGeom>
          <a:effectLst>
            <a:glow rad="101600">
              <a:schemeClr val="accent5">
                <a:satMod val="175000"/>
                <a:alpha val="40000"/>
              </a:schemeClr>
            </a:glow>
          </a:effectLst>
        </p:spPr>
      </p:pic>
      <p:pic>
        <p:nvPicPr>
          <p:cNvPr id="9" name="Grafik 8" descr="Ein Bild, das Text, Schild enthält.&#10;&#10;Automatisch generierte Beschreibung">
            <a:hlinkClick r:id="rId16"/>
            <a:extLst>
              <a:ext uri="{FF2B5EF4-FFF2-40B4-BE49-F238E27FC236}">
                <a16:creationId xmlns:a16="http://schemas.microsoft.com/office/drawing/2014/main" id="{A380730E-3366-4B28-BC58-DD200339AF9B}"/>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611671" y="2906449"/>
            <a:ext cx="2586826" cy="862275"/>
          </a:xfrm>
          <a:prstGeom prst="rect">
            <a:avLst/>
          </a:prstGeom>
        </p:spPr>
      </p:pic>
    </p:spTree>
    <p:extLst>
      <p:ext uri="{BB962C8B-B14F-4D97-AF65-F5344CB8AC3E}">
        <p14:creationId xmlns:p14="http://schemas.microsoft.com/office/powerpoint/2010/main" val="10597725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ABBF06-DD9D-4B3B-BE32-572A896C9B14}"/>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2416BC92-0502-4EC3-81F1-4EE6CE77998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25BA45DA-5A82-4140-9A7C-A4FD0CAF4249}"/>
              </a:ext>
            </a:extLst>
          </p:cNvPr>
          <p:cNvSpPr>
            <a:spLocks noGrp="1"/>
          </p:cNvSpPr>
          <p:nvPr>
            <p:ph type="sldNum" sz="quarter" idx="12"/>
          </p:nvPr>
        </p:nvSpPr>
        <p:spPr/>
        <p:txBody>
          <a:bodyPr/>
          <a:lstStyle/>
          <a:p>
            <a:fld id="{976196C0-1678-4F16-8090-952AA6F46C10}" type="slidenum">
              <a:rPr lang="de-DE" smtClean="0"/>
              <a:pPr/>
              <a:t>97</a:t>
            </a:fld>
            <a:endParaRPr lang="de-DE" dirty="0"/>
          </a:p>
        </p:txBody>
      </p:sp>
      <p:sp>
        <p:nvSpPr>
          <p:cNvPr id="8" name="Textfeld 7">
            <a:extLst>
              <a:ext uri="{FF2B5EF4-FFF2-40B4-BE49-F238E27FC236}">
                <a16:creationId xmlns:a16="http://schemas.microsoft.com/office/drawing/2014/main" id="{9BDCA817-DBBE-4FB0-B6E9-F05466E2A7E9}"/>
              </a:ext>
            </a:extLst>
          </p:cNvPr>
          <p:cNvSpPr txBox="1"/>
          <p:nvPr/>
        </p:nvSpPr>
        <p:spPr>
          <a:xfrm>
            <a:off x="969108" y="1168461"/>
            <a:ext cx="6046523" cy="4836389"/>
          </a:xfrm>
          <a:prstGeom prst="rect">
            <a:avLst/>
          </a:prstGeom>
          <a:noFill/>
        </p:spPr>
        <p:txBody>
          <a:bodyPr wrap="square">
            <a:spAutoFit/>
          </a:bodyPr>
          <a:lstStyle/>
          <a:p>
            <a:r>
              <a:rPr lang="de-DE" sz="2400" dirty="0"/>
              <a:t>Ordnen Sie diese Verhaltensweisen nach ihrem Potential, Treibhausgase zu reduzieren! </a:t>
            </a:r>
          </a:p>
          <a:p>
            <a:endParaRPr lang="de-DE" sz="2400" dirty="0"/>
          </a:p>
          <a:p>
            <a:pPr marL="285750" indent="-285750">
              <a:buFont typeface="Wingdings" panose="05000000000000000000" pitchFamily="2" charset="2"/>
              <a:buChar char="ü"/>
            </a:pPr>
            <a:r>
              <a:rPr lang="de-DE" sz="2400" dirty="0">
                <a:solidFill>
                  <a:srgbClr val="00B050"/>
                </a:solidFill>
              </a:rPr>
              <a:t>verbrauchssparend Auto fahren</a:t>
            </a:r>
          </a:p>
          <a:p>
            <a:pPr marL="285750" indent="-285750">
              <a:lnSpc>
                <a:spcPct val="150000"/>
              </a:lnSpc>
              <a:buFont typeface="Wingdings" panose="05000000000000000000" pitchFamily="2" charset="2"/>
              <a:buChar char="ü"/>
            </a:pPr>
            <a:r>
              <a:rPr lang="de-DE" sz="2400" dirty="0">
                <a:solidFill>
                  <a:srgbClr val="00B050"/>
                </a:solidFill>
              </a:rPr>
              <a:t>Keine Plastiktüten mehr benutzen</a:t>
            </a:r>
          </a:p>
          <a:p>
            <a:pPr marL="285750" indent="-285750">
              <a:lnSpc>
                <a:spcPct val="150000"/>
              </a:lnSpc>
              <a:buFont typeface="Wingdings" panose="05000000000000000000" pitchFamily="2" charset="2"/>
              <a:buChar char="ü"/>
            </a:pPr>
            <a:r>
              <a:rPr lang="de-DE" sz="2400" dirty="0">
                <a:solidFill>
                  <a:srgbClr val="00B050"/>
                </a:solidFill>
              </a:rPr>
              <a:t>eine Flugreise vermeiden</a:t>
            </a:r>
          </a:p>
          <a:p>
            <a:pPr marL="285750" indent="-285750">
              <a:lnSpc>
                <a:spcPct val="150000"/>
              </a:lnSpc>
              <a:buFont typeface="Wingdings" panose="05000000000000000000" pitchFamily="2" charset="2"/>
              <a:buChar char="ü"/>
            </a:pPr>
            <a:r>
              <a:rPr lang="de-DE" sz="2400" dirty="0">
                <a:solidFill>
                  <a:srgbClr val="00B050"/>
                </a:solidFill>
              </a:rPr>
              <a:t>Moderne Heizung und Dämmung</a:t>
            </a:r>
          </a:p>
          <a:p>
            <a:pPr marL="285750" indent="-285750">
              <a:lnSpc>
                <a:spcPct val="150000"/>
              </a:lnSpc>
              <a:buFont typeface="Wingdings" panose="05000000000000000000" pitchFamily="2" charset="2"/>
              <a:buChar char="ü"/>
            </a:pPr>
            <a:r>
              <a:rPr lang="de-DE" sz="2400" dirty="0">
                <a:solidFill>
                  <a:srgbClr val="00B050"/>
                </a:solidFill>
              </a:rPr>
              <a:t>Stand-By Geräte abstecken</a:t>
            </a:r>
          </a:p>
          <a:p>
            <a:pPr marL="285750" indent="-285750">
              <a:lnSpc>
                <a:spcPct val="150000"/>
              </a:lnSpc>
              <a:buFont typeface="Wingdings" panose="05000000000000000000" pitchFamily="2" charset="2"/>
              <a:buChar char="ü"/>
            </a:pPr>
            <a:r>
              <a:rPr lang="de-DE" sz="2400" dirty="0">
                <a:solidFill>
                  <a:srgbClr val="00B050"/>
                </a:solidFill>
              </a:rPr>
              <a:t>Vegetarisch Leben</a:t>
            </a:r>
          </a:p>
          <a:p>
            <a:pPr marL="285750" indent="-285750">
              <a:lnSpc>
                <a:spcPct val="150000"/>
              </a:lnSpc>
              <a:buFont typeface="Wingdings" panose="05000000000000000000" pitchFamily="2" charset="2"/>
              <a:buChar char="ü"/>
            </a:pPr>
            <a:r>
              <a:rPr lang="de-DE" sz="2400" dirty="0">
                <a:solidFill>
                  <a:srgbClr val="00B050"/>
                </a:solidFill>
              </a:rPr>
              <a:t>Regional &amp; Saisonal ernähren</a:t>
            </a:r>
          </a:p>
        </p:txBody>
      </p:sp>
      <p:sp>
        <p:nvSpPr>
          <p:cNvPr id="9" name="Titel 1">
            <a:extLst>
              <a:ext uri="{FF2B5EF4-FFF2-40B4-BE49-F238E27FC236}">
                <a16:creationId xmlns:a16="http://schemas.microsoft.com/office/drawing/2014/main" id="{2216A0DD-5706-4CCD-8C38-068AAADE16F6}"/>
              </a:ext>
            </a:extLst>
          </p:cNvPr>
          <p:cNvSpPr txBox="1">
            <a:spLocks/>
          </p:cNvSpPr>
          <p:nvPr/>
        </p:nvSpPr>
        <p:spPr>
          <a:xfrm>
            <a:off x="517948" y="437282"/>
            <a:ext cx="10283044"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Klimaschützende Handlungen bewerten</a:t>
            </a:r>
          </a:p>
        </p:txBody>
      </p:sp>
      <p:sp>
        <p:nvSpPr>
          <p:cNvPr id="10" name="Titel 1">
            <a:hlinkClick r:id="rId2"/>
            <a:extLst>
              <a:ext uri="{FF2B5EF4-FFF2-40B4-BE49-F238E27FC236}">
                <a16:creationId xmlns:a16="http://schemas.microsoft.com/office/drawing/2014/main" id="{2141BDD8-F376-420B-A9AA-D7382FE13196}"/>
              </a:ext>
            </a:extLst>
          </p:cNvPr>
          <p:cNvSpPr txBox="1">
            <a:spLocks/>
          </p:cNvSpPr>
          <p:nvPr/>
        </p:nvSpPr>
        <p:spPr>
          <a:xfrm>
            <a:off x="7700712" y="3385063"/>
            <a:ext cx="3902709"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sz="6000" dirty="0">
                <a:solidFill>
                  <a:srgbClr val="00B0F0"/>
                </a:solidFill>
                <a:effectLst>
                  <a:glow rad="101600">
                    <a:schemeClr val="accent3">
                      <a:satMod val="175000"/>
                      <a:alpha val="17000"/>
                    </a:schemeClr>
                  </a:glow>
                </a:effectLst>
              </a:rPr>
              <a:t>menti.com</a:t>
            </a:r>
          </a:p>
        </p:txBody>
      </p:sp>
    </p:spTree>
    <p:extLst>
      <p:ext uri="{BB962C8B-B14F-4D97-AF65-F5344CB8AC3E}">
        <p14:creationId xmlns:p14="http://schemas.microsoft.com/office/powerpoint/2010/main" val="12892248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ABBF06-DD9D-4B3B-BE32-572A896C9B14}"/>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2416BC92-0502-4EC3-81F1-4EE6CE77998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25BA45DA-5A82-4140-9A7C-A4FD0CAF4249}"/>
              </a:ext>
            </a:extLst>
          </p:cNvPr>
          <p:cNvSpPr>
            <a:spLocks noGrp="1"/>
          </p:cNvSpPr>
          <p:nvPr>
            <p:ph type="sldNum" sz="quarter" idx="12"/>
          </p:nvPr>
        </p:nvSpPr>
        <p:spPr/>
        <p:txBody>
          <a:bodyPr/>
          <a:lstStyle/>
          <a:p>
            <a:fld id="{976196C0-1678-4F16-8090-952AA6F46C10}" type="slidenum">
              <a:rPr lang="de-DE" smtClean="0"/>
              <a:pPr/>
              <a:t>98</a:t>
            </a:fld>
            <a:endParaRPr lang="de-DE" dirty="0"/>
          </a:p>
        </p:txBody>
      </p:sp>
      <p:pic>
        <p:nvPicPr>
          <p:cNvPr id="6" name="Grafik 5">
            <a:extLst>
              <a:ext uri="{FF2B5EF4-FFF2-40B4-BE49-F238E27FC236}">
                <a16:creationId xmlns:a16="http://schemas.microsoft.com/office/drawing/2014/main" id="{2C298F41-443F-4615-ABD0-DDCC5006A5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1333" y="130989"/>
            <a:ext cx="10209333" cy="5702101"/>
          </a:xfrm>
          <a:prstGeom prst="rect">
            <a:avLst/>
          </a:prstGeom>
        </p:spPr>
      </p:pic>
      <p:sp>
        <p:nvSpPr>
          <p:cNvPr id="12" name="Textfeld 11">
            <a:extLst>
              <a:ext uri="{FF2B5EF4-FFF2-40B4-BE49-F238E27FC236}">
                <a16:creationId xmlns:a16="http://schemas.microsoft.com/office/drawing/2014/main" id="{6D78B01E-E71B-4DA8-AB59-7E39B1205121}"/>
              </a:ext>
            </a:extLst>
          </p:cNvPr>
          <p:cNvSpPr txBox="1"/>
          <p:nvPr/>
        </p:nvSpPr>
        <p:spPr>
          <a:xfrm>
            <a:off x="894612" y="5851266"/>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a:t>
            </a:r>
            <a:r>
              <a:rPr lang="de-DE" sz="1000" dirty="0" err="1">
                <a:solidFill>
                  <a:schemeClr val="bg2">
                    <a:lumMod val="75000"/>
                  </a:schemeClr>
                </a:solidFill>
                <a:ea typeface="Open Sans" panose="020B0606030504020204" pitchFamily="34" charset="0"/>
                <a:cs typeface="Open Sans" panose="020B0606030504020204" pitchFamily="34" charset="0"/>
              </a:rPr>
              <a:t>ATKearney</a:t>
            </a:r>
            <a:r>
              <a:rPr lang="de-DE" sz="1000" dirty="0">
                <a:solidFill>
                  <a:schemeClr val="bg2">
                    <a:lumMod val="75000"/>
                  </a:schemeClr>
                </a:solidFill>
                <a:ea typeface="Open Sans" panose="020B0606030504020204" pitchFamily="34" charset="0"/>
                <a:cs typeface="Open Sans" panose="020B0606030504020204" pitchFamily="34" charset="0"/>
              </a:rPr>
              <a:t> auf klimafakten.de (12.03.2022)</a:t>
            </a:r>
          </a:p>
        </p:txBody>
      </p:sp>
    </p:spTree>
    <p:extLst>
      <p:ext uri="{BB962C8B-B14F-4D97-AF65-F5344CB8AC3E}">
        <p14:creationId xmlns:p14="http://schemas.microsoft.com/office/powerpoint/2010/main" val="195809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D1FCBD3-F9AB-457F-8EEE-4208C08CD04C}"/>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35315986-47DE-40EE-8760-832683FE40AF}"/>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E378E132-F14B-4D04-A816-46FE608ED0AA}"/>
              </a:ext>
            </a:extLst>
          </p:cNvPr>
          <p:cNvSpPr>
            <a:spLocks noGrp="1"/>
          </p:cNvSpPr>
          <p:nvPr>
            <p:ph type="sldNum" sz="quarter" idx="12"/>
          </p:nvPr>
        </p:nvSpPr>
        <p:spPr/>
        <p:txBody>
          <a:bodyPr/>
          <a:lstStyle/>
          <a:p>
            <a:fld id="{976196C0-1678-4F16-8090-952AA6F46C10}" type="slidenum">
              <a:rPr lang="de-DE" smtClean="0"/>
              <a:pPr/>
              <a:t>99</a:t>
            </a:fld>
            <a:endParaRPr lang="de-DE" dirty="0"/>
          </a:p>
        </p:txBody>
      </p:sp>
      <p:pic>
        <p:nvPicPr>
          <p:cNvPr id="8" name="Grafik 7">
            <a:hlinkClick r:id="rId2"/>
            <a:extLst>
              <a:ext uri="{FF2B5EF4-FFF2-40B4-BE49-F238E27FC236}">
                <a16:creationId xmlns:a16="http://schemas.microsoft.com/office/drawing/2014/main" id="{2FA9D25C-F02E-4E91-AD18-310B972628BC}"/>
              </a:ext>
            </a:extLst>
          </p:cNvPr>
          <p:cNvPicPr>
            <a:picLocks noChangeAspect="1"/>
          </p:cNvPicPr>
          <p:nvPr/>
        </p:nvPicPr>
        <p:blipFill>
          <a:blip r:embed="rId3"/>
          <a:stretch>
            <a:fillRect/>
          </a:stretch>
        </p:blipFill>
        <p:spPr>
          <a:xfrm>
            <a:off x="502435" y="555116"/>
            <a:ext cx="11187129" cy="5159187"/>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2787138938"/>
      </p:ext>
    </p:extLst>
  </p:cSld>
  <p:clrMapOvr>
    <a:masterClrMapping/>
  </p:clrMapOvr>
</p:sld>
</file>

<file path=ppt/theme/theme1.xml><?xml version="1.0" encoding="utf-8"?>
<a:theme xmlns:a="http://schemas.openxmlformats.org/drawingml/2006/main" name="Office">
  <a:themeElements>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themeOverride>
</file>

<file path=ppt/theme/themeOverride2.xml><?xml version="1.0" encoding="utf-8"?>
<a:themeOverride xmlns:a="http://schemas.openxmlformats.org/drawingml/2006/main">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themeOverride>
</file>

<file path=ppt/theme/themeOverride3.xml><?xml version="1.0" encoding="utf-8"?>
<a:themeOverride xmlns:a="http://schemas.openxmlformats.org/drawingml/2006/main">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themeOverride>
</file>

<file path=ppt/theme/themeOverride4.xml><?xml version="1.0" encoding="utf-8"?>
<a:themeOverride xmlns:a="http://schemas.openxmlformats.org/drawingml/2006/main">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themeOverride>
</file>

<file path=ppt/theme/themeOverride5.xml><?xml version="1.0" encoding="utf-8"?>
<a:themeOverride xmlns:a="http://schemas.openxmlformats.org/drawingml/2006/main">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themeOverride>
</file>

<file path=ppt/theme/themeOverride6.xml><?xml version="1.0" encoding="utf-8"?>
<a:themeOverride xmlns:a="http://schemas.openxmlformats.org/drawingml/2006/main">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themeOverride>
</file>

<file path=docProps/app.xml><?xml version="1.0" encoding="utf-8"?>
<Properties xmlns="http://schemas.openxmlformats.org/officeDocument/2006/extended-properties" xmlns:vt="http://schemas.openxmlformats.org/officeDocument/2006/docPropsVTypes">
  <Template/>
  <TotalTime>0</TotalTime>
  <Words>3473</Words>
  <Application>Microsoft Office PowerPoint</Application>
  <PresentationFormat>Breitbild</PresentationFormat>
  <Paragraphs>686</Paragraphs>
  <Slides>107</Slides>
  <Notes>5</Notes>
  <HiddenSlides>31</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107</vt:i4>
      </vt:variant>
    </vt:vector>
  </HeadingPairs>
  <TitlesOfParts>
    <vt:vector size="116" baseType="lpstr">
      <vt:lpstr>Wingdings</vt:lpstr>
      <vt:lpstr>Calibri</vt:lpstr>
      <vt:lpstr>Moritz_hs1</vt:lpstr>
      <vt:lpstr>Open Sans</vt:lpstr>
      <vt:lpstr>Cambria Math</vt:lpstr>
      <vt:lpstr>Calibri Light</vt:lpstr>
      <vt:lpstr>Arial</vt:lpstr>
      <vt:lpstr>Cambria</vt:lpstr>
      <vt:lpstr>Office</vt:lpstr>
      <vt:lpstr>PowerPoint-Präsentation</vt:lpstr>
      <vt:lpstr>Programm</vt:lpstr>
      <vt:lpstr>PowerPoint-Präsentation</vt:lpstr>
      <vt:lpstr>Wer steht dahinter?</vt:lpstr>
      <vt:lpstr>Motivation</vt:lpstr>
      <vt:lpstr>Drei Bereiche</vt:lpstr>
      <vt:lpstr>Handbuch Klimawandel</vt:lpstr>
      <vt:lpstr>Der Klimakoffer</vt:lpstr>
      <vt:lpstr>Weitere Materialien</vt:lpstr>
      <vt:lpstr>PowerPoint-Präsentation</vt:lpstr>
      <vt:lpstr>PowerPoint-Präsentation</vt:lpstr>
      <vt:lpstr>PowerPoint-Präsentation</vt:lpstr>
      <vt:lpstr>Fakten zum Einstieg:</vt:lpstr>
      <vt:lpstr>PowerPoint-Präsentation</vt:lpstr>
      <vt:lpstr>PowerPoint-Präsentation</vt:lpstr>
      <vt:lpstr>PowerPoint-Präsentation</vt:lpstr>
      <vt:lpstr>Fakten:</vt:lpstr>
      <vt:lpstr>PowerPoint-Präsentation</vt:lpstr>
      <vt:lpstr>PowerPoint-Präsentation</vt:lpstr>
      <vt:lpstr>PowerPoint-Präsentation</vt:lpstr>
      <vt:lpstr>Der Treibhauseffekt</vt:lpstr>
      <vt:lpstr>PowerPoint-Präsentation</vt:lpstr>
      <vt:lpstr>Wärmestrahlung</vt:lpstr>
      <vt:lpstr>PowerPoint-Präsentation</vt:lpstr>
      <vt:lpstr>Wärmestrahlung</vt:lpstr>
      <vt:lpstr>Aus dem Klimakoffer</vt:lpstr>
      <vt:lpstr>Arbeitsauftrag  – Infrarotstrahlung vs. sichtbares Licht</vt:lpstr>
      <vt:lpstr>PowerPoint-Präsentation</vt:lpstr>
      <vt:lpstr>PowerPoint-Präsentation</vt:lpstr>
      <vt:lpstr>Wärmestrahlung</vt:lpstr>
      <vt:lpstr>Stefan-Boltzmann-Diagramm</vt:lpstr>
      <vt:lpstr>Strahlungsgleichgewicht</vt:lpstr>
      <vt:lpstr>Strahlungsgleichgewicht</vt:lpstr>
      <vt:lpstr>Aus dem Klimakoffer</vt:lpstr>
      <vt:lpstr>Aus dem Klimakoffer</vt:lpstr>
      <vt:lpstr>Zwei Fragen:</vt:lpstr>
      <vt:lpstr>PowerPoint-Präsentation</vt:lpstr>
      <vt:lpstr>Aus dem Klimakoffer</vt:lpstr>
      <vt:lpstr>Arbeitsauftrag Temperatur auf einer Felsenerde ohne Atmosphäre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Stefan-Boltzmann-Diagramm</vt:lpstr>
      <vt:lpstr>PowerPoint-Präsentation</vt:lpstr>
      <vt:lpstr>PowerPoint-Präsentation</vt:lpstr>
      <vt:lpstr>Arbeitsauftrag – Temperatur auf einer Erde mit Atmosphäre</vt:lpstr>
      <vt:lpstr>PowerPoint-Präsentation</vt:lpstr>
      <vt:lpstr>PowerPoint-Präsentation</vt:lpstr>
      <vt:lpstr>PowerPoint-Präsentation</vt:lpstr>
      <vt:lpstr>PowerPoint-Präsentation</vt:lpstr>
      <vt:lpstr>PowerPoint-Präsentation</vt:lpstr>
      <vt:lpstr>PowerPoint-Präsentation</vt:lpstr>
      <vt:lpstr>Der Klimawandel und die Ozeane</vt:lpstr>
      <vt:lpstr>Aus dem Klimakoffer</vt:lpstr>
      <vt:lpstr>Aus dem Klimakoffer</vt:lpstr>
      <vt:lpstr>Aus dem Klimakoffer</vt:lpstr>
      <vt:lpstr>PowerPoint-Präsentation</vt:lpstr>
      <vt:lpstr>PowerPoint-Präsentation</vt:lpstr>
      <vt:lpstr>PowerPoint-Präsentation</vt:lpstr>
      <vt:lpstr>PowerPoint-Präsentation</vt:lpstr>
      <vt:lpstr>Rückkopplungseffekte und Kipppunkte</vt:lpstr>
      <vt:lpstr>PowerPoint-Präsentation</vt:lpstr>
      <vt:lpstr>PowerPoint-Präsentation</vt:lpstr>
      <vt:lpstr>Aus dem Klimakoffer</vt:lpstr>
      <vt:lpstr>Aus dem Klimakoffer</vt:lpstr>
      <vt:lpstr>Aus dem Klimakoffer</vt:lpstr>
      <vt:lpstr>PowerPoint-Präsentation</vt:lpstr>
      <vt:lpstr>PowerPoint-Präsentation</vt:lpstr>
      <vt:lpstr>PowerPoint-Präsentation</vt:lpstr>
      <vt:lpstr>Weitere Experimente aus dem Klimakoffer</vt:lpstr>
      <vt:lpstr>Experimente</vt:lpstr>
      <vt:lpstr>Umsetzungsidee: Lernzirkel + Marktplatz</vt:lpstr>
      <vt:lpstr>PowerPoint-Präsentation</vt:lpstr>
      <vt:lpstr>Aus dem Klimakoffer</vt:lpstr>
      <vt:lpstr>Arbeitsauftrag – CO2 in den Ozeanen</vt:lpstr>
      <vt:lpstr>PowerPoint-Präsentation</vt:lpstr>
      <vt:lpstr>Ausblick in die Zukunft</vt:lpstr>
      <vt:lpstr>PowerPoint-Präsentation</vt:lpstr>
      <vt:lpstr>PowerPoint-Präsentation</vt:lpstr>
      <vt:lpstr>PowerPoint-Präsentation</vt:lpstr>
      <vt:lpstr>Handeln</vt:lpstr>
      <vt:lpstr>Zukunftsgestaltung (Energiewende)</vt:lpstr>
      <vt:lpstr>Zusammen handeln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Moritz Strähle</dc:creator>
  <cp:lastModifiedBy>Moritz Strähle</cp:lastModifiedBy>
  <cp:revision>202</cp:revision>
  <dcterms:created xsi:type="dcterms:W3CDTF">2020-12-06T12:35:39Z</dcterms:created>
  <dcterms:modified xsi:type="dcterms:W3CDTF">2022-09-16T09:34:56Z</dcterms:modified>
</cp:coreProperties>
</file>