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6" r:id="rId1"/>
  </p:sldMasterIdLst>
  <p:sldIdLst>
    <p:sldId id="266" r:id="rId2"/>
    <p:sldId id="265" r:id="rId3"/>
    <p:sldId id="262" r:id="rId4"/>
    <p:sldId id="258" r:id="rId5"/>
  </p:sldIdLst>
  <p:sldSz cx="15335250" cy="10907713"/>
  <p:notesSz cx="7099300" cy="10234613"/>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Cambria Math" panose="02040503050406030204" pitchFamily="18" charset="0"/>
      <p:regular r:id="rId12"/>
    </p:embeddedFont>
    <p:embeddedFont>
      <p:font typeface="Corbel" panose="020B0503020204020204" pitchFamily="34" charset="0"/>
      <p:regular r:id="rId13"/>
      <p:bold r:id="rId14"/>
      <p:italic r:id="rId15"/>
      <p:boldItalic r:id="rId16"/>
    </p:embeddedFont>
    <p:embeddedFont>
      <p:font typeface="Moon Flower Bold" panose="020B0604020202020204" charset="0"/>
      <p:regular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104559"/>
    <a:srgbClr val="D03200"/>
    <a:srgbClr val="6C2100"/>
    <a:srgbClr val="CC6600"/>
    <a:srgbClr val="08680D"/>
    <a:srgbClr val="449774"/>
    <a:srgbClr val="000000"/>
    <a:srgbClr val="60104F"/>
    <a:srgbClr val="8D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68" autoAdjust="0"/>
    <p:restoredTop sz="94660"/>
  </p:normalViewPr>
  <p:slideViewPr>
    <p:cSldViewPr snapToGrid="0">
      <p:cViewPr varScale="1">
        <p:scale>
          <a:sx n="72" d="100"/>
          <a:sy n="72" d="100"/>
        </p:scale>
        <p:origin x="19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1785129"/>
            <a:ext cx="13034963" cy="3797500"/>
          </a:xfrm>
        </p:spPr>
        <p:txBody>
          <a:bodyPr anchor="b"/>
          <a:lstStyle>
            <a:lvl1pPr algn="ctr">
              <a:defRPr sz="9543"/>
            </a:lvl1pPr>
          </a:lstStyle>
          <a:p>
            <a:r>
              <a:rPr lang="de-DE"/>
              <a:t>Mastertitelformat bearbeiten</a:t>
            </a:r>
            <a:endParaRPr lang="en-US" dirty="0"/>
          </a:p>
        </p:txBody>
      </p:sp>
      <p:sp>
        <p:nvSpPr>
          <p:cNvPr id="3" name="Subtitle 2"/>
          <p:cNvSpPr>
            <a:spLocks noGrp="1"/>
          </p:cNvSpPr>
          <p:nvPr>
            <p:ph type="subTitle" idx="1"/>
          </p:nvPr>
        </p:nvSpPr>
        <p:spPr>
          <a:xfrm>
            <a:off x="1916906" y="5729075"/>
            <a:ext cx="11501438" cy="2633505"/>
          </a:xfrm>
        </p:spPr>
        <p:txBody>
          <a:bodyPr/>
          <a:lstStyle>
            <a:lvl1pPr marL="0" indent="0" algn="ctr">
              <a:buNone/>
              <a:defRPr sz="3817"/>
            </a:lvl1pPr>
            <a:lvl2pPr marL="727177" indent="0" algn="ctr">
              <a:buNone/>
              <a:defRPr sz="3181"/>
            </a:lvl2pPr>
            <a:lvl3pPr marL="1454353" indent="0" algn="ctr">
              <a:buNone/>
              <a:defRPr sz="2863"/>
            </a:lvl3pPr>
            <a:lvl4pPr marL="2181530" indent="0" algn="ctr">
              <a:buNone/>
              <a:defRPr sz="2545"/>
            </a:lvl4pPr>
            <a:lvl5pPr marL="2908706" indent="0" algn="ctr">
              <a:buNone/>
              <a:defRPr sz="2545"/>
            </a:lvl5pPr>
            <a:lvl6pPr marL="3635883" indent="0" algn="ctr">
              <a:buNone/>
              <a:defRPr sz="2545"/>
            </a:lvl6pPr>
            <a:lvl7pPr marL="4363060" indent="0" algn="ctr">
              <a:buNone/>
              <a:defRPr sz="2545"/>
            </a:lvl7pPr>
            <a:lvl8pPr marL="5090236" indent="0" algn="ctr">
              <a:buNone/>
              <a:defRPr sz="2545"/>
            </a:lvl8pPr>
            <a:lvl9pPr marL="5817413" indent="0" algn="ctr">
              <a:buNone/>
              <a:defRPr sz="2545"/>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86245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80002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4289" y="580735"/>
            <a:ext cx="3306663" cy="9243783"/>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54299" y="580735"/>
            <a:ext cx="9728299" cy="924378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77334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80318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46312" y="2719357"/>
            <a:ext cx="13226653" cy="4537305"/>
          </a:xfrm>
        </p:spPr>
        <p:txBody>
          <a:bodyPr anchor="b"/>
          <a:lstStyle>
            <a:lvl1pPr>
              <a:defRPr sz="9543"/>
            </a:lvl1pPr>
          </a:lstStyle>
          <a:p>
            <a:r>
              <a:rPr lang="de-DE"/>
              <a:t>Mastertitelformat bearbeiten</a:t>
            </a:r>
            <a:endParaRPr lang="en-US" dirty="0"/>
          </a:p>
        </p:txBody>
      </p:sp>
      <p:sp>
        <p:nvSpPr>
          <p:cNvPr id="3" name="Text Placeholder 2"/>
          <p:cNvSpPr>
            <a:spLocks noGrp="1"/>
          </p:cNvSpPr>
          <p:nvPr>
            <p:ph type="body" idx="1"/>
          </p:nvPr>
        </p:nvSpPr>
        <p:spPr>
          <a:xfrm>
            <a:off x="1046312" y="7299586"/>
            <a:ext cx="13226653" cy="2386061"/>
          </a:xfrm>
        </p:spPr>
        <p:txBody>
          <a:bodyPr/>
          <a:lstStyle>
            <a:lvl1pPr marL="0" indent="0">
              <a:buNone/>
              <a:defRPr sz="3817">
                <a:solidFill>
                  <a:schemeClr val="tx1"/>
                </a:solidFill>
              </a:defRPr>
            </a:lvl1pPr>
            <a:lvl2pPr marL="727177" indent="0">
              <a:buNone/>
              <a:defRPr sz="3181">
                <a:solidFill>
                  <a:schemeClr val="tx1">
                    <a:tint val="75000"/>
                  </a:schemeClr>
                </a:solidFill>
              </a:defRPr>
            </a:lvl2pPr>
            <a:lvl3pPr marL="1454353" indent="0">
              <a:buNone/>
              <a:defRPr sz="2863">
                <a:solidFill>
                  <a:schemeClr val="tx1">
                    <a:tint val="75000"/>
                  </a:schemeClr>
                </a:solidFill>
              </a:defRPr>
            </a:lvl3pPr>
            <a:lvl4pPr marL="2181530" indent="0">
              <a:buNone/>
              <a:defRPr sz="2545">
                <a:solidFill>
                  <a:schemeClr val="tx1">
                    <a:tint val="75000"/>
                  </a:schemeClr>
                </a:solidFill>
              </a:defRPr>
            </a:lvl4pPr>
            <a:lvl5pPr marL="2908706" indent="0">
              <a:buNone/>
              <a:defRPr sz="2545">
                <a:solidFill>
                  <a:schemeClr val="tx1">
                    <a:tint val="75000"/>
                  </a:schemeClr>
                </a:solidFill>
              </a:defRPr>
            </a:lvl5pPr>
            <a:lvl6pPr marL="3635883" indent="0">
              <a:buNone/>
              <a:defRPr sz="2545">
                <a:solidFill>
                  <a:schemeClr val="tx1">
                    <a:tint val="75000"/>
                  </a:schemeClr>
                </a:solidFill>
              </a:defRPr>
            </a:lvl6pPr>
            <a:lvl7pPr marL="4363060" indent="0">
              <a:buNone/>
              <a:defRPr sz="2545">
                <a:solidFill>
                  <a:schemeClr val="tx1">
                    <a:tint val="75000"/>
                  </a:schemeClr>
                </a:solidFill>
              </a:defRPr>
            </a:lvl7pPr>
            <a:lvl8pPr marL="5090236" indent="0">
              <a:buNone/>
              <a:defRPr sz="2545">
                <a:solidFill>
                  <a:schemeClr val="tx1">
                    <a:tint val="75000"/>
                  </a:schemeClr>
                </a:solidFill>
              </a:defRPr>
            </a:lvl8pPr>
            <a:lvl9pPr marL="5817413" indent="0">
              <a:buNone/>
              <a:defRPr sz="2545">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98293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54299" y="2903673"/>
            <a:ext cx="6517481" cy="6920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763470" y="2903673"/>
            <a:ext cx="6517481" cy="6920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1B53858-2A9A-4AFA-A2AD-09B29CC2BD31}" type="datetimeFigureOut">
              <a:rPr lang="de-DE" smtClean="0"/>
              <a:t>21.06.2023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359024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56296" y="580737"/>
            <a:ext cx="13226653" cy="2108320"/>
          </a:xfrm>
        </p:spPr>
        <p:txBody>
          <a:bodyPr/>
          <a:lstStyle/>
          <a:p>
            <a:r>
              <a:rPr lang="de-DE"/>
              <a:t>Mastertitelformat bearbeiten</a:t>
            </a:r>
            <a:endParaRPr lang="en-US" dirty="0"/>
          </a:p>
        </p:txBody>
      </p:sp>
      <p:sp>
        <p:nvSpPr>
          <p:cNvPr id="3" name="Text Placeholder 2"/>
          <p:cNvSpPr>
            <a:spLocks noGrp="1"/>
          </p:cNvSpPr>
          <p:nvPr>
            <p:ph type="body" idx="1"/>
          </p:nvPr>
        </p:nvSpPr>
        <p:spPr>
          <a:xfrm>
            <a:off x="1056297" y="2673905"/>
            <a:ext cx="648752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de-DE"/>
              <a:t>Mastertextformat bearbeiten</a:t>
            </a:r>
          </a:p>
        </p:txBody>
      </p:sp>
      <p:sp>
        <p:nvSpPr>
          <p:cNvPr id="4" name="Content Placeholder 3"/>
          <p:cNvSpPr>
            <a:spLocks noGrp="1"/>
          </p:cNvSpPr>
          <p:nvPr>
            <p:ph sz="half" idx="2"/>
          </p:nvPr>
        </p:nvSpPr>
        <p:spPr>
          <a:xfrm>
            <a:off x="1056297" y="3984345"/>
            <a:ext cx="6487529" cy="58603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763471" y="2673905"/>
            <a:ext cx="651947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de-DE"/>
              <a:t>Mastertextformat bearbeiten</a:t>
            </a:r>
          </a:p>
        </p:txBody>
      </p:sp>
      <p:sp>
        <p:nvSpPr>
          <p:cNvPr id="6" name="Content Placeholder 5"/>
          <p:cNvSpPr>
            <a:spLocks noGrp="1"/>
          </p:cNvSpPr>
          <p:nvPr>
            <p:ph sz="quarter" idx="4"/>
          </p:nvPr>
        </p:nvSpPr>
        <p:spPr>
          <a:xfrm>
            <a:off x="7763471" y="3984345"/>
            <a:ext cx="6519479" cy="58603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1B53858-2A9A-4AFA-A2AD-09B29CC2BD31}" type="datetimeFigureOut">
              <a:rPr lang="de-DE" smtClean="0"/>
              <a:t>21.06.2023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2916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1B53858-2A9A-4AFA-A2AD-09B29CC2BD31}" type="datetimeFigureOut">
              <a:rPr lang="de-DE" smtClean="0"/>
              <a:t>21.06.2023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58642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53858-2A9A-4AFA-A2AD-09B29CC2BD31}" type="datetimeFigureOut">
              <a:rPr lang="de-DE" smtClean="0"/>
              <a:t>21.06.2023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36269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de-DE"/>
              <a:t>Mastertitelformat bearbeiten</a:t>
            </a:r>
            <a:endParaRPr lang="en-US" dirty="0"/>
          </a:p>
        </p:txBody>
      </p:sp>
      <p:sp>
        <p:nvSpPr>
          <p:cNvPr id="3" name="Content Placeholder 2"/>
          <p:cNvSpPr>
            <a:spLocks noGrp="1"/>
          </p:cNvSpPr>
          <p:nvPr>
            <p:ph idx="1"/>
          </p:nvPr>
        </p:nvSpPr>
        <p:spPr>
          <a:xfrm>
            <a:off x="6519479" y="1570511"/>
            <a:ext cx="7763470" cy="7751546"/>
          </a:xfrm>
        </p:spPr>
        <p:txBody>
          <a:bodyPr/>
          <a:lstStyle>
            <a:lvl1pPr>
              <a:defRPr sz="5090"/>
            </a:lvl1pPr>
            <a:lvl2pPr>
              <a:defRPr sz="4453"/>
            </a:lvl2pPr>
            <a:lvl3pPr>
              <a:defRPr sz="3817"/>
            </a:lvl3pPr>
            <a:lvl4pPr>
              <a:defRPr sz="3181"/>
            </a:lvl4pPr>
            <a:lvl5pPr>
              <a:defRPr sz="3181"/>
            </a:lvl5pPr>
            <a:lvl6pPr>
              <a:defRPr sz="3181"/>
            </a:lvl6pPr>
            <a:lvl7pPr>
              <a:defRPr sz="3181"/>
            </a:lvl7pPr>
            <a:lvl8pPr>
              <a:defRPr sz="3181"/>
            </a:lvl8pPr>
            <a:lvl9pPr>
              <a:defRPr sz="3181"/>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de-DE"/>
              <a:t>Mastertextformat bearbeiten</a:t>
            </a:r>
          </a:p>
        </p:txBody>
      </p:sp>
      <p:sp>
        <p:nvSpPr>
          <p:cNvPr id="5" name="Date Placeholder 4"/>
          <p:cNvSpPr>
            <a:spLocks noGrp="1"/>
          </p:cNvSpPr>
          <p:nvPr>
            <p:ph type="dt" sz="half" idx="10"/>
          </p:nvPr>
        </p:nvSpPr>
        <p:spPr/>
        <p:txBody>
          <a:bodyPr/>
          <a:lstStyle/>
          <a:p>
            <a:fld id="{31B53858-2A9A-4AFA-A2AD-09B29CC2BD31}" type="datetimeFigureOut">
              <a:rPr lang="de-DE" smtClean="0"/>
              <a:t>21.06.2023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05553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de-DE"/>
              <a:t>Mastertitelformat bearbeiten</a:t>
            </a:r>
            <a:endParaRPr lang="en-US" dirty="0"/>
          </a:p>
        </p:txBody>
      </p:sp>
      <p:sp>
        <p:nvSpPr>
          <p:cNvPr id="3" name="Picture Placeholder 2"/>
          <p:cNvSpPr>
            <a:spLocks noGrp="1" noChangeAspect="1"/>
          </p:cNvSpPr>
          <p:nvPr>
            <p:ph type="pic" idx="1"/>
          </p:nvPr>
        </p:nvSpPr>
        <p:spPr>
          <a:xfrm>
            <a:off x="6519479" y="1570511"/>
            <a:ext cx="7763470" cy="7751546"/>
          </a:xfrm>
        </p:spPr>
        <p:txBody>
          <a:bodyPr anchor="t"/>
          <a:lstStyle>
            <a:lvl1pPr marL="0" indent="0">
              <a:buNone/>
              <a:defRPr sz="5090"/>
            </a:lvl1pPr>
            <a:lvl2pPr marL="727177" indent="0">
              <a:buNone/>
              <a:defRPr sz="4453"/>
            </a:lvl2pPr>
            <a:lvl3pPr marL="1454353" indent="0">
              <a:buNone/>
              <a:defRPr sz="3817"/>
            </a:lvl3pPr>
            <a:lvl4pPr marL="2181530" indent="0">
              <a:buNone/>
              <a:defRPr sz="3181"/>
            </a:lvl4pPr>
            <a:lvl5pPr marL="2908706" indent="0">
              <a:buNone/>
              <a:defRPr sz="3181"/>
            </a:lvl5pPr>
            <a:lvl6pPr marL="3635883" indent="0">
              <a:buNone/>
              <a:defRPr sz="3181"/>
            </a:lvl6pPr>
            <a:lvl7pPr marL="4363060" indent="0">
              <a:buNone/>
              <a:defRPr sz="3181"/>
            </a:lvl7pPr>
            <a:lvl8pPr marL="5090236" indent="0">
              <a:buNone/>
              <a:defRPr sz="3181"/>
            </a:lvl8pPr>
            <a:lvl9pPr marL="5817413" indent="0">
              <a:buNone/>
              <a:defRPr sz="3181"/>
            </a:lvl9pPr>
          </a:lstStyle>
          <a:p>
            <a:r>
              <a:rPr lang="de-DE"/>
              <a:t>Bild durch Klicken auf Symbol hinzufügen</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de-DE"/>
              <a:t>Mastertextformat bearbeiten</a:t>
            </a:r>
          </a:p>
        </p:txBody>
      </p:sp>
      <p:sp>
        <p:nvSpPr>
          <p:cNvPr id="5" name="Date Placeholder 4"/>
          <p:cNvSpPr>
            <a:spLocks noGrp="1"/>
          </p:cNvSpPr>
          <p:nvPr>
            <p:ph type="dt" sz="half" idx="10"/>
          </p:nvPr>
        </p:nvSpPr>
        <p:spPr/>
        <p:txBody>
          <a:bodyPr/>
          <a:lstStyle/>
          <a:p>
            <a:fld id="{31B53858-2A9A-4AFA-A2AD-09B29CC2BD31}" type="datetimeFigureOut">
              <a:rPr lang="de-DE" smtClean="0"/>
              <a:t>21.06.2023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353058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4299" y="580737"/>
            <a:ext cx="13226653" cy="210832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54299" y="2903673"/>
            <a:ext cx="13226653" cy="69208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54299" y="10109836"/>
            <a:ext cx="3450431" cy="580735"/>
          </a:xfrm>
          <a:prstGeom prst="rect">
            <a:avLst/>
          </a:prstGeom>
        </p:spPr>
        <p:txBody>
          <a:bodyPr vert="horz" lIns="91440" tIns="45720" rIns="91440" bIns="45720" rtlCol="0" anchor="ctr"/>
          <a:lstStyle>
            <a:lvl1pPr algn="l">
              <a:defRPr sz="1909">
                <a:solidFill>
                  <a:schemeClr val="tx1">
                    <a:tint val="75000"/>
                  </a:schemeClr>
                </a:solidFill>
              </a:defRPr>
            </a:lvl1pPr>
          </a:lstStyle>
          <a:p>
            <a:fld id="{31B53858-2A9A-4AFA-A2AD-09B29CC2BD31}" type="datetimeFigureOut">
              <a:rPr lang="de-DE" smtClean="0"/>
              <a:t>21.06.2023</a:t>
            </a:fld>
            <a:endParaRPr lang="de-DE"/>
          </a:p>
        </p:txBody>
      </p:sp>
      <p:sp>
        <p:nvSpPr>
          <p:cNvPr id="5" name="Footer Placeholder 4"/>
          <p:cNvSpPr>
            <a:spLocks noGrp="1"/>
          </p:cNvSpPr>
          <p:nvPr>
            <p:ph type="ftr" sz="quarter" idx="3"/>
          </p:nvPr>
        </p:nvSpPr>
        <p:spPr>
          <a:xfrm>
            <a:off x="5079802" y="10109836"/>
            <a:ext cx="5175647" cy="580735"/>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830520" y="10109836"/>
            <a:ext cx="3450431" cy="580735"/>
          </a:xfrm>
          <a:prstGeom prst="rect">
            <a:avLst/>
          </a:prstGeom>
        </p:spPr>
        <p:txBody>
          <a:bodyPr vert="horz" lIns="91440" tIns="45720" rIns="91440" bIns="45720" rtlCol="0" anchor="ctr"/>
          <a:lstStyle>
            <a:lvl1pPr algn="r">
              <a:defRPr sz="1909">
                <a:solidFill>
                  <a:schemeClr val="tx1">
                    <a:tint val="75000"/>
                  </a:schemeClr>
                </a:solidFill>
              </a:defRPr>
            </a:lvl1pPr>
          </a:lstStyle>
          <a:p>
            <a:fld id="{E52CF8EF-47C0-4B89-A0E7-540AC114408D}" type="slidenum">
              <a:rPr lang="de-DE" smtClean="0"/>
              <a:t>‹Nr.›</a:t>
            </a:fld>
            <a:endParaRPr lang="de-DE"/>
          </a:p>
        </p:txBody>
      </p:sp>
    </p:spTree>
    <p:extLst>
      <p:ext uri="{BB962C8B-B14F-4D97-AF65-F5344CB8AC3E}">
        <p14:creationId xmlns:p14="http://schemas.microsoft.com/office/powerpoint/2010/main" val="6193253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54353" rtl="0" eaLnBrk="1" latinLnBrk="0" hangingPunct="1">
        <a:lnSpc>
          <a:spcPct val="90000"/>
        </a:lnSpc>
        <a:spcBef>
          <a:spcPct val="0"/>
        </a:spcBef>
        <a:buNone/>
        <a:defRPr sz="6998" kern="1200">
          <a:solidFill>
            <a:schemeClr val="tx1"/>
          </a:solidFill>
          <a:latin typeface="+mj-lt"/>
          <a:ea typeface="+mj-ea"/>
          <a:cs typeface="+mj-cs"/>
        </a:defRPr>
      </a:lvl1pPr>
    </p:titleStyle>
    <p:bodyStyle>
      <a:lvl1pPr marL="363588" indent="-363588" algn="l" defTabSz="1454353" rtl="0" eaLnBrk="1" latinLnBrk="0" hangingPunct="1">
        <a:lnSpc>
          <a:spcPct val="90000"/>
        </a:lnSpc>
        <a:spcBef>
          <a:spcPts val="1591"/>
        </a:spcBef>
        <a:buFont typeface="Arial" panose="020B0604020202020204" pitchFamily="34" charset="0"/>
        <a:buChar char="•"/>
        <a:defRPr sz="4453" kern="1200">
          <a:solidFill>
            <a:schemeClr val="tx1"/>
          </a:solidFill>
          <a:latin typeface="+mn-lt"/>
          <a:ea typeface="+mn-ea"/>
          <a:cs typeface="+mn-cs"/>
        </a:defRPr>
      </a:lvl1pPr>
      <a:lvl2pPr marL="1090765" indent="-363588" algn="l" defTabSz="1454353" rtl="0" eaLnBrk="1" latinLnBrk="0" hangingPunct="1">
        <a:lnSpc>
          <a:spcPct val="90000"/>
        </a:lnSpc>
        <a:spcBef>
          <a:spcPts val="795"/>
        </a:spcBef>
        <a:buFont typeface="Arial" panose="020B0604020202020204" pitchFamily="34" charset="0"/>
        <a:buChar char="•"/>
        <a:defRPr sz="3817" kern="1200">
          <a:solidFill>
            <a:schemeClr val="tx1"/>
          </a:solidFill>
          <a:latin typeface="+mn-lt"/>
          <a:ea typeface="+mn-ea"/>
          <a:cs typeface="+mn-cs"/>
        </a:defRPr>
      </a:lvl2pPr>
      <a:lvl3pPr marL="1817942" indent="-363588" algn="l" defTabSz="1454353" rtl="0" eaLnBrk="1" latinLnBrk="0" hangingPunct="1">
        <a:lnSpc>
          <a:spcPct val="90000"/>
        </a:lnSpc>
        <a:spcBef>
          <a:spcPts val="795"/>
        </a:spcBef>
        <a:buFont typeface="Arial" panose="020B0604020202020204" pitchFamily="34" charset="0"/>
        <a:buChar char="•"/>
        <a:defRPr sz="3181" kern="1200">
          <a:solidFill>
            <a:schemeClr val="tx1"/>
          </a:solidFill>
          <a:latin typeface="+mn-lt"/>
          <a:ea typeface="+mn-ea"/>
          <a:cs typeface="+mn-cs"/>
        </a:defRPr>
      </a:lvl3pPr>
      <a:lvl4pPr marL="2545118"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4pPr>
      <a:lvl5pPr marL="3272295"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5pPr>
      <a:lvl6pPr marL="3999471"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6pPr>
      <a:lvl7pPr marL="4726648"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7pPr>
      <a:lvl8pPr marL="5453825"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8pPr>
      <a:lvl9pPr marL="6181001"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9pPr>
    </p:bodyStyle>
    <p:otherStyle>
      <a:defPPr>
        <a:defRPr lang="en-US"/>
      </a:defPPr>
      <a:lvl1pPr marL="0" algn="l" defTabSz="1454353" rtl="0" eaLnBrk="1" latinLnBrk="0" hangingPunct="1">
        <a:defRPr sz="2863" kern="1200">
          <a:solidFill>
            <a:schemeClr val="tx1"/>
          </a:solidFill>
          <a:latin typeface="+mn-lt"/>
          <a:ea typeface="+mn-ea"/>
          <a:cs typeface="+mn-cs"/>
        </a:defRPr>
      </a:lvl1pPr>
      <a:lvl2pPr marL="727177" algn="l" defTabSz="1454353" rtl="0" eaLnBrk="1" latinLnBrk="0" hangingPunct="1">
        <a:defRPr sz="2863" kern="1200">
          <a:solidFill>
            <a:schemeClr val="tx1"/>
          </a:solidFill>
          <a:latin typeface="+mn-lt"/>
          <a:ea typeface="+mn-ea"/>
          <a:cs typeface="+mn-cs"/>
        </a:defRPr>
      </a:lvl2pPr>
      <a:lvl3pPr marL="1454353" algn="l" defTabSz="1454353" rtl="0" eaLnBrk="1" latinLnBrk="0" hangingPunct="1">
        <a:defRPr sz="2863" kern="1200">
          <a:solidFill>
            <a:schemeClr val="tx1"/>
          </a:solidFill>
          <a:latin typeface="+mn-lt"/>
          <a:ea typeface="+mn-ea"/>
          <a:cs typeface="+mn-cs"/>
        </a:defRPr>
      </a:lvl3pPr>
      <a:lvl4pPr marL="2181530" algn="l" defTabSz="1454353" rtl="0" eaLnBrk="1" latinLnBrk="0" hangingPunct="1">
        <a:defRPr sz="2863" kern="1200">
          <a:solidFill>
            <a:schemeClr val="tx1"/>
          </a:solidFill>
          <a:latin typeface="+mn-lt"/>
          <a:ea typeface="+mn-ea"/>
          <a:cs typeface="+mn-cs"/>
        </a:defRPr>
      </a:lvl4pPr>
      <a:lvl5pPr marL="2908706" algn="l" defTabSz="1454353" rtl="0" eaLnBrk="1" latinLnBrk="0" hangingPunct="1">
        <a:defRPr sz="2863" kern="1200">
          <a:solidFill>
            <a:schemeClr val="tx1"/>
          </a:solidFill>
          <a:latin typeface="+mn-lt"/>
          <a:ea typeface="+mn-ea"/>
          <a:cs typeface="+mn-cs"/>
        </a:defRPr>
      </a:lvl5pPr>
      <a:lvl6pPr marL="3635883" algn="l" defTabSz="1454353" rtl="0" eaLnBrk="1" latinLnBrk="0" hangingPunct="1">
        <a:defRPr sz="2863" kern="1200">
          <a:solidFill>
            <a:schemeClr val="tx1"/>
          </a:solidFill>
          <a:latin typeface="+mn-lt"/>
          <a:ea typeface="+mn-ea"/>
          <a:cs typeface="+mn-cs"/>
        </a:defRPr>
      </a:lvl6pPr>
      <a:lvl7pPr marL="4363060" algn="l" defTabSz="1454353" rtl="0" eaLnBrk="1" latinLnBrk="0" hangingPunct="1">
        <a:defRPr sz="2863" kern="1200">
          <a:solidFill>
            <a:schemeClr val="tx1"/>
          </a:solidFill>
          <a:latin typeface="+mn-lt"/>
          <a:ea typeface="+mn-ea"/>
          <a:cs typeface="+mn-cs"/>
        </a:defRPr>
      </a:lvl7pPr>
      <a:lvl8pPr marL="5090236" algn="l" defTabSz="1454353" rtl="0" eaLnBrk="1" latinLnBrk="0" hangingPunct="1">
        <a:defRPr sz="2863" kern="1200">
          <a:solidFill>
            <a:schemeClr val="tx1"/>
          </a:solidFill>
          <a:latin typeface="+mn-lt"/>
          <a:ea typeface="+mn-ea"/>
          <a:cs typeface="+mn-cs"/>
        </a:defRPr>
      </a:lvl8pPr>
      <a:lvl9pPr marL="5817413" algn="l" defTabSz="1454353" rtl="0" eaLnBrk="1" latinLnBrk="0" hangingPunct="1">
        <a:defRPr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Grafik 1144">
            <a:extLst>
              <a:ext uri="{FF2B5EF4-FFF2-40B4-BE49-F238E27FC236}">
                <a16:creationId xmlns:a16="http://schemas.microsoft.com/office/drawing/2014/main" id="{1FAB72E2-9211-4A0A-B611-0E9DEAA23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08" t="61522" r="14748" b="2399"/>
          <a:stretch/>
        </p:blipFill>
        <p:spPr bwMode="auto">
          <a:xfrm>
            <a:off x="998795" y="5914315"/>
            <a:ext cx="1721347" cy="17046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fik 1124">
            <a:extLst>
              <a:ext uri="{FF2B5EF4-FFF2-40B4-BE49-F238E27FC236}">
                <a16:creationId xmlns:a16="http://schemas.microsoft.com/office/drawing/2014/main" id="{B3AE1216-087B-434E-A4EF-9DE9A20FF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28835" y="2361358"/>
            <a:ext cx="3577175" cy="8249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2">
            <a:extLst>
              <a:ext uri="{FF2B5EF4-FFF2-40B4-BE49-F238E27FC236}">
                <a16:creationId xmlns:a16="http://schemas.microsoft.com/office/drawing/2014/main" id="{B470A9F5-E409-40AE-A4C6-BEDF3EC563B8}"/>
              </a:ext>
            </a:extLst>
          </p:cNvPr>
          <p:cNvSpPr txBox="1">
            <a:spLocks noChangeArrowheads="1"/>
          </p:cNvSpPr>
          <p:nvPr/>
        </p:nvSpPr>
        <p:spPr bwMode="auto">
          <a:xfrm>
            <a:off x="3337185" y="8665579"/>
            <a:ext cx="2344618" cy="295494"/>
          </a:xfrm>
          <a:prstGeom prst="rect">
            <a:avLst/>
          </a:prstGeom>
          <a:noFill/>
          <a:ln>
            <a:noFill/>
          </a:ln>
        </p:spPr>
        <p:txBody>
          <a:bodyPr vert="horz" wrap="square" lIns="103281" tIns="51640" rIns="103281" bIns="51640" numCol="1" anchor="t"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defRPr kumimoji="0" sz="1100" b="0" i="0" u="none" strike="noStrike" cap="none" normalizeH="0" baseline="0">
                <a:ln>
                  <a:noFill/>
                </a:ln>
                <a:effectLst/>
                <a:latin typeface="Open Sans" panose="020B0606030504020204" pitchFamily="34" charset="0"/>
                <a:ea typeface="Open Sans" panose="020B0606030504020204" pitchFamily="34" charset="0"/>
                <a:cs typeface="Open Sans" panose="020B0606030504020204" pitchFamily="34" charset="0"/>
              </a:defRPr>
            </a:lvl1pPr>
          </a:lstStyle>
          <a:p>
            <a:r>
              <a:rPr lang="de-DE" altLang="de-DE" sz="1243" dirty="0"/>
              <a:t>Saturn (</a:t>
            </a:r>
            <a:r>
              <a:rPr lang="de-DE" altLang="de-DE" sz="1243" dirty="0" err="1"/>
              <a:t>Credits</a:t>
            </a:r>
            <a:r>
              <a:rPr lang="de-DE" altLang="de-DE" sz="1243" dirty="0"/>
              <a:t>: NASA)</a:t>
            </a:r>
          </a:p>
        </p:txBody>
      </p:sp>
      <p:sp>
        <p:nvSpPr>
          <p:cNvPr id="5" name="Text Box 6">
            <a:extLst>
              <a:ext uri="{FF2B5EF4-FFF2-40B4-BE49-F238E27FC236}">
                <a16:creationId xmlns:a16="http://schemas.microsoft.com/office/drawing/2014/main" id="{F1CD0B40-A831-4A4C-A980-38582C596BA9}"/>
              </a:ext>
            </a:extLst>
          </p:cNvPr>
          <p:cNvSpPr txBox="1">
            <a:spLocks noChangeArrowheads="1"/>
          </p:cNvSpPr>
          <p:nvPr/>
        </p:nvSpPr>
        <p:spPr bwMode="auto">
          <a:xfrm>
            <a:off x="933755" y="7647475"/>
            <a:ext cx="2265364" cy="29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281" tIns="51640" rIns="103281" bIns="51640" numCol="1" anchor="t"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defRPr kumimoji="0" sz="1100" b="0" i="0" u="none" strike="noStrike" cap="none" normalizeH="0" baseline="0">
                <a:ln>
                  <a:noFill/>
                </a:ln>
                <a:effectLst/>
                <a:latin typeface="Open Sans" panose="020B0606030504020204" pitchFamily="34" charset="0"/>
                <a:ea typeface="Open Sans" panose="020B0606030504020204" pitchFamily="34" charset="0"/>
                <a:cs typeface="Open Sans" panose="020B0606030504020204" pitchFamily="34" charset="0"/>
              </a:defRPr>
            </a:lvl1pPr>
          </a:lstStyle>
          <a:p>
            <a:r>
              <a:rPr lang="de-DE" altLang="de-DE" sz="1243" dirty="0"/>
              <a:t>Uranus (</a:t>
            </a:r>
            <a:r>
              <a:rPr lang="de-DE" altLang="de-DE" sz="1243" dirty="0" err="1"/>
              <a:t>Credits</a:t>
            </a:r>
            <a:r>
              <a:rPr lang="de-DE" altLang="de-DE" sz="1243" dirty="0"/>
              <a:t>: NASA)</a:t>
            </a:r>
          </a:p>
        </p:txBody>
      </p:sp>
      <p:sp>
        <p:nvSpPr>
          <p:cNvPr id="6" name="Text Box 4">
            <a:extLst>
              <a:ext uri="{FF2B5EF4-FFF2-40B4-BE49-F238E27FC236}">
                <a16:creationId xmlns:a16="http://schemas.microsoft.com/office/drawing/2014/main" id="{BD17CC4B-9FB9-4C37-9474-8146F06C21FF}"/>
              </a:ext>
            </a:extLst>
          </p:cNvPr>
          <p:cNvSpPr txBox="1">
            <a:spLocks noChangeArrowheads="1"/>
          </p:cNvSpPr>
          <p:nvPr/>
        </p:nvSpPr>
        <p:spPr bwMode="auto">
          <a:xfrm>
            <a:off x="933755" y="10231809"/>
            <a:ext cx="2864967" cy="29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281" tIns="51640" rIns="103281" bIns="51640" numCol="1" anchor="t"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defRPr kumimoji="0" sz="1100" b="0" i="0" u="none" strike="noStrike" cap="none" normalizeH="0" baseline="0">
                <a:ln>
                  <a:noFill/>
                </a:ln>
                <a:effectLst/>
                <a:latin typeface="Open Sans" panose="020B0606030504020204" pitchFamily="34" charset="0"/>
                <a:ea typeface="Open Sans" panose="020B0606030504020204" pitchFamily="34" charset="0"/>
                <a:cs typeface="Open Sans" panose="020B0606030504020204" pitchFamily="34" charset="0"/>
              </a:defRPr>
            </a:lvl1pPr>
          </a:lstStyle>
          <a:p>
            <a:r>
              <a:rPr lang="de-DE" altLang="de-DE" sz="1243" dirty="0"/>
              <a:t>Neptun (</a:t>
            </a:r>
            <a:r>
              <a:rPr lang="de-DE" altLang="de-DE" sz="1243" dirty="0" err="1"/>
              <a:t>Credits</a:t>
            </a:r>
            <a:r>
              <a:rPr lang="de-DE" altLang="de-DE" sz="1243" dirty="0"/>
              <a:t>: NASA)</a:t>
            </a:r>
          </a:p>
        </p:txBody>
      </p:sp>
      <p:sp>
        <p:nvSpPr>
          <p:cNvPr id="7" name="Text Box 1">
            <a:extLst>
              <a:ext uri="{FF2B5EF4-FFF2-40B4-BE49-F238E27FC236}">
                <a16:creationId xmlns:a16="http://schemas.microsoft.com/office/drawing/2014/main" id="{B484F72C-527E-466C-8067-EDF686A4DE4F}"/>
              </a:ext>
            </a:extLst>
          </p:cNvPr>
          <p:cNvSpPr txBox="1">
            <a:spLocks noChangeArrowheads="1"/>
          </p:cNvSpPr>
          <p:nvPr/>
        </p:nvSpPr>
        <p:spPr bwMode="auto">
          <a:xfrm>
            <a:off x="933755" y="5063142"/>
            <a:ext cx="2403431" cy="29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281" tIns="51640" rIns="103281" bIns="51640" numCol="1" anchor="t" anchorCtr="0" compatLnSpc="1">
            <a:prstTxWarp prst="textNoShape">
              <a:avLst/>
            </a:prstTxWarp>
            <a:spAutoFit/>
          </a:bodyPr>
          <a:lstStyle/>
          <a:p>
            <a:pPr defTabSz="1032782" eaLnBrk="0" fontAlgn="base" hangingPunct="0">
              <a:spcBef>
                <a:spcPct val="0"/>
              </a:spcBef>
              <a:spcAft>
                <a:spcPct val="0"/>
              </a:spcAft>
            </a:pPr>
            <a:r>
              <a:rPr lang="de-DE" altLang="de-DE" sz="1243" dirty="0">
                <a:latin typeface="Open Sans" panose="020B0606030504020204" pitchFamily="34" charset="0"/>
                <a:ea typeface="Open Sans" panose="020B0606030504020204" pitchFamily="34" charset="0"/>
                <a:cs typeface="Open Sans" panose="020B0606030504020204" pitchFamily="34" charset="0"/>
              </a:rPr>
              <a:t>Jupiter (</a:t>
            </a:r>
            <a:r>
              <a:rPr lang="de-DE" altLang="de-DE" sz="1243" dirty="0" err="1">
                <a:latin typeface="Open Sans" panose="020B0606030504020204" pitchFamily="34" charset="0"/>
                <a:ea typeface="Open Sans" panose="020B0606030504020204" pitchFamily="34" charset="0"/>
                <a:cs typeface="Open Sans" panose="020B0606030504020204" pitchFamily="34" charset="0"/>
              </a:rPr>
              <a:t>Credits</a:t>
            </a:r>
            <a:r>
              <a:rPr lang="de-DE" altLang="de-DE" sz="1243" dirty="0">
                <a:latin typeface="Open Sans" panose="020B0606030504020204" pitchFamily="34" charset="0"/>
                <a:ea typeface="Open Sans" panose="020B0606030504020204" pitchFamily="34" charset="0"/>
                <a:cs typeface="Open Sans" panose="020B0606030504020204" pitchFamily="34" charset="0"/>
              </a:rPr>
              <a:t>: NASA)</a:t>
            </a:r>
            <a:endParaRPr lang="de-DE" altLang="de-DE" sz="2033"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fik 12">
            <a:extLst>
              <a:ext uri="{FF2B5EF4-FFF2-40B4-BE49-F238E27FC236}">
                <a16:creationId xmlns:a16="http://schemas.microsoft.com/office/drawing/2014/main" id="{E53FC6E6-15C7-4458-BCD2-ADF5AF27E347}"/>
              </a:ext>
            </a:extLst>
          </p:cNvPr>
          <p:cNvPicPr/>
          <p:nvPr/>
        </p:nvPicPr>
        <p:blipFill rotWithShape="1">
          <a:blip r:embed="rId4" cstate="print">
            <a:extLst>
              <a:ext uri="{28A0092B-C50C-407E-A947-70E740481C1C}">
                <a14:useLocalDpi xmlns:a14="http://schemas.microsoft.com/office/drawing/2010/main" val="0"/>
              </a:ext>
            </a:extLst>
          </a:blip>
          <a:srcRect t="6167" r="10448" b="5776"/>
          <a:stretch/>
        </p:blipFill>
        <p:spPr bwMode="auto">
          <a:xfrm rot="5400000">
            <a:off x="6140458" y="1712923"/>
            <a:ext cx="10907715" cy="7481867"/>
          </a:xfrm>
          <a:prstGeom prst="rect">
            <a:avLst/>
          </a:prstGeom>
          <a:noFill/>
          <a:ln>
            <a:noFill/>
          </a:ln>
        </p:spPr>
      </p:pic>
      <p:pic>
        <p:nvPicPr>
          <p:cNvPr id="16" name="Grafik 1144">
            <a:extLst>
              <a:ext uri="{FF2B5EF4-FFF2-40B4-BE49-F238E27FC236}">
                <a16:creationId xmlns:a16="http://schemas.microsoft.com/office/drawing/2014/main" id="{C0E56293-C20D-44D8-AD95-65E5806CB4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35" t="3339" r="13421" b="60581"/>
          <a:stretch/>
        </p:blipFill>
        <p:spPr bwMode="auto">
          <a:xfrm>
            <a:off x="971389" y="8527130"/>
            <a:ext cx="1721347" cy="170467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027" y="254830"/>
            <a:ext cx="4839482" cy="4679621"/>
          </a:xfrm>
          <a:prstGeom prst="rect">
            <a:avLst/>
          </a:prstGeom>
        </p:spPr>
      </p:pic>
      <p:sp>
        <p:nvSpPr>
          <p:cNvPr id="14" name="Textfeld 13">
            <a:extLst>
              <a:ext uri="{FF2B5EF4-FFF2-40B4-BE49-F238E27FC236}">
                <a16:creationId xmlns:a16="http://schemas.microsoft.com/office/drawing/2014/main" id="{9694D84C-0034-41F4-B820-19ACAB755C47}"/>
              </a:ext>
            </a:extLst>
          </p:cNvPr>
          <p:cNvSpPr txBox="1"/>
          <p:nvPr/>
        </p:nvSpPr>
        <p:spPr>
          <a:xfrm>
            <a:off x="4954164" y="276671"/>
            <a:ext cx="2424425" cy="580379"/>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Gesamtes Dokument auf DIN A3 drucken!</a:t>
            </a:r>
          </a:p>
        </p:txBody>
      </p:sp>
      <p:sp>
        <p:nvSpPr>
          <p:cNvPr id="15" name="Textfeld 14">
            <a:extLst>
              <a:ext uri="{FF2B5EF4-FFF2-40B4-BE49-F238E27FC236}">
                <a16:creationId xmlns:a16="http://schemas.microsoft.com/office/drawing/2014/main" id="{4C0605A6-8C5E-4B46-B8C8-287D8E80B5DB}"/>
              </a:ext>
            </a:extLst>
          </p:cNvPr>
          <p:cNvSpPr txBox="1"/>
          <p:nvPr/>
        </p:nvSpPr>
        <p:spPr>
          <a:xfrm>
            <a:off x="4954164" y="1029779"/>
            <a:ext cx="2424425"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Material zu Aktivität 1</a:t>
            </a:r>
          </a:p>
        </p:txBody>
      </p:sp>
    </p:spTree>
    <p:extLst>
      <p:ext uri="{BB962C8B-B14F-4D97-AF65-F5344CB8AC3E}">
        <p14:creationId xmlns:p14="http://schemas.microsoft.com/office/powerpoint/2010/main" val="234501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343B880-7A70-DE77-914C-69A3FED8648A}"/>
              </a:ext>
            </a:extLst>
          </p:cNvPr>
          <p:cNvSpPr txBox="1"/>
          <p:nvPr/>
        </p:nvSpPr>
        <p:spPr>
          <a:xfrm>
            <a:off x="11639434" y="7886106"/>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6" name="Textfeld 5">
            <a:extLst>
              <a:ext uri="{FF2B5EF4-FFF2-40B4-BE49-F238E27FC236}">
                <a16:creationId xmlns:a16="http://schemas.microsoft.com/office/drawing/2014/main" id="{30514DCB-3360-D6DC-0BD1-0B6EF13BC0EB}"/>
              </a:ext>
            </a:extLst>
          </p:cNvPr>
          <p:cNvSpPr txBox="1"/>
          <p:nvPr/>
        </p:nvSpPr>
        <p:spPr>
          <a:xfrm>
            <a:off x="11623902" y="9315912"/>
            <a:ext cx="3028275" cy="1218539"/>
          </a:xfrm>
          <a:custGeom>
            <a:avLst/>
            <a:gdLst>
              <a:gd name="connsiteX0" fmla="*/ 0 w 3028275"/>
              <a:gd name="connsiteY0" fmla="*/ 0 h 1218539"/>
              <a:gd name="connsiteX1" fmla="*/ 545090 w 3028275"/>
              <a:gd name="connsiteY1" fmla="*/ 0 h 1218539"/>
              <a:gd name="connsiteX2" fmla="*/ 1090179 w 3028275"/>
              <a:gd name="connsiteY2" fmla="*/ 0 h 1218539"/>
              <a:gd name="connsiteX3" fmla="*/ 1635269 w 3028275"/>
              <a:gd name="connsiteY3" fmla="*/ 0 h 1218539"/>
              <a:gd name="connsiteX4" fmla="*/ 2271206 w 3028275"/>
              <a:gd name="connsiteY4" fmla="*/ 0 h 1218539"/>
              <a:gd name="connsiteX5" fmla="*/ 3028275 w 3028275"/>
              <a:gd name="connsiteY5" fmla="*/ 0 h 1218539"/>
              <a:gd name="connsiteX6" fmla="*/ 3028275 w 3028275"/>
              <a:gd name="connsiteY6" fmla="*/ 609270 h 1218539"/>
              <a:gd name="connsiteX7" fmla="*/ 3028275 w 3028275"/>
              <a:gd name="connsiteY7" fmla="*/ 1218539 h 1218539"/>
              <a:gd name="connsiteX8" fmla="*/ 2513468 w 3028275"/>
              <a:gd name="connsiteY8" fmla="*/ 1218539 h 1218539"/>
              <a:gd name="connsiteX9" fmla="*/ 1998661 w 3028275"/>
              <a:gd name="connsiteY9" fmla="*/ 1218539 h 1218539"/>
              <a:gd name="connsiteX10" fmla="*/ 1332441 w 3028275"/>
              <a:gd name="connsiteY10" fmla="*/ 1218539 h 1218539"/>
              <a:gd name="connsiteX11" fmla="*/ 696503 w 3028275"/>
              <a:gd name="connsiteY11" fmla="*/ 1218539 h 1218539"/>
              <a:gd name="connsiteX12" fmla="*/ 0 w 3028275"/>
              <a:gd name="connsiteY12" fmla="*/ 1218539 h 1218539"/>
              <a:gd name="connsiteX13" fmla="*/ 0 w 3028275"/>
              <a:gd name="connsiteY13" fmla="*/ 597084 h 1218539"/>
              <a:gd name="connsiteX14" fmla="*/ 0 w 3028275"/>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275" h="1218539" fill="none" extrusionOk="0">
                <a:moveTo>
                  <a:pt x="0" y="0"/>
                </a:moveTo>
                <a:cubicBezTo>
                  <a:pt x="139441" y="25785"/>
                  <a:pt x="402130" y="18608"/>
                  <a:pt x="545090" y="0"/>
                </a:cubicBezTo>
                <a:cubicBezTo>
                  <a:pt x="688050" y="-18608"/>
                  <a:pt x="833877" y="-5617"/>
                  <a:pt x="1090179" y="0"/>
                </a:cubicBezTo>
                <a:cubicBezTo>
                  <a:pt x="1346481" y="5617"/>
                  <a:pt x="1423623" y="-8453"/>
                  <a:pt x="1635269" y="0"/>
                </a:cubicBezTo>
                <a:cubicBezTo>
                  <a:pt x="1846915" y="8453"/>
                  <a:pt x="1998944" y="-28910"/>
                  <a:pt x="2271206" y="0"/>
                </a:cubicBezTo>
                <a:cubicBezTo>
                  <a:pt x="2543468" y="28910"/>
                  <a:pt x="2693016" y="-19066"/>
                  <a:pt x="3028275" y="0"/>
                </a:cubicBezTo>
                <a:cubicBezTo>
                  <a:pt x="3026502" y="303755"/>
                  <a:pt x="3011584" y="375900"/>
                  <a:pt x="3028275" y="609270"/>
                </a:cubicBezTo>
                <a:cubicBezTo>
                  <a:pt x="3044967" y="842640"/>
                  <a:pt x="3044144" y="1011069"/>
                  <a:pt x="3028275" y="1218539"/>
                </a:cubicBezTo>
                <a:cubicBezTo>
                  <a:pt x="2904881" y="1197571"/>
                  <a:pt x="2682469" y="1243066"/>
                  <a:pt x="2513468" y="1218539"/>
                </a:cubicBezTo>
                <a:cubicBezTo>
                  <a:pt x="2344467" y="1194012"/>
                  <a:pt x="2166423" y="1212216"/>
                  <a:pt x="1998661" y="1218539"/>
                </a:cubicBezTo>
                <a:cubicBezTo>
                  <a:pt x="1830899" y="1224862"/>
                  <a:pt x="1640032" y="1219544"/>
                  <a:pt x="1332441" y="1218539"/>
                </a:cubicBezTo>
                <a:cubicBezTo>
                  <a:pt x="1024850" y="1217534"/>
                  <a:pt x="856828" y="1190543"/>
                  <a:pt x="696503" y="1218539"/>
                </a:cubicBezTo>
                <a:cubicBezTo>
                  <a:pt x="536178" y="1246535"/>
                  <a:pt x="328716" y="1214259"/>
                  <a:pt x="0" y="1218539"/>
                </a:cubicBezTo>
                <a:cubicBezTo>
                  <a:pt x="29043" y="1060421"/>
                  <a:pt x="8266" y="799677"/>
                  <a:pt x="0" y="597084"/>
                </a:cubicBezTo>
                <a:cubicBezTo>
                  <a:pt x="-8266" y="394491"/>
                  <a:pt x="-6330" y="209960"/>
                  <a:pt x="0" y="0"/>
                </a:cubicBezTo>
                <a:close/>
              </a:path>
              <a:path w="3028275" h="1218539" stroke="0" extrusionOk="0">
                <a:moveTo>
                  <a:pt x="0" y="0"/>
                </a:moveTo>
                <a:cubicBezTo>
                  <a:pt x="154187" y="27466"/>
                  <a:pt x="459708" y="8923"/>
                  <a:pt x="575372" y="0"/>
                </a:cubicBezTo>
                <a:cubicBezTo>
                  <a:pt x="691036" y="-8923"/>
                  <a:pt x="1022756" y="8756"/>
                  <a:pt x="1150745" y="0"/>
                </a:cubicBezTo>
                <a:cubicBezTo>
                  <a:pt x="1278734" y="-8756"/>
                  <a:pt x="1495379" y="-24297"/>
                  <a:pt x="1665551" y="0"/>
                </a:cubicBezTo>
                <a:cubicBezTo>
                  <a:pt x="1835723" y="24297"/>
                  <a:pt x="2067985" y="11269"/>
                  <a:pt x="2180358" y="0"/>
                </a:cubicBezTo>
                <a:cubicBezTo>
                  <a:pt x="2292731" y="-11269"/>
                  <a:pt x="2854340" y="8192"/>
                  <a:pt x="3028275" y="0"/>
                </a:cubicBezTo>
                <a:cubicBezTo>
                  <a:pt x="3044164" y="198088"/>
                  <a:pt x="3032746" y="356352"/>
                  <a:pt x="3028275" y="572713"/>
                </a:cubicBezTo>
                <a:cubicBezTo>
                  <a:pt x="3023804" y="789074"/>
                  <a:pt x="3048395" y="985715"/>
                  <a:pt x="3028275" y="1218539"/>
                </a:cubicBezTo>
                <a:cubicBezTo>
                  <a:pt x="2875408" y="1248812"/>
                  <a:pt x="2554634" y="1227869"/>
                  <a:pt x="2422620" y="1218539"/>
                </a:cubicBezTo>
                <a:cubicBezTo>
                  <a:pt x="2290606" y="1209209"/>
                  <a:pt x="2113568" y="1200580"/>
                  <a:pt x="1847248" y="1218539"/>
                </a:cubicBezTo>
                <a:cubicBezTo>
                  <a:pt x="1580928" y="1236498"/>
                  <a:pt x="1330386" y="1216618"/>
                  <a:pt x="1181027" y="1218539"/>
                </a:cubicBezTo>
                <a:cubicBezTo>
                  <a:pt x="1031668" y="1220460"/>
                  <a:pt x="815749" y="1222127"/>
                  <a:pt x="635938" y="1218539"/>
                </a:cubicBezTo>
                <a:cubicBezTo>
                  <a:pt x="456127" y="1214951"/>
                  <a:pt x="317191" y="1203983"/>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4" name="Textfeld 3">
            <a:extLst>
              <a:ext uri="{FF2B5EF4-FFF2-40B4-BE49-F238E27FC236}">
                <a16:creationId xmlns:a16="http://schemas.microsoft.com/office/drawing/2014/main" id="{961CBE1B-945A-6DE5-D9E0-4FC095292CF2}"/>
              </a:ext>
            </a:extLst>
          </p:cNvPr>
          <p:cNvSpPr txBox="1"/>
          <p:nvPr/>
        </p:nvSpPr>
        <p:spPr>
          <a:xfrm>
            <a:off x="11623902" y="6494981"/>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3" name="Textfeld 2">
            <a:extLst>
              <a:ext uri="{FF2B5EF4-FFF2-40B4-BE49-F238E27FC236}">
                <a16:creationId xmlns:a16="http://schemas.microsoft.com/office/drawing/2014/main" id="{F5951098-5D2B-28B8-0D86-51D40EC6A5F8}"/>
              </a:ext>
            </a:extLst>
          </p:cNvPr>
          <p:cNvSpPr txBox="1"/>
          <p:nvPr/>
        </p:nvSpPr>
        <p:spPr>
          <a:xfrm>
            <a:off x="11597171" y="5142195"/>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10" name="Pfeil: nach unten 9">
            <a:extLst>
              <a:ext uri="{FF2B5EF4-FFF2-40B4-BE49-F238E27FC236}">
                <a16:creationId xmlns:a16="http://schemas.microsoft.com/office/drawing/2014/main" id="{25EB124E-69C4-4FEB-ACD4-C5EBD5C93A1E}"/>
              </a:ext>
            </a:extLst>
          </p:cNvPr>
          <p:cNvSpPr/>
          <p:nvPr/>
        </p:nvSpPr>
        <p:spPr>
          <a:xfrm>
            <a:off x="1697055" y="1258651"/>
            <a:ext cx="3012743" cy="9229572"/>
          </a:xfrm>
          <a:prstGeom prst="downArrow">
            <a:avLst>
              <a:gd name="adj1" fmla="val 50933"/>
              <a:gd name="adj2" fmla="val 50000"/>
            </a:avLst>
          </a:prstGeom>
          <a:solidFill>
            <a:srgbClr val="F4D968">
              <a:lumMod val="75000"/>
              <a:alpha val="62000"/>
            </a:srgbClr>
          </a:solidFill>
          <a:ln w="57150" cap="flat" cmpd="sng" algn="ctr">
            <a:solidFill>
              <a:schemeClr val="bg1">
                <a:lumMod val="75000"/>
              </a:schemeClr>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a:solidFill>
                <a:prstClr val="black"/>
              </a:solidFill>
              <a:latin typeface="Corbel"/>
            </a:endParaRPr>
          </a:p>
        </p:txBody>
      </p:sp>
      <p:sp>
        <p:nvSpPr>
          <p:cNvPr id="11" name="Pfeil: nach unten 10">
            <a:extLst>
              <a:ext uri="{FF2B5EF4-FFF2-40B4-BE49-F238E27FC236}">
                <a16:creationId xmlns:a16="http://schemas.microsoft.com/office/drawing/2014/main" id="{B7E8BFAA-F5C8-40E8-BC4A-FBA947501259}"/>
              </a:ext>
            </a:extLst>
          </p:cNvPr>
          <p:cNvSpPr/>
          <p:nvPr/>
        </p:nvSpPr>
        <p:spPr>
          <a:xfrm>
            <a:off x="693570" y="1258651"/>
            <a:ext cx="903265" cy="9229572"/>
          </a:xfrm>
          <a:prstGeom prst="downArrow">
            <a:avLst>
              <a:gd name="adj1" fmla="val 55677"/>
              <a:gd name="adj2" fmla="val 50000"/>
            </a:avLst>
          </a:prstGeom>
          <a:solidFill>
            <a:srgbClr val="F4D968">
              <a:lumMod val="75000"/>
              <a:alpha val="62000"/>
            </a:srgbClr>
          </a:solidFill>
          <a:ln w="57150" cap="flat" cmpd="sng" algn="ctr">
            <a:solidFill>
              <a:schemeClr val="bg1">
                <a:lumMod val="75000"/>
              </a:schemeClr>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defRPr/>
            </a:pPr>
            <a:endParaRPr lang="de-DE" sz="2589" kern="0">
              <a:solidFill>
                <a:prstClr val="black"/>
              </a:solidFill>
              <a:latin typeface="Corbel"/>
            </a:endParaRPr>
          </a:p>
        </p:txBody>
      </p:sp>
      <p:sp>
        <p:nvSpPr>
          <p:cNvPr id="12" name="Pfeil: nach unten 11">
            <a:extLst>
              <a:ext uri="{FF2B5EF4-FFF2-40B4-BE49-F238E27FC236}">
                <a16:creationId xmlns:a16="http://schemas.microsoft.com/office/drawing/2014/main" id="{F28DDE16-5DB9-45F1-B6DE-4EEDBB12DB7A}"/>
              </a:ext>
            </a:extLst>
          </p:cNvPr>
          <p:cNvSpPr/>
          <p:nvPr/>
        </p:nvSpPr>
        <p:spPr>
          <a:xfrm>
            <a:off x="4549590" y="1258651"/>
            <a:ext cx="2106150" cy="9229572"/>
          </a:xfrm>
          <a:prstGeom prst="downArrow">
            <a:avLst>
              <a:gd name="adj1" fmla="val 50592"/>
              <a:gd name="adj2" fmla="val 50000"/>
            </a:avLst>
          </a:prstGeom>
          <a:solidFill>
            <a:srgbClr val="FF9553">
              <a:alpha val="61961"/>
            </a:srgbClr>
          </a:solidFill>
          <a:ln w="57150" cap="flat" cmpd="sng" algn="ctr">
            <a:solidFill>
              <a:schemeClr val="bg1">
                <a:lumMod val="75000"/>
              </a:schemeClr>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defRPr/>
            </a:pPr>
            <a:endParaRPr lang="de-DE" sz="2589" kern="0">
              <a:solidFill>
                <a:prstClr val="black"/>
              </a:solidFill>
              <a:latin typeface="Corbel"/>
            </a:endParaRPr>
          </a:p>
        </p:txBody>
      </p:sp>
      <p:sp>
        <p:nvSpPr>
          <p:cNvPr id="13" name="Pfeil: nach unten 12">
            <a:extLst>
              <a:ext uri="{FF2B5EF4-FFF2-40B4-BE49-F238E27FC236}">
                <a16:creationId xmlns:a16="http://schemas.microsoft.com/office/drawing/2014/main" id="{B9E6B77C-3B8C-48F8-BB79-79849638C6AF}"/>
              </a:ext>
            </a:extLst>
          </p:cNvPr>
          <p:cNvSpPr/>
          <p:nvPr/>
        </p:nvSpPr>
        <p:spPr>
          <a:xfrm>
            <a:off x="6726409" y="1258650"/>
            <a:ext cx="667046" cy="9229572"/>
          </a:xfrm>
          <a:prstGeom prst="downArrow">
            <a:avLst>
              <a:gd name="adj1" fmla="val 51267"/>
              <a:gd name="adj2" fmla="val 50000"/>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dirty="0">
              <a:solidFill>
                <a:prstClr val="black"/>
              </a:solidFill>
              <a:latin typeface="Corbel"/>
            </a:endParaRPr>
          </a:p>
        </p:txBody>
      </p:sp>
      <p:sp>
        <p:nvSpPr>
          <p:cNvPr id="30" name="Textfeld 29">
            <a:extLst>
              <a:ext uri="{FF2B5EF4-FFF2-40B4-BE49-F238E27FC236}">
                <a16:creationId xmlns:a16="http://schemas.microsoft.com/office/drawing/2014/main" id="{2A63DADC-E8D6-44E0-B24F-818494EB4858}"/>
              </a:ext>
            </a:extLst>
          </p:cNvPr>
          <p:cNvSpPr txBox="1"/>
          <p:nvPr/>
        </p:nvSpPr>
        <p:spPr>
          <a:xfrm>
            <a:off x="11623903" y="244901"/>
            <a:ext cx="3012743" cy="1220070"/>
          </a:xfrm>
          <a:custGeom>
            <a:avLst/>
            <a:gdLst>
              <a:gd name="connsiteX0" fmla="*/ 0 w 3012743"/>
              <a:gd name="connsiteY0" fmla="*/ 0 h 1220070"/>
              <a:gd name="connsiteX1" fmla="*/ 572421 w 3012743"/>
              <a:gd name="connsiteY1" fmla="*/ 0 h 1220070"/>
              <a:gd name="connsiteX2" fmla="*/ 1144842 w 3012743"/>
              <a:gd name="connsiteY2" fmla="*/ 0 h 1220070"/>
              <a:gd name="connsiteX3" fmla="*/ 1777518 w 3012743"/>
              <a:gd name="connsiteY3" fmla="*/ 0 h 1220070"/>
              <a:gd name="connsiteX4" fmla="*/ 2349940 w 3012743"/>
              <a:gd name="connsiteY4" fmla="*/ 0 h 1220070"/>
              <a:gd name="connsiteX5" fmla="*/ 3012743 w 3012743"/>
              <a:gd name="connsiteY5" fmla="*/ 0 h 1220070"/>
              <a:gd name="connsiteX6" fmla="*/ 3012743 w 3012743"/>
              <a:gd name="connsiteY6" fmla="*/ 585634 h 1220070"/>
              <a:gd name="connsiteX7" fmla="*/ 3012743 w 3012743"/>
              <a:gd name="connsiteY7" fmla="*/ 1220070 h 1220070"/>
              <a:gd name="connsiteX8" fmla="*/ 2470449 w 3012743"/>
              <a:gd name="connsiteY8" fmla="*/ 1220070 h 1220070"/>
              <a:gd name="connsiteX9" fmla="*/ 1898028 w 3012743"/>
              <a:gd name="connsiteY9" fmla="*/ 1220070 h 1220070"/>
              <a:gd name="connsiteX10" fmla="*/ 1235225 w 3012743"/>
              <a:gd name="connsiteY10" fmla="*/ 1220070 h 1220070"/>
              <a:gd name="connsiteX11" fmla="*/ 692931 w 3012743"/>
              <a:gd name="connsiteY11" fmla="*/ 1220070 h 1220070"/>
              <a:gd name="connsiteX12" fmla="*/ 0 w 3012743"/>
              <a:gd name="connsiteY12" fmla="*/ 1220070 h 1220070"/>
              <a:gd name="connsiteX13" fmla="*/ 0 w 3012743"/>
              <a:gd name="connsiteY13" fmla="*/ 585634 h 1220070"/>
              <a:gd name="connsiteX14" fmla="*/ 0 w 3012743"/>
              <a:gd name="connsiteY14" fmla="*/ 0 h 12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20070" fill="none"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2990926" y="197497"/>
                  <a:pt x="3011360" y="343486"/>
                  <a:pt x="3012743" y="585634"/>
                </a:cubicBezTo>
                <a:cubicBezTo>
                  <a:pt x="3014126" y="827782"/>
                  <a:pt x="3032701" y="939747"/>
                  <a:pt x="3012743" y="1220070"/>
                </a:cubicBezTo>
                <a:cubicBezTo>
                  <a:pt x="2783972" y="1224781"/>
                  <a:pt x="2602003" y="1224090"/>
                  <a:pt x="2470449" y="1220070"/>
                </a:cubicBezTo>
                <a:cubicBezTo>
                  <a:pt x="2338895" y="1216050"/>
                  <a:pt x="2166077" y="1201110"/>
                  <a:pt x="1898028" y="1220070"/>
                </a:cubicBezTo>
                <a:cubicBezTo>
                  <a:pt x="1629979" y="1239030"/>
                  <a:pt x="1441499" y="1195349"/>
                  <a:pt x="1235225" y="1220070"/>
                </a:cubicBezTo>
                <a:cubicBezTo>
                  <a:pt x="1028951" y="1244791"/>
                  <a:pt x="954610" y="1215984"/>
                  <a:pt x="692931" y="1220070"/>
                </a:cubicBezTo>
                <a:cubicBezTo>
                  <a:pt x="431252" y="1224156"/>
                  <a:pt x="206505" y="1193226"/>
                  <a:pt x="0" y="1220070"/>
                </a:cubicBezTo>
                <a:cubicBezTo>
                  <a:pt x="10024" y="1006740"/>
                  <a:pt x="-26532" y="746932"/>
                  <a:pt x="0" y="585634"/>
                </a:cubicBezTo>
                <a:cubicBezTo>
                  <a:pt x="26532" y="424336"/>
                  <a:pt x="2607" y="211737"/>
                  <a:pt x="0" y="0"/>
                </a:cubicBezTo>
                <a:close/>
              </a:path>
              <a:path w="3012743" h="1220070"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95296" y="185850"/>
                  <a:pt x="2982566" y="403094"/>
                  <a:pt x="3012743" y="634436"/>
                </a:cubicBezTo>
                <a:cubicBezTo>
                  <a:pt x="3042920" y="865778"/>
                  <a:pt x="3019570" y="973124"/>
                  <a:pt x="3012743" y="1220070"/>
                </a:cubicBezTo>
                <a:cubicBezTo>
                  <a:pt x="2814163" y="1207231"/>
                  <a:pt x="2718966" y="1201421"/>
                  <a:pt x="2470449" y="1220070"/>
                </a:cubicBezTo>
                <a:cubicBezTo>
                  <a:pt x="2221932" y="1238719"/>
                  <a:pt x="2131722" y="1216646"/>
                  <a:pt x="1928156" y="1220070"/>
                </a:cubicBezTo>
                <a:cubicBezTo>
                  <a:pt x="1724590" y="1223494"/>
                  <a:pt x="1619332" y="1220262"/>
                  <a:pt x="1415989" y="1220070"/>
                </a:cubicBezTo>
                <a:cubicBezTo>
                  <a:pt x="1212646" y="1219878"/>
                  <a:pt x="1023418" y="1208399"/>
                  <a:pt x="843568" y="1220070"/>
                </a:cubicBezTo>
                <a:cubicBezTo>
                  <a:pt x="663718" y="1231741"/>
                  <a:pt x="370710" y="1199055"/>
                  <a:pt x="0" y="1220070"/>
                </a:cubicBezTo>
                <a:cubicBezTo>
                  <a:pt x="17568" y="1075782"/>
                  <a:pt x="-23203" y="823902"/>
                  <a:pt x="0" y="646637"/>
                </a:cubicBezTo>
                <a:cubicBezTo>
                  <a:pt x="23203" y="469372"/>
                  <a:pt x="19784" y="177298"/>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a:t>Reflektierte Sonnenstrahlung</a:t>
            </a:r>
          </a:p>
        </p:txBody>
      </p:sp>
      <p:sp>
        <p:nvSpPr>
          <p:cNvPr id="36" name="Pfeil: nach unten 35">
            <a:extLst>
              <a:ext uri="{FF2B5EF4-FFF2-40B4-BE49-F238E27FC236}">
                <a16:creationId xmlns:a16="http://schemas.microsoft.com/office/drawing/2014/main" id="{CF64F274-B103-41BF-9942-78200C4B1F7C}"/>
              </a:ext>
            </a:extLst>
          </p:cNvPr>
          <p:cNvSpPr/>
          <p:nvPr/>
        </p:nvSpPr>
        <p:spPr>
          <a:xfrm>
            <a:off x="7771482" y="6362105"/>
            <a:ext cx="2736675" cy="4195259"/>
          </a:xfrm>
          <a:prstGeom prst="downArrow">
            <a:avLst>
              <a:gd name="adj1" fmla="val 50592"/>
              <a:gd name="adj2" fmla="val 31781"/>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dirty="0">
              <a:solidFill>
                <a:prstClr val="black"/>
              </a:solidFill>
              <a:latin typeface="Corbel"/>
            </a:endParaRPr>
          </a:p>
        </p:txBody>
      </p:sp>
      <p:sp>
        <p:nvSpPr>
          <p:cNvPr id="37" name="Pfeil: nach unten 36">
            <a:extLst>
              <a:ext uri="{FF2B5EF4-FFF2-40B4-BE49-F238E27FC236}">
                <a16:creationId xmlns:a16="http://schemas.microsoft.com/office/drawing/2014/main" id="{E4847ED4-0AFF-4268-A109-3BEB274DE738}"/>
              </a:ext>
            </a:extLst>
          </p:cNvPr>
          <p:cNvSpPr/>
          <p:nvPr/>
        </p:nvSpPr>
        <p:spPr>
          <a:xfrm>
            <a:off x="8740638" y="1798393"/>
            <a:ext cx="1334093" cy="4195259"/>
          </a:xfrm>
          <a:prstGeom prst="downArrow">
            <a:avLst>
              <a:gd name="adj1" fmla="val 50592"/>
              <a:gd name="adj2" fmla="val 50000"/>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a:solidFill>
                <a:prstClr val="black"/>
              </a:solidFill>
              <a:latin typeface="Corbel"/>
            </a:endParaRPr>
          </a:p>
        </p:txBody>
      </p:sp>
      <p:sp>
        <p:nvSpPr>
          <p:cNvPr id="38" name="Textfeld 37">
            <a:extLst>
              <a:ext uri="{FF2B5EF4-FFF2-40B4-BE49-F238E27FC236}">
                <a16:creationId xmlns:a16="http://schemas.microsoft.com/office/drawing/2014/main" id="{35FA7E54-B11C-47BB-BF11-C8CFD28A6C3D}"/>
              </a:ext>
            </a:extLst>
          </p:cNvPr>
          <p:cNvSpPr txBox="1"/>
          <p:nvPr/>
        </p:nvSpPr>
        <p:spPr>
          <a:xfrm>
            <a:off x="11628939" y="5167168"/>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Absorbierte Wärmestrahlung</a:t>
            </a:r>
          </a:p>
        </p:txBody>
      </p:sp>
      <mc:AlternateContent xmlns:mc="http://schemas.openxmlformats.org/markup-compatibility/2006" xmlns:a14="http://schemas.microsoft.com/office/drawing/2010/main">
        <mc:Choice Requires="a14">
          <p:sp>
            <p:nvSpPr>
              <p:cNvPr id="41" name="Textfeld 40">
                <a:extLst>
                  <a:ext uri="{FF2B5EF4-FFF2-40B4-BE49-F238E27FC236}">
                    <a16:creationId xmlns:a16="http://schemas.microsoft.com/office/drawing/2014/main" id="{5013A4C4-88E7-4EB9-9946-B7E0A49A2120}"/>
                  </a:ext>
                </a:extLst>
              </p:cNvPr>
              <p:cNvSpPr txBox="1"/>
              <p:nvPr/>
            </p:nvSpPr>
            <p:spPr>
              <a:xfrm>
                <a:off x="10087034" y="253069"/>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238</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1" name="Textfeld 40">
                <a:extLst>
                  <a:ext uri="{FF2B5EF4-FFF2-40B4-BE49-F238E27FC236}">
                    <a16:creationId xmlns:a16="http://schemas.microsoft.com/office/drawing/2014/main" id="{5013A4C4-88E7-4EB9-9946-B7E0A49A2120}"/>
                  </a:ext>
                </a:extLst>
              </p:cNvPr>
              <p:cNvSpPr txBox="1">
                <a:spLocks noRot="1" noChangeAspect="1" noMove="1" noResize="1" noEditPoints="1" noAdjustHandles="1" noChangeArrowheads="1" noChangeShapeType="1" noTextEdit="1"/>
              </p:cNvSpPr>
              <p:nvPr/>
            </p:nvSpPr>
            <p:spPr>
              <a:xfrm>
                <a:off x="10087034" y="253069"/>
                <a:ext cx="1422111" cy="797014"/>
              </a:xfrm>
              <a:prstGeom prst="rect">
                <a:avLst/>
              </a:prstGeom>
              <a:blipFill>
                <a:blip r:embed="rId2"/>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p:sp>
        <p:nvSpPr>
          <p:cNvPr id="42" name="Pfeil: nach unten 41">
            <a:extLst>
              <a:ext uri="{FF2B5EF4-FFF2-40B4-BE49-F238E27FC236}">
                <a16:creationId xmlns:a16="http://schemas.microsoft.com/office/drawing/2014/main" id="{B9E968C2-5C6B-4289-AE25-93EE2D17D05E}"/>
              </a:ext>
            </a:extLst>
          </p:cNvPr>
          <p:cNvSpPr/>
          <p:nvPr/>
        </p:nvSpPr>
        <p:spPr>
          <a:xfrm rot="10800000">
            <a:off x="7533966" y="1850270"/>
            <a:ext cx="1334093" cy="4195259"/>
          </a:xfrm>
          <a:prstGeom prst="downArrow">
            <a:avLst>
              <a:gd name="adj1" fmla="val 50592"/>
              <a:gd name="adj2" fmla="val 50000"/>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a:solidFill>
                <a:prstClr val="black"/>
              </a:solidFill>
              <a:latin typeface="Corbel"/>
            </a:endParaRPr>
          </a:p>
        </p:txBody>
      </p:sp>
      <p:sp>
        <p:nvSpPr>
          <p:cNvPr id="45" name="Textfeld 44">
            <a:extLst>
              <a:ext uri="{FF2B5EF4-FFF2-40B4-BE49-F238E27FC236}">
                <a16:creationId xmlns:a16="http://schemas.microsoft.com/office/drawing/2014/main" id="{B0A59B38-1181-499F-9501-E39011B63116}"/>
              </a:ext>
            </a:extLst>
          </p:cNvPr>
          <p:cNvSpPr txBox="1"/>
          <p:nvPr/>
        </p:nvSpPr>
        <p:spPr>
          <a:xfrm>
            <a:off x="808327" y="482867"/>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Material zu Aktivität 4</a:t>
            </a:r>
          </a:p>
        </p:txBody>
      </p:sp>
      <p:sp>
        <p:nvSpPr>
          <p:cNvPr id="23" name="Textfeld 22">
            <a:extLst>
              <a:ext uri="{FF2B5EF4-FFF2-40B4-BE49-F238E27FC236}">
                <a16:creationId xmlns:a16="http://schemas.microsoft.com/office/drawing/2014/main" id="{80B2B83C-2BB4-4309-9C5C-9E5795962C54}"/>
              </a:ext>
            </a:extLst>
          </p:cNvPr>
          <p:cNvSpPr txBox="1"/>
          <p:nvPr/>
        </p:nvSpPr>
        <p:spPr>
          <a:xfrm>
            <a:off x="11623903" y="1643786"/>
            <a:ext cx="3012743" cy="1220070"/>
          </a:xfrm>
          <a:custGeom>
            <a:avLst/>
            <a:gdLst>
              <a:gd name="connsiteX0" fmla="*/ 0 w 3012743"/>
              <a:gd name="connsiteY0" fmla="*/ 0 h 1220070"/>
              <a:gd name="connsiteX1" fmla="*/ 572421 w 3012743"/>
              <a:gd name="connsiteY1" fmla="*/ 0 h 1220070"/>
              <a:gd name="connsiteX2" fmla="*/ 1144842 w 3012743"/>
              <a:gd name="connsiteY2" fmla="*/ 0 h 1220070"/>
              <a:gd name="connsiteX3" fmla="*/ 1777518 w 3012743"/>
              <a:gd name="connsiteY3" fmla="*/ 0 h 1220070"/>
              <a:gd name="connsiteX4" fmla="*/ 2349940 w 3012743"/>
              <a:gd name="connsiteY4" fmla="*/ 0 h 1220070"/>
              <a:gd name="connsiteX5" fmla="*/ 3012743 w 3012743"/>
              <a:gd name="connsiteY5" fmla="*/ 0 h 1220070"/>
              <a:gd name="connsiteX6" fmla="*/ 3012743 w 3012743"/>
              <a:gd name="connsiteY6" fmla="*/ 585634 h 1220070"/>
              <a:gd name="connsiteX7" fmla="*/ 3012743 w 3012743"/>
              <a:gd name="connsiteY7" fmla="*/ 1220070 h 1220070"/>
              <a:gd name="connsiteX8" fmla="*/ 2470449 w 3012743"/>
              <a:gd name="connsiteY8" fmla="*/ 1220070 h 1220070"/>
              <a:gd name="connsiteX9" fmla="*/ 1898028 w 3012743"/>
              <a:gd name="connsiteY9" fmla="*/ 1220070 h 1220070"/>
              <a:gd name="connsiteX10" fmla="*/ 1235225 w 3012743"/>
              <a:gd name="connsiteY10" fmla="*/ 1220070 h 1220070"/>
              <a:gd name="connsiteX11" fmla="*/ 692931 w 3012743"/>
              <a:gd name="connsiteY11" fmla="*/ 1220070 h 1220070"/>
              <a:gd name="connsiteX12" fmla="*/ 0 w 3012743"/>
              <a:gd name="connsiteY12" fmla="*/ 1220070 h 1220070"/>
              <a:gd name="connsiteX13" fmla="*/ 0 w 3012743"/>
              <a:gd name="connsiteY13" fmla="*/ 585634 h 1220070"/>
              <a:gd name="connsiteX14" fmla="*/ 0 w 3012743"/>
              <a:gd name="connsiteY14" fmla="*/ 0 h 12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20070" fill="none"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2990926" y="197497"/>
                  <a:pt x="3011360" y="343486"/>
                  <a:pt x="3012743" y="585634"/>
                </a:cubicBezTo>
                <a:cubicBezTo>
                  <a:pt x="3014126" y="827782"/>
                  <a:pt x="3032701" y="939747"/>
                  <a:pt x="3012743" y="1220070"/>
                </a:cubicBezTo>
                <a:cubicBezTo>
                  <a:pt x="2783972" y="1224781"/>
                  <a:pt x="2602003" y="1224090"/>
                  <a:pt x="2470449" y="1220070"/>
                </a:cubicBezTo>
                <a:cubicBezTo>
                  <a:pt x="2338895" y="1216050"/>
                  <a:pt x="2166077" y="1201110"/>
                  <a:pt x="1898028" y="1220070"/>
                </a:cubicBezTo>
                <a:cubicBezTo>
                  <a:pt x="1629979" y="1239030"/>
                  <a:pt x="1441499" y="1195349"/>
                  <a:pt x="1235225" y="1220070"/>
                </a:cubicBezTo>
                <a:cubicBezTo>
                  <a:pt x="1028951" y="1244791"/>
                  <a:pt x="954610" y="1215984"/>
                  <a:pt x="692931" y="1220070"/>
                </a:cubicBezTo>
                <a:cubicBezTo>
                  <a:pt x="431252" y="1224156"/>
                  <a:pt x="206505" y="1193226"/>
                  <a:pt x="0" y="1220070"/>
                </a:cubicBezTo>
                <a:cubicBezTo>
                  <a:pt x="10024" y="1006740"/>
                  <a:pt x="-26532" y="746932"/>
                  <a:pt x="0" y="585634"/>
                </a:cubicBezTo>
                <a:cubicBezTo>
                  <a:pt x="26532" y="424336"/>
                  <a:pt x="2607" y="211737"/>
                  <a:pt x="0" y="0"/>
                </a:cubicBezTo>
                <a:close/>
              </a:path>
              <a:path w="3012743" h="1220070"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95296" y="185850"/>
                  <a:pt x="2982566" y="403094"/>
                  <a:pt x="3012743" y="634436"/>
                </a:cubicBezTo>
                <a:cubicBezTo>
                  <a:pt x="3042920" y="865778"/>
                  <a:pt x="3019570" y="973124"/>
                  <a:pt x="3012743" y="1220070"/>
                </a:cubicBezTo>
                <a:cubicBezTo>
                  <a:pt x="2814163" y="1207231"/>
                  <a:pt x="2718966" y="1201421"/>
                  <a:pt x="2470449" y="1220070"/>
                </a:cubicBezTo>
                <a:cubicBezTo>
                  <a:pt x="2221932" y="1238719"/>
                  <a:pt x="2131722" y="1216646"/>
                  <a:pt x="1928156" y="1220070"/>
                </a:cubicBezTo>
                <a:cubicBezTo>
                  <a:pt x="1724590" y="1223494"/>
                  <a:pt x="1619332" y="1220262"/>
                  <a:pt x="1415989" y="1220070"/>
                </a:cubicBezTo>
                <a:cubicBezTo>
                  <a:pt x="1212646" y="1219878"/>
                  <a:pt x="1023418" y="1208399"/>
                  <a:pt x="843568" y="1220070"/>
                </a:cubicBezTo>
                <a:cubicBezTo>
                  <a:pt x="663718" y="1231741"/>
                  <a:pt x="370710" y="1199055"/>
                  <a:pt x="0" y="1220070"/>
                </a:cubicBezTo>
                <a:cubicBezTo>
                  <a:pt x="17568" y="1075782"/>
                  <a:pt x="-23203" y="823902"/>
                  <a:pt x="0" y="646637"/>
                </a:cubicBezTo>
                <a:cubicBezTo>
                  <a:pt x="23203" y="469372"/>
                  <a:pt x="19784" y="177298"/>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a:t>Absorbierte Sonnenstrahlung</a:t>
            </a:r>
          </a:p>
        </p:txBody>
      </p:sp>
      <p:sp>
        <p:nvSpPr>
          <p:cNvPr id="24" name="Textfeld 23">
            <a:extLst>
              <a:ext uri="{FF2B5EF4-FFF2-40B4-BE49-F238E27FC236}">
                <a16:creationId xmlns:a16="http://schemas.microsoft.com/office/drawing/2014/main" id="{BD95508A-F0F5-43A6-B4A0-2C75B3D4083D}"/>
              </a:ext>
            </a:extLst>
          </p:cNvPr>
          <p:cNvSpPr txBox="1"/>
          <p:nvPr/>
        </p:nvSpPr>
        <p:spPr>
          <a:xfrm>
            <a:off x="11623903" y="2983377"/>
            <a:ext cx="3012743" cy="1220070"/>
          </a:xfrm>
          <a:custGeom>
            <a:avLst/>
            <a:gdLst>
              <a:gd name="connsiteX0" fmla="*/ 0 w 3012743"/>
              <a:gd name="connsiteY0" fmla="*/ 0 h 1220070"/>
              <a:gd name="connsiteX1" fmla="*/ 572421 w 3012743"/>
              <a:gd name="connsiteY1" fmla="*/ 0 h 1220070"/>
              <a:gd name="connsiteX2" fmla="*/ 1144842 w 3012743"/>
              <a:gd name="connsiteY2" fmla="*/ 0 h 1220070"/>
              <a:gd name="connsiteX3" fmla="*/ 1777518 w 3012743"/>
              <a:gd name="connsiteY3" fmla="*/ 0 h 1220070"/>
              <a:gd name="connsiteX4" fmla="*/ 2349940 w 3012743"/>
              <a:gd name="connsiteY4" fmla="*/ 0 h 1220070"/>
              <a:gd name="connsiteX5" fmla="*/ 3012743 w 3012743"/>
              <a:gd name="connsiteY5" fmla="*/ 0 h 1220070"/>
              <a:gd name="connsiteX6" fmla="*/ 3012743 w 3012743"/>
              <a:gd name="connsiteY6" fmla="*/ 585634 h 1220070"/>
              <a:gd name="connsiteX7" fmla="*/ 3012743 w 3012743"/>
              <a:gd name="connsiteY7" fmla="*/ 1220070 h 1220070"/>
              <a:gd name="connsiteX8" fmla="*/ 2470449 w 3012743"/>
              <a:gd name="connsiteY8" fmla="*/ 1220070 h 1220070"/>
              <a:gd name="connsiteX9" fmla="*/ 1898028 w 3012743"/>
              <a:gd name="connsiteY9" fmla="*/ 1220070 h 1220070"/>
              <a:gd name="connsiteX10" fmla="*/ 1235225 w 3012743"/>
              <a:gd name="connsiteY10" fmla="*/ 1220070 h 1220070"/>
              <a:gd name="connsiteX11" fmla="*/ 692931 w 3012743"/>
              <a:gd name="connsiteY11" fmla="*/ 1220070 h 1220070"/>
              <a:gd name="connsiteX12" fmla="*/ 0 w 3012743"/>
              <a:gd name="connsiteY12" fmla="*/ 1220070 h 1220070"/>
              <a:gd name="connsiteX13" fmla="*/ 0 w 3012743"/>
              <a:gd name="connsiteY13" fmla="*/ 585634 h 1220070"/>
              <a:gd name="connsiteX14" fmla="*/ 0 w 3012743"/>
              <a:gd name="connsiteY14" fmla="*/ 0 h 12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20070" fill="none"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2990926" y="197497"/>
                  <a:pt x="3011360" y="343486"/>
                  <a:pt x="3012743" y="585634"/>
                </a:cubicBezTo>
                <a:cubicBezTo>
                  <a:pt x="3014126" y="827782"/>
                  <a:pt x="3032701" y="939747"/>
                  <a:pt x="3012743" y="1220070"/>
                </a:cubicBezTo>
                <a:cubicBezTo>
                  <a:pt x="2783972" y="1224781"/>
                  <a:pt x="2602003" y="1224090"/>
                  <a:pt x="2470449" y="1220070"/>
                </a:cubicBezTo>
                <a:cubicBezTo>
                  <a:pt x="2338895" y="1216050"/>
                  <a:pt x="2166077" y="1201110"/>
                  <a:pt x="1898028" y="1220070"/>
                </a:cubicBezTo>
                <a:cubicBezTo>
                  <a:pt x="1629979" y="1239030"/>
                  <a:pt x="1441499" y="1195349"/>
                  <a:pt x="1235225" y="1220070"/>
                </a:cubicBezTo>
                <a:cubicBezTo>
                  <a:pt x="1028951" y="1244791"/>
                  <a:pt x="954610" y="1215984"/>
                  <a:pt x="692931" y="1220070"/>
                </a:cubicBezTo>
                <a:cubicBezTo>
                  <a:pt x="431252" y="1224156"/>
                  <a:pt x="206505" y="1193226"/>
                  <a:pt x="0" y="1220070"/>
                </a:cubicBezTo>
                <a:cubicBezTo>
                  <a:pt x="10024" y="1006740"/>
                  <a:pt x="-26532" y="746932"/>
                  <a:pt x="0" y="585634"/>
                </a:cubicBezTo>
                <a:cubicBezTo>
                  <a:pt x="26532" y="424336"/>
                  <a:pt x="2607" y="211737"/>
                  <a:pt x="0" y="0"/>
                </a:cubicBezTo>
                <a:close/>
              </a:path>
              <a:path w="3012743" h="1220070"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95296" y="185850"/>
                  <a:pt x="2982566" y="403094"/>
                  <a:pt x="3012743" y="634436"/>
                </a:cubicBezTo>
                <a:cubicBezTo>
                  <a:pt x="3042920" y="865778"/>
                  <a:pt x="3019570" y="973124"/>
                  <a:pt x="3012743" y="1220070"/>
                </a:cubicBezTo>
                <a:cubicBezTo>
                  <a:pt x="2814163" y="1207231"/>
                  <a:pt x="2718966" y="1201421"/>
                  <a:pt x="2470449" y="1220070"/>
                </a:cubicBezTo>
                <a:cubicBezTo>
                  <a:pt x="2221932" y="1238719"/>
                  <a:pt x="2131722" y="1216646"/>
                  <a:pt x="1928156" y="1220070"/>
                </a:cubicBezTo>
                <a:cubicBezTo>
                  <a:pt x="1724590" y="1223494"/>
                  <a:pt x="1619332" y="1220262"/>
                  <a:pt x="1415989" y="1220070"/>
                </a:cubicBezTo>
                <a:cubicBezTo>
                  <a:pt x="1212646" y="1219878"/>
                  <a:pt x="1023418" y="1208399"/>
                  <a:pt x="843568" y="1220070"/>
                </a:cubicBezTo>
                <a:cubicBezTo>
                  <a:pt x="663718" y="1231741"/>
                  <a:pt x="370710" y="1199055"/>
                  <a:pt x="0" y="1220070"/>
                </a:cubicBezTo>
                <a:cubicBezTo>
                  <a:pt x="17568" y="1075782"/>
                  <a:pt x="-23203" y="823902"/>
                  <a:pt x="0" y="646637"/>
                </a:cubicBezTo>
                <a:cubicBezTo>
                  <a:pt x="23203" y="469372"/>
                  <a:pt x="19784" y="177298"/>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a:t>Wärmestrahlung Erdoberfläche</a:t>
            </a:r>
          </a:p>
        </p:txBody>
      </p:sp>
      <p:sp>
        <p:nvSpPr>
          <p:cNvPr id="25" name="Textfeld 24">
            <a:extLst>
              <a:ext uri="{FF2B5EF4-FFF2-40B4-BE49-F238E27FC236}">
                <a16:creationId xmlns:a16="http://schemas.microsoft.com/office/drawing/2014/main" id="{233EEC44-764C-4EA4-93D8-AE60C1383367}"/>
              </a:ext>
            </a:extLst>
          </p:cNvPr>
          <p:cNvSpPr txBox="1"/>
          <p:nvPr/>
        </p:nvSpPr>
        <p:spPr>
          <a:xfrm>
            <a:off x="11623902" y="4322968"/>
            <a:ext cx="3012743" cy="656861"/>
          </a:xfrm>
          <a:custGeom>
            <a:avLst/>
            <a:gdLst>
              <a:gd name="connsiteX0" fmla="*/ 0 w 3012743"/>
              <a:gd name="connsiteY0" fmla="*/ 0 h 656861"/>
              <a:gd name="connsiteX1" fmla="*/ 572421 w 3012743"/>
              <a:gd name="connsiteY1" fmla="*/ 0 h 656861"/>
              <a:gd name="connsiteX2" fmla="*/ 1205097 w 3012743"/>
              <a:gd name="connsiteY2" fmla="*/ 0 h 656861"/>
              <a:gd name="connsiteX3" fmla="*/ 1807646 w 3012743"/>
              <a:gd name="connsiteY3" fmla="*/ 0 h 656861"/>
              <a:gd name="connsiteX4" fmla="*/ 2380067 w 3012743"/>
              <a:gd name="connsiteY4" fmla="*/ 0 h 656861"/>
              <a:gd name="connsiteX5" fmla="*/ 3012743 w 3012743"/>
              <a:gd name="connsiteY5" fmla="*/ 0 h 656861"/>
              <a:gd name="connsiteX6" fmla="*/ 3012743 w 3012743"/>
              <a:gd name="connsiteY6" fmla="*/ 656861 h 656861"/>
              <a:gd name="connsiteX7" fmla="*/ 2470449 w 3012743"/>
              <a:gd name="connsiteY7" fmla="*/ 656861 h 656861"/>
              <a:gd name="connsiteX8" fmla="*/ 1898028 w 3012743"/>
              <a:gd name="connsiteY8" fmla="*/ 656861 h 656861"/>
              <a:gd name="connsiteX9" fmla="*/ 1385862 w 3012743"/>
              <a:gd name="connsiteY9" fmla="*/ 656861 h 656861"/>
              <a:gd name="connsiteX10" fmla="*/ 753186 w 3012743"/>
              <a:gd name="connsiteY10" fmla="*/ 656861 h 656861"/>
              <a:gd name="connsiteX11" fmla="*/ 0 w 3012743"/>
              <a:gd name="connsiteY11" fmla="*/ 656861 h 656861"/>
              <a:gd name="connsiteX12" fmla="*/ 0 w 3012743"/>
              <a:gd name="connsiteY12" fmla="*/ 0 h 65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2743" h="656861" fill="none" extrusionOk="0">
                <a:moveTo>
                  <a:pt x="0" y="0"/>
                </a:moveTo>
                <a:cubicBezTo>
                  <a:pt x="280210" y="21145"/>
                  <a:pt x="442957" y="26013"/>
                  <a:pt x="572421" y="0"/>
                </a:cubicBezTo>
                <a:cubicBezTo>
                  <a:pt x="701885" y="-26013"/>
                  <a:pt x="1006830" y="-10800"/>
                  <a:pt x="1205097" y="0"/>
                </a:cubicBezTo>
                <a:cubicBezTo>
                  <a:pt x="1403364" y="10800"/>
                  <a:pt x="1559034" y="15177"/>
                  <a:pt x="1807646" y="0"/>
                </a:cubicBezTo>
                <a:cubicBezTo>
                  <a:pt x="2056258" y="-15177"/>
                  <a:pt x="2216574" y="22838"/>
                  <a:pt x="2380067" y="0"/>
                </a:cubicBezTo>
                <a:cubicBezTo>
                  <a:pt x="2543560" y="-22838"/>
                  <a:pt x="2834897" y="11210"/>
                  <a:pt x="3012743" y="0"/>
                </a:cubicBezTo>
                <a:cubicBezTo>
                  <a:pt x="2984794" y="185934"/>
                  <a:pt x="2994759" y="509970"/>
                  <a:pt x="3012743" y="656861"/>
                </a:cubicBezTo>
                <a:cubicBezTo>
                  <a:pt x="2789891" y="638481"/>
                  <a:pt x="2706697" y="659963"/>
                  <a:pt x="2470449" y="656861"/>
                </a:cubicBezTo>
                <a:cubicBezTo>
                  <a:pt x="2234201" y="653759"/>
                  <a:pt x="2102673" y="635169"/>
                  <a:pt x="1898028" y="656861"/>
                </a:cubicBezTo>
                <a:cubicBezTo>
                  <a:pt x="1693383" y="678553"/>
                  <a:pt x="1540350" y="646491"/>
                  <a:pt x="1385862" y="656861"/>
                </a:cubicBezTo>
                <a:cubicBezTo>
                  <a:pt x="1231374" y="667231"/>
                  <a:pt x="925120" y="673099"/>
                  <a:pt x="753186" y="656861"/>
                </a:cubicBezTo>
                <a:cubicBezTo>
                  <a:pt x="581252" y="640623"/>
                  <a:pt x="231806" y="689962"/>
                  <a:pt x="0" y="656861"/>
                </a:cubicBezTo>
                <a:cubicBezTo>
                  <a:pt x="-8794" y="348873"/>
                  <a:pt x="32112" y="220569"/>
                  <a:pt x="0" y="0"/>
                </a:cubicBezTo>
                <a:close/>
              </a:path>
              <a:path w="3012743" h="656861"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3002525" y="168801"/>
                  <a:pt x="3013918" y="498063"/>
                  <a:pt x="3012743" y="656861"/>
                </a:cubicBezTo>
                <a:cubicBezTo>
                  <a:pt x="2875045" y="630725"/>
                  <a:pt x="2707599" y="651567"/>
                  <a:pt x="2440322" y="656861"/>
                </a:cubicBezTo>
                <a:cubicBezTo>
                  <a:pt x="2173045" y="662155"/>
                  <a:pt x="1989341" y="684053"/>
                  <a:pt x="1837773" y="656861"/>
                </a:cubicBezTo>
                <a:cubicBezTo>
                  <a:pt x="1686205" y="629669"/>
                  <a:pt x="1500147" y="658274"/>
                  <a:pt x="1295479" y="656861"/>
                </a:cubicBezTo>
                <a:cubicBezTo>
                  <a:pt x="1090811" y="655448"/>
                  <a:pt x="983981" y="656618"/>
                  <a:pt x="783313" y="656861"/>
                </a:cubicBezTo>
                <a:cubicBezTo>
                  <a:pt x="582645" y="657104"/>
                  <a:pt x="328398" y="677065"/>
                  <a:pt x="0" y="656861"/>
                </a:cubicBezTo>
                <a:cubicBezTo>
                  <a:pt x="-8646" y="518021"/>
                  <a:pt x="-28269" y="315672"/>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a:t>Sonnenstrahlung</a:t>
            </a:r>
          </a:p>
        </p:txBody>
      </p:sp>
      <mc:AlternateContent xmlns:mc="http://schemas.openxmlformats.org/markup-compatibility/2006" xmlns:a14="http://schemas.microsoft.com/office/drawing/2010/main">
        <mc:Choice Requires="a14">
          <p:sp>
            <p:nvSpPr>
              <p:cNvPr id="44" name="Textfeld 43">
                <a:extLst>
                  <a:ext uri="{FF2B5EF4-FFF2-40B4-BE49-F238E27FC236}">
                    <a16:creationId xmlns:a16="http://schemas.microsoft.com/office/drawing/2014/main" id="{25270EDE-6714-4693-987B-35CCE1D6F959}"/>
                  </a:ext>
                </a:extLst>
              </p:cNvPr>
              <p:cNvSpPr txBox="1"/>
              <p:nvPr/>
            </p:nvSpPr>
            <p:spPr>
              <a:xfrm>
                <a:off x="10087034" y="1258651"/>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340</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4" name="Textfeld 43">
                <a:extLst>
                  <a:ext uri="{FF2B5EF4-FFF2-40B4-BE49-F238E27FC236}">
                    <a16:creationId xmlns:a16="http://schemas.microsoft.com/office/drawing/2014/main" id="{25270EDE-6714-4693-987B-35CCE1D6F959}"/>
                  </a:ext>
                </a:extLst>
              </p:cNvPr>
              <p:cNvSpPr txBox="1">
                <a:spLocks noRot="1" noChangeAspect="1" noMove="1" noResize="1" noEditPoints="1" noAdjustHandles="1" noChangeArrowheads="1" noChangeShapeType="1" noTextEdit="1"/>
              </p:cNvSpPr>
              <p:nvPr/>
            </p:nvSpPr>
            <p:spPr>
              <a:xfrm>
                <a:off x="10087034" y="1258651"/>
                <a:ext cx="1422111" cy="797014"/>
              </a:xfrm>
              <a:prstGeom prst="rect">
                <a:avLst/>
              </a:prstGeom>
              <a:blipFill>
                <a:blip r:embed="rId3"/>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Textfeld 45">
                <a:extLst>
                  <a:ext uri="{FF2B5EF4-FFF2-40B4-BE49-F238E27FC236}">
                    <a16:creationId xmlns:a16="http://schemas.microsoft.com/office/drawing/2014/main" id="{20F0BCC2-44E7-490F-B467-F81902A22EB0}"/>
                  </a:ext>
                </a:extLst>
              </p:cNvPr>
              <p:cNvSpPr txBox="1"/>
              <p:nvPr/>
            </p:nvSpPr>
            <p:spPr>
              <a:xfrm>
                <a:off x="10087034" y="2259092"/>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102</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6" name="Textfeld 45">
                <a:extLst>
                  <a:ext uri="{FF2B5EF4-FFF2-40B4-BE49-F238E27FC236}">
                    <a16:creationId xmlns:a16="http://schemas.microsoft.com/office/drawing/2014/main" id="{20F0BCC2-44E7-490F-B467-F81902A22EB0}"/>
                  </a:ext>
                </a:extLst>
              </p:cNvPr>
              <p:cNvSpPr txBox="1">
                <a:spLocks noRot="1" noChangeAspect="1" noMove="1" noResize="1" noEditPoints="1" noAdjustHandles="1" noChangeArrowheads="1" noChangeShapeType="1" noTextEdit="1"/>
              </p:cNvSpPr>
              <p:nvPr/>
            </p:nvSpPr>
            <p:spPr>
              <a:xfrm>
                <a:off x="10087034" y="2259092"/>
                <a:ext cx="1422111" cy="797014"/>
              </a:xfrm>
              <a:prstGeom prst="rect">
                <a:avLst/>
              </a:prstGeom>
              <a:blipFill>
                <a:blip r:embed="rId4"/>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79724844-7E10-4B12-8F60-CFA37878FB7B}"/>
                  </a:ext>
                </a:extLst>
              </p:cNvPr>
              <p:cNvSpPr txBox="1"/>
              <p:nvPr/>
            </p:nvSpPr>
            <p:spPr>
              <a:xfrm>
                <a:off x="10072600" y="3273016"/>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238</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7" name="Textfeld 46">
                <a:extLst>
                  <a:ext uri="{FF2B5EF4-FFF2-40B4-BE49-F238E27FC236}">
                    <a16:creationId xmlns:a16="http://schemas.microsoft.com/office/drawing/2014/main" id="{79724844-7E10-4B12-8F60-CFA37878FB7B}"/>
                  </a:ext>
                </a:extLst>
              </p:cNvPr>
              <p:cNvSpPr txBox="1">
                <a:spLocks noRot="1" noChangeAspect="1" noMove="1" noResize="1" noEditPoints="1" noAdjustHandles="1" noChangeArrowheads="1" noChangeShapeType="1" noTextEdit="1"/>
              </p:cNvSpPr>
              <p:nvPr/>
            </p:nvSpPr>
            <p:spPr>
              <a:xfrm>
                <a:off x="10072600" y="3273016"/>
                <a:ext cx="1422111" cy="797014"/>
              </a:xfrm>
              <a:prstGeom prst="rect">
                <a:avLst/>
              </a:prstGeom>
              <a:blipFill>
                <a:blip r:embed="rId5"/>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p:sp>
        <p:nvSpPr>
          <p:cNvPr id="22" name="Textfeld 21">
            <a:extLst>
              <a:ext uri="{FF2B5EF4-FFF2-40B4-BE49-F238E27FC236}">
                <a16:creationId xmlns:a16="http://schemas.microsoft.com/office/drawing/2014/main" id="{CBB27136-3B23-48B5-B454-4009D67146FA}"/>
              </a:ext>
            </a:extLst>
          </p:cNvPr>
          <p:cNvSpPr txBox="1"/>
          <p:nvPr/>
        </p:nvSpPr>
        <p:spPr>
          <a:xfrm>
            <a:off x="11623902" y="6506759"/>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Wärmestrahlung </a:t>
            </a:r>
            <a:r>
              <a:rPr lang="de-DE" dirty="0" err="1"/>
              <a:t>Atm</a:t>
            </a:r>
            <a:r>
              <a:rPr lang="de-DE" dirty="0"/>
              <a:t> -&gt;Weltall</a:t>
            </a:r>
          </a:p>
        </p:txBody>
      </p:sp>
      <p:sp>
        <p:nvSpPr>
          <p:cNvPr id="29" name="Textfeld 28">
            <a:extLst>
              <a:ext uri="{FF2B5EF4-FFF2-40B4-BE49-F238E27FC236}">
                <a16:creationId xmlns:a16="http://schemas.microsoft.com/office/drawing/2014/main" id="{171CA386-804B-4118-8FEB-35BEBCC15537}"/>
              </a:ext>
            </a:extLst>
          </p:cNvPr>
          <p:cNvSpPr txBox="1"/>
          <p:nvPr/>
        </p:nvSpPr>
        <p:spPr>
          <a:xfrm>
            <a:off x="11623902" y="7939195"/>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Wärmestrahlung </a:t>
            </a:r>
            <a:r>
              <a:rPr lang="de-DE" dirty="0" err="1"/>
              <a:t>Atm</a:t>
            </a:r>
            <a:r>
              <a:rPr lang="de-DE" dirty="0"/>
              <a:t> -&gt;Erde</a:t>
            </a:r>
          </a:p>
        </p:txBody>
      </p:sp>
      <p:sp>
        <p:nvSpPr>
          <p:cNvPr id="31" name="Textfeld 30">
            <a:extLst>
              <a:ext uri="{FF2B5EF4-FFF2-40B4-BE49-F238E27FC236}">
                <a16:creationId xmlns:a16="http://schemas.microsoft.com/office/drawing/2014/main" id="{4EE85285-63CD-4C20-94C8-FEC74F5CCA4E}"/>
              </a:ext>
            </a:extLst>
          </p:cNvPr>
          <p:cNvSpPr txBox="1"/>
          <p:nvPr/>
        </p:nvSpPr>
        <p:spPr>
          <a:xfrm>
            <a:off x="11623902" y="9341651"/>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Wärmestrahlung Erde -&gt;Weltall</a:t>
            </a:r>
          </a:p>
        </p:txBody>
      </p:sp>
    </p:spTree>
    <p:extLst>
      <p:ext uri="{BB962C8B-B14F-4D97-AF65-F5344CB8AC3E}">
        <p14:creationId xmlns:p14="http://schemas.microsoft.com/office/powerpoint/2010/main" val="32255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3" grpId="0" animBg="1"/>
      <p:bldP spid="10" grpId="0" animBg="1"/>
      <p:bldP spid="11" grpId="0" animBg="1"/>
      <p:bldP spid="12" grpId="0" animBg="1"/>
      <p:bldP spid="13" grpId="0" animBg="1"/>
      <p:bldP spid="30" grpId="0" animBg="1"/>
      <p:bldP spid="36" grpId="0" animBg="1"/>
      <p:bldP spid="37" grpId="0" animBg="1"/>
      <p:bldP spid="38" grpId="0" animBg="1"/>
      <p:bldP spid="41" grpId="0" animBg="1"/>
      <p:bldP spid="42" grpId="0" animBg="1"/>
      <p:bldP spid="23" grpId="0" animBg="1"/>
      <p:bldP spid="24" grpId="0" animBg="1"/>
      <p:bldP spid="25" grpId="0" animBg="1"/>
      <p:bldP spid="44" grpId="0" animBg="1"/>
      <p:bldP spid="46" grpId="0" animBg="1"/>
      <p:bldP spid="47" grpId="0" animBg="1"/>
      <p:bldP spid="22" grpId="0" animBg="1"/>
      <p:bldP spid="2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7757081" y="1053390"/>
            <a:ext cx="2826941" cy="1665188"/>
            <a:chOff x="9029295" y="659136"/>
            <a:chExt cx="2502840" cy="1474280"/>
          </a:xfrm>
        </p:grpSpPr>
        <p:sp>
          <p:nvSpPr>
            <p:cNvPr id="16" name="Rechteck 15"/>
            <p:cNvSpPr/>
            <p:nvPr/>
          </p:nvSpPr>
          <p:spPr>
            <a:xfrm>
              <a:off x="9029295" y="689502"/>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17" name="Gruppieren 16"/>
            <p:cNvGrpSpPr/>
            <p:nvPr/>
          </p:nvGrpSpPr>
          <p:grpSpPr>
            <a:xfrm>
              <a:off x="9041131" y="659136"/>
              <a:ext cx="2491004" cy="1474012"/>
              <a:chOff x="9030436" y="659404"/>
              <a:chExt cx="2491004" cy="1474012"/>
            </a:xfrm>
          </p:grpSpPr>
          <p:grpSp>
            <p:nvGrpSpPr>
              <p:cNvPr id="18" name="Gruppieren 17"/>
              <p:cNvGrpSpPr/>
              <p:nvPr/>
            </p:nvGrpSpPr>
            <p:grpSpPr>
              <a:xfrm>
                <a:off x="9030436" y="659404"/>
                <a:ext cx="2491004" cy="1474012"/>
                <a:chOff x="9030436" y="659404"/>
                <a:chExt cx="2491004" cy="1474012"/>
              </a:xfrm>
            </p:grpSpPr>
            <p:pic>
              <p:nvPicPr>
                <p:cNvPr id="20" name="Grafik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0436" y="955343"/>
                  <a:ext cx="2491004" cy="1178073"/>
                </a:xfrm>
                <a:prstGeom prst="rect">
                  <a:avLst/>
                </a:prstGeom>
              </p:spPr>
            </p:pic>
            <p:sp>
              <p:nvSpPr>
                <p:cNvPr id="21" name="Textfeld 20"/>
                <p:cNvSpPr txBox="1"/>
                <p:nvPr/>
              </p:nvSpPr>
              <p:spPr>
                <a:xfrm>
                  <a:off x="9294411" y="659404"/>
                  <a:ext cx="2080725" cy="313693"/>
                </a:xfrm>
                <a:prstGeom prst="rect">
                  <a:avLst/>
                </a:prstGeom>
                <a:noFill/>
              </p:spPr>
              <p:txBody>
                <a:bodyPr wrap="square" rtlCol="0">
                  <a:spAutoFit/>
                </a:bodyPr>
                <a:lstStyle/>
                <a:p>
                  <a:r>
                    <a:rPr lang="de-DE" sz="1694" dirty="0"/>
                    <a:t>Amazonas Regenwald</a:t>
                  </a:r>
                </a:p>
              </p:txBody>
            </p:sp>
          </p:grpSp>
          <p:sp>
            <p:nvSpPr>
              <p:cNvPr id="19" name="Rechteck 18"/>
              <p:cNvSpPr/>
              <p:nvPr/>
            </p:nvSpPr>
            <p:spPr>
              <a:xfrm>
                <a:off x="9072011" y="7610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22" name="Gruppieren 21"/>
          <p:cNvGrpSpPr/>
          <p:nvPr/>
        </p:nvGrpSpPr>
        <p:grpSpPr>
          <a:xfrm>
            <a:off x="7757082" y="3086478"/>
            <a:ext cx="2817366" cy="1679594"/>
            <a:chOff x="9027077" y="2532651"/>
            <a:chExt cx="2494363" cy="1487034"/>
          </a:xfrm>
        </p:grpSpPr>
        <p:grpSp>
          <p:nvGrpSpPr>
            <p:cNvPr id="23" name="Gruppieren 22"/>
            <p:cNvGrpSpPr/>
            <p:nvPr/>
          </p:nvGrpSpPr>
          <p:grpSpPr>
            <a:xfrm>
              <a:off x="9030436" y="2532651"/>
              <a:ext cx="2491004" cy="1487034"/>
              <a:chOff x="9030436" y="2532651"/>
              <a:chExt cx="2491004" cy="1487034"/>
            </a:xfrm>
          </p:grpSpPr>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36" y="2843858"/>
                <a:ext cx="2491004" cy="1175827"/>
              </a:xfrm>
              <a:prstGeom prst="rect">
                <a:avLst/>
              </a:prstGeom>
            </p:spPr>
          </p:pic>
          <p:sp>
            <p:nvSpPr>
              <p:cNvPr id="27" name="Textfeld 26"/>
              <p:cNvSpPr txBox="1"/>
              <p:nvPr/>
            </p:nvSpPr>
            <p:spPr>
              <a:xfrm>
                <a:off x="9294411" y="2532651"/>
                <a:ext cx="2080725" cy="313693"/>
              </a:xfrm>
              <a:prstGeom prst="rect">
                <a:avLst/>
              </a:prstGeom>
              <a:noFill/>
            </p:spPr>
            <p:txBody>
              <a:bodyPr wrap="square" rtlCol="0">
                <a:spAutoFit/>
              </a:bodyPr>
              <a:lstStyle/>
              <a:p>
                <a:r>
                  <a:rPr lang="de-DE" sz="1694" dirty="0"/>
                  <a:t>Tropische Korallenriffe</a:t>
                </a:r>
              </a:p>
            </p:txBody>
          </p:sp>
        </p:grpSp>
        <p:sp>
          <p:nvSpPr>
            <p:cNvPr id="24" name="Rechteck 23"/>
            <p:cNvSpPr/>
            <p:nvPr/>
          </p:nvSpPr>
          <p:spPr>
            <a:xfrm>
              <a:off x="9027077" y="25757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25" name="Rechteck 24"/>
            <p:cNvSpPr/>
            <p:nvPr/>
          </p:nvSpPr>
          <p:spPr>
            <a:xfrm>
              <a:off x="9073177" y="2630584"/>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28" name="Gruppieren 27"/>
          <p:cNvGrpSpPr/>
          <p:nvPr/>
        </p:nvGrpSpPr>
        <p:grpSpPr>
          <a:xfrm>
            <a:off x="7757082" y="5119566"/>
            <a:ext cx="2824324" cy="1681050"/>
            <a:chOff x="9031612" y="4457312"/>
            <a:chExt cx="2500523" cy="1488323"/>
          </a:xfrm>
        </p:grpSpPr>
        <p:grpSp>
          <p:nvGrpSpPr>
            <p:cNvPr id="29" name="Gruppieren 28"/>
            <p:cNvGrpSpPr/>
            <p:nvPr/>
          </p:nvGrpSpPr>
          <p:grpSpPr>
            <a:xfrm>
              <a:off x="9041131" y="4457312"/>
              <a:ext cx="2491004" cy="1488323"/>
              <a:chOff x="9030437" y="4453879"/>
              <a:chExt cx="2491004" cy="1488323"/>
            </a:xfrm>
          </p:grpSpPr>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437" y="4749921"/>
                <a:ext cx="2491004" cy="1192281"/>
              </a:xfrm>
              <a:prstGeom prst="rect">
                <a:avLst/>
              </a:prstGeom>
            </p:spPr>
          </p:pic>
          <p:sp>
            <p:nvSpPr>
              <p:cNvPr id="33" name="Textfeld 32"/>
              <p:cNvSpPr txBox="1"/>
              <p:nvPr/>
            </p:nvSpPr>
            <p:spPr>
              <a:xfrm>
                <a:off x="9326519" y="4453879"/>
                <a:ext cx="2080725" cy="313693"/>
              </a:xfrm>
              <a:prstGeom prst="rect">
                <a:avLst/>
              </a:prstGeom>
              <a:noFill/>
            </p:spPr>
            <p:txBody>
              <a:bodyPr wrap="square" rtlCol="0">
                <a:spAutoFit/>
              </a:bodyPr>
              <a:lstStyle/>
              <a:p>
                <a:r>
                  <a:rPr lang="de-DE" sz="1694" dirty="0"/>
                  <a:t>Borealwälder</a:t>
                </a:r>
              </a:p>
            </p:txBody>
          </p:sp>
        </p:grpSp>
        <p:sp>
          <p:nvSpPr>
            <p:cNvPr id="30" name="Rechteck 29"/>
            <p:cNvSpPr/>
            <p:nvPr/>
          </p:nvSpPr>
          <p:spPr>
            <a:xfrm>
              <a:off x="9031612" y="448067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31" name="Rechteck 30"/>
            <p:cNvSpPr/>
            <p:nvPr/>
          </p:nvSpPr>
          <p:spPr>
            <a:xfrm>
              <a:off x="9102120" y="4540669"/>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34" name="Gruppieren 33"/>
          <p:cNvGrpSpPr/>
          <p:nvPr/>
        </p:nvGrpSpPr>
        <p:grpSpPr>
          <a:xfrm>
            <a:off x="1251201" y="1033529"/>
            <a:ext cx="2814988" cy="1655032"/>
            <a:chOff x="6170248" y="687135"/>
            <a:chExt cx="2492257" cy="1465287"/>
          </a:xfrm>
        </p:grpSpPr>
        <p:grpSp>
          <p:nvGrpSpPr>
            <p:cNvPr id="35" name="Gruppieren 34"/>
            <p:cNvGrpSpPr/>
            <p:nvPr/>
          </p:nvGrpSpPr>
          <p:grpSpPr>
            <a:xfrm>
              <a:off x="6171501" y="687135"/>
              <a:ext cx="2491004" cy="1465287"/>
              <a:chOff x="6171501" y="687135"/>
              <a:chExt cx="2491004" cy="1465287"/>
            </a:xfrm>
          </p:grpSpPr>
          <p:grpSp>
            <p:nvGrpSpPr>
              <p:cNvPr id="38" name="Gruppieren 37"/>
              <p:cNvGrpSpPr/>
              <p:nvPr/>
            </p:nvGrpSpPr>
            <p:grpSpPr>
              <a:xfrm>
                <a:off x="6171501" y="687135"/>
                <a:ext cx="2491004" cy="1465287"/>
                <a:chOff x="6850931" y="768946"/>
                <a:chExt cx="2491004" cy="1465287"/>
              </a:xfrm>
            </p:grpSpPr>
            <p:pic>
              <p:nvPicPr>
                <p:cNvPr id="41" name="Grafik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931" y="1045048"/>
                  <a:ext cx="2491004" cy="1189185"/>
                </a:xfrm>
                <a:prstGeom prst="rect">
                  <a:avLst/>
                </a:prstGeom>
              </p:spPr>
            </p:pic>
            <p:sp>
              <p:nvSpPr>
                <p:cNvPr id="42" name="Textfeld 41"/>
                <p:cNvSpPr txBox="1"/>
                <p:nvPr/>
              </p:nvSpPr>
              <p:spPr>
                <a:xfrm>
                  <a:off x="7167354" y="768946"/>
                  <a:ext cx="2099802" cy="313693"/>
                </a:xfrm>
                <a:prstGeom prst="rect">
                  <a:avLst/>
                </a:prstGeom>
                <a:noFill/>
              </p:spPr>
              <p:txBody>
                <a:bodyPr wrap="square" rtlCol="0">
                  <a:spAutoFit/>
                </a:bodyPr>
                <a:lstStyle/>
                <a:p>
                  <a:r>
                    <a:rPr lang="de-DE" sz="1694" dirty="0"/>
                    <a:t>Atlantische Zirkulation</a:t>
                  </a:r>
                </a:p>
              </p:txBody>
            </p:sp>
          </p:grpSp>
          <p:sp>
            <p:nvSpPr>
              <p:cNvPr id="39" name="Pfeil nach unten 38"/>
              <p:cNvSpPr/>
              <p:nvPr/>
            </p:nvSpPr>
            <p:spPr>
              <a:xfrm rot="1243211">
                <a:off x="7732648" y="1942699"/>
                <a:ext cx="225838" cy="187752"/>
              </a:xfrm>
              <a:prstGeom prst="downArrow">
                <a:avLst/>
              </a:prstGeom>
              <a:solidFill>
                <a:srgbClr val="942677"/>
              </a:solidFill>
              <a:ln>
                <a:solidFill>
                  <a:srgbClr val="601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40" name="Pfeil nach unten 39"/>
              <p:cNvSpPr/>
              <p:nvPr/>
            </p:nvSpPr>
            <p:spPr>
              <a:xfrm rot="14583384">
                <a:off x="8314700" y="1192141"/>
                <a:ext cx="181284" cy="130182"/>
              </a:xfrm>
              <a:prstGeom prst="downArrow">
                <a:avLst/>
              </a:prstGeom>
              <a:solidFill>
                <a:srgbClr val="2B30D6"/>
              </a:solidFill>
              <a:ln>
                <a:solidFill>
                  <a:srgbClr val="1D2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sp>
          <p:nvSpPr>
            <p:cNvPr id="36" name="Rechteck 35"/>
            <p:cNvSpPr/>
            <p:nvPr/>
          </p:nvSpPr>
          <p:spPr>
            <a:xfrm>
              <a:off x="6170248" y="7060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37" name="Rechteck 36"/>
            <p:cNvSpPr/>
            <p:nvPr/>
          </p:nvSpPr>
          <p:spPr>
            <a:xfrm>
              <a:off x="6222722" y="77975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43" name="Gruppieren 42"/>
          <p:cNvGrpSpPr/>
          <p:nvPr/>
        </p:nvGrpSpPr>
        <p:grpSpPr>
          <a:xfrm>
            <a:off x="1251201" y="3056685"/>
            <a:ext cx="2821171" cy="1693205"/>
            <a:chOff x="6193561" y="2535630"/>
            <a:chExt cx="2497732" cy="1499084"/>
          </a:xfrm>
        </p:grpSpPr>
        <p:sp>
          <p:nvSpPr>
            <p:cNvPr id="44" name="Rechteck 43"/>
            <p:cNvSpPr/>
            <p:nvPr/>
          </p:nvSpPr>
          <p:spPr>
            <a:xfrm>
              <a:off x="6193741" y="2590800"/>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45" name="Gruppieren 44"/>
            <p:cNvGrpSpPr/>
            <p:nvPr/>
          </p:nvGrpSpPr>
          <p:grpSpPr>
            <a:xfrm>
              <a:off x="6193561" y="2535630"/>
              <a:ext cx="2497732" cy="1495674"/>
              <a:chOff x="6188415" y="2539040"/>
              <a:chExt cx="2497732" cy="1495674"/>
            </a:xfrm>
          </p:grpSpPr>
          <p:grpSp>
            <p:nvGrpSpPr>
              <p:cNvPr id="46" name="Gruppieren 45"/>
              <p:cNvGrpSpPr/>
              <p:nvPr/>
            </p:nvGrpSpPr>
            <p:grpSpPr>
              <a:xfrm>
                <a:off x="6188415" y="2539040"/>
                <a:ext cx="2497732" cy="1495674"/>
                <a:chOff x="6853223" y="2614667"/>
                <a:chExt cx="2497732" cy="1495674"/>
              </a:xfrm>
            </p:grpSpPr>
            <p:pic>
              <p:nvPicPr>
                <p:cNvPr id="48" name="Grafik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3223" y="2890631"/>
                  <a:ext cx="2497732" cy="1219710"/>
                </a:xfrm>
                <a:prstGeom prst="rect">
                  <a:avLst/>
                </a:prstGeom>
              </p:spPr>
            </p:pic>
            <p:sp>
              <p:nvSpPr>
                <p:cNvPr id="49" name="Textfeld 48"/>
                <p:cNvSpPr txBox="1"/>
                <p:nvPr/>
              </p:nvSpPr>
              <p:spPr>
                <a:xfrm>
                  <a:off x="7122376" y="2614667"/>
                  <a:ext cx="1914939" cy="313693"/>
                </a:xfrm>
                <a:prstGeom prst="rect">
                  <a:avLst/>
                </a:prstGeom>
                <a:noFill/>
              </p:spPr>
              <p:txBody>
                <a:bodyPr wrap="square" rtlCol="0">
                  <a:spAutoFit/>
                </a:bodyPr>
                <a:lstStyle/>
                <a:p>
                  <a:r>
                    <a:rPr lang="de-DE" sz="1694" dirty="0"/>
                    <a:t>Westafrika-Monsun</a:t>
                  </a:r>
                </a:p>
              </p:txBody>
            </p:sp>
          </p:grpSp>
          <p:sp>
            <p:nvSpPr>
              <p:cNvPr id="47" name="Rechteck 46"/>
              <p:cNvSpPr/>
              <p:nvPr/>
            </p:nvSpPr>
            <p:spPr>
              <a:xfrm>
                <a:off x="6219328" y="2631513"/>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50" name="Gruppieren 49"/>
          <p:cNvGrpSpPr/>
          <p:nvPr/>
        </p:nvGrpSpPr>
        <p:grpSpPr>
          <a:xfrm>
            <a:off x="1251201" y="5119566"/>
            <a:ext cx="2823678" cy="1667576"/>
            <a:chOff x="6177175" y="4448196"/>
            <a:chExt cx="2499951" cy="1476394"/>
          </a:xfrm>
        </p:grpSpPr>
        <p:grpSp>
          <p:nvGrpSpPr>
            <p:cNvPr id="51" name="Gruppieren 50"/>
            <p:cNvGrpSpPr/>
            <p:nvPr/>
          </p:nvGrpSpPr>
          <p:grpSpPr>
            <a:xfrm>
              <a:off x="6189020" y="4448196"/>
              <a:ext cx="2488106" cy="1476394"/>
              <a:chOff x="6853828" y="4557924"/>
              <a:chExt cx="2488106" cy="1476394"/>
            </a:xfrm>
          </p:grpSpPr>
          <p:pic>
            <p:nvPicPr>
              <p:cNvPr id="54" name="Grafik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3828" y="4872268"/>
                <a:ext cx="2488106" cy="1162050"/>
              </a:xfrm>
              <a:prstGeom prst="rect">
                <a:avLst/>
              </a:prstGeom>
            </p:spPr>
          </p:pic>
          <p:sp>
            <p:nvSpPr>
              <p:cNvPr id="55" name="Textfeld 54"/>
              <p:cNvSpPr txBox="1"/>
              <p:nvPr/>
            </p:nvSpPr>
            <p:spPr>
              <a:xfrm>
                <a:off x="7115065" y="4557924"/>
                <a:ext cx="1914939" cy="313693"/>
              </a:xfrm>
              <a:prstGeom prst="rect">
                <a:avLst/>
              </a:prstGeom>
              <a:noFill/>
            </p:spPr>
            <p:txBody>
              <a:bodyPr wrap="square" rtlCol="0">
                <a:spAutoFit/>
              </a:bodyPr>
              <a:lstStyle/>
              <a:p>
                <a:r>
                  <a:rPr lang="de-DE" sz="1694" dirty="0" err="1"/>
                  <a:t>El</a:t>
                </a:r>
                <a:r>
                  <a:rPr lang="de-DE" sz="1694" dirty="0"/>
                  <a:t> </a:t>
                </a:r>
                <a:r>
                  <a:rPr lang="de-DE" sz="1694" dirty="0" err="1"/>
                  <a:t>Niño</a:t>
                </a:r>
                <a:endParaRPr lang="de-DE" sz="1694" dirty="0"/>
              </a:p>
            </p:txBody>
          </p:sp>
        </p:grpSp>
        <p:sp>
          <p:nvSpPr>
            <p:cNvPr id="52" name="Rechteck 51"/>
            <p:cNvSpPr/>
            <p:nvPr/>
          </p:nvSpPr>
          <p:spPr>
            <a:xfrm>
              <a:off x="6177175" y="447240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53" name="Rechteck 52"/>
            <p:cNvSpPr/>
            <p:nvPr/>
          </p:nvSpPr>
          <p:spPr>
            <a:xfrm>
              <a:off x="6216645" y="4547806"/>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4" name="Gruppieren 3"/>
          <p:cNvGrpSpPr/>
          <p:nvPr/>
        </p:nvGrpSpPr>
        <p:grpSpPr>
          <a:xfrm>
            <a:off x="4504141" y="1053391"/>
            <a:ext cx="2857269" cy="1814497"/>
            <a:chOff x="3587422" y="623380"/>
            <a:chExt cx="2529691" cy="1606471"/>
          </a:xfrm>
        </p:grpSpPr>
        <p:grpSp>
          <p:nvGrpSpPr>
            <p:cNvPr id="56" name="Gruppieren 55"/>
            <p:cNvGrpSpPr/>
            <p:nvPr/>
          </p:nvGrpSpPr>
          <p:grpSpPr>
            <a:xfrm>
              <a:off x="3625800" y="623380"/>
              <a:ext cx="2491313" cy="1443914"/>
              <a:chOff x="3380304" y="722554"/>
              <a:chExt cx="2491313" cy="1443914"/>
            </a:xfrm>
          </p:grpSpPr>
          <p:sp>
            <p:nvSpPr>
              <p:cNvPr id="57" name="Rechteck 56"/>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58" name="Gerader Verbinder 57"/>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feld 1"/>
            <p:cNvSpPr txBox="1"/>
            <p:nvPr/>
          </p:nvSpPr>
          <p:spPr>
            <a:xfrm>
              <a:off x="3587422" y="846675"/>
              <a:ext cx="2529690" cy="1383176"/>
            </a:xfrm>
            <a:prstGeom prst="rect">
              <a:avLst/>
            </a:prstGeom>
            <a:noFill/>
          </p:spPr>
          <p:txBody>
            <a:bodyPr wrap="square" rtlCol="0">
              <a:spAutoFit/>
            </a:bodyPr>
            <a:lstStyle/>
            <a:p>
              <a:pPr algn="just"/>
              <a:r>
                <a:rPr lang="de-DE" sz="1186" dirty="0"/>
                <a:t>Die Wasserströmungen im Nordatlantik werden durch Temperatur- und Salz-konzentrationsunterschiede des Wassers verursacht. Dichteres Salzwasser sinkt ab. Die Eisschmelze auf Grönland verändert die Salzkonzentration des Wassers. Was passiert dann?</a:t>
              </a:r>
            </a:p>
            <a:p>
              <a:endParaRPr lang="de-DE" sz="1243" dirty="0"/>
            </a:p>
          </p:txBody>
        </p:sp>
      </p:grpSp>
      <p:grpSp>
        <p:nvGrpSpPr>
          <p:cNvPr id="5" name="Gruppieren 4"/>
          <p:cNvGrpSpPr/>
          <p:nvPr/>
        </p:nvGrpSpPr>
        <p:grpSpPr>
          <a:xfrm>
            <a:off x="4504141" y="3086478"/>
            <a:ext cx="2948260" cy="1681684"/>
            <a:chOff x="3606609" y="2630359"/>
            <a:chExt cx="2610251" cy="1488884"/>
          </a:xfrm>
        </p:grpSpPr>
        <p:grpSp>
          <p:nvGrpSpPr>
            <p:cNvPr id="59" name="Gruppieren 58"/>
            <p:cNvGrpSpPr/>
            <p:nvPr/>
          </p:nvGrpSpPr>
          <p:grpSpPr>
            <a:xfrm>
              <a:off x="3625799" y="2630359"/>
              <a:ext cx="2491313" cy="1443914"/>
              <a:chOff x="3380304" y="722554"/>
              <a:chExt cx="2491313" cy="1443914"/>
            </a:xfrm>
          </p:grpSpPr>
          <p:sp>
            <p:nvSpPr>
              <p:cNvPr id="60" name="Rechteck 59"/>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61" name="Gerader Verbinder 60"/>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feld 2"/>
            <p:cNvSpPr txBox="1"/>
            <p:nvPr/>
          </p:nvSpPr>
          <p:spPr>
            <a:xfrm>
              <a:off x="3606609" y="2897635"/>
              <a:ext cx="2610251" cy="1221608"/>
            </a:xfrm>
            <a:prstGeom prst="rect">
              <a:avLst/>
            </a:prstGeom>
            <a:noFill/>
          </p:spPr>
          <p:txBody>
            <a:bodyPr wrap="square" rtlCol="0">
              <a:spAutoFit/>
            </a:bodyPr>
            <a:lstStyle/>
            <a:p>
              <a:r>
                <a:rPr lang="de-DE" sz="1186" dirty="0"/>
                <a:t>In Westafrika steigt die heiße Luft auf, es entsteht ein Tiefdruckgebiet. Feuchte Luft strömt vom Atlantik her ein und regnet sich über dem Festland ab. Die Sahelzone könnte durch eine Verlagerung des Monsuns noch trockener werden oder aber ergrünen</a:t>
              </a:r>
              <a:r>
                <a:rPr lang="de-DE" sz="1243" dirty="0"/>
                <a:t>. </a:t>
              </a:r>
              <a:r>
                <a:rPr lang="de-DE" sz="1186" dirty="0"/>
                <a:t>Was bedeutet dies für die Bevölkerung?</a:t>
              </a:r>
            </a:p>
          </p:txBody>
        </p:sp>
      </p:grpSp>
      <p:sp>
        <p:nvSpPr>
          <p:cNvPr id="66" name="Rechteck 65"/>
          <p:cNvSpPr/>
          <p:nvPr/>
        </p:nvSpPr>
        <p:spPr>
          <a:xfrm>
            <a:off x="4593517" y="1103043"/>
            <a:ext cx="299544" cy="173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67" name="Rechteck 66"/>
          <p:cNvSpPr/>
          <p:nvPr/>
        </p:nvSpPr>
        <p:spPr>
          <a:xfrm>
            <a:off x="4601635" y="3147746"/>
            <a:ext cx="299544" cy="173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68" name="Textfeld 67"/>
          <p:cNvSpPr txBox="1"/>
          <p:nvPr/>
        </p:nvSpPr>
        <p:spPr>
          <a:xfrm>
            <a:off x="4960971" y="1013668"/>
            <a:ext cx="2371712" cy="354314"/>
          </a:xfrm>
          <a:prstGeom prst="rect">
            <a:avLst/>
          </a:prstGeom>
          <a:noFill/>
        </p:spPr>
        <p:txBody>
          <a:bodyPr wrap="square" rtlCol="0">
            <a:spAutoFit/>
          </a:bodyPr>
          <a:lstStyle/>
          <a:p>
            <a:r>
              <a:rPr lang="de-DE" sz="1694" dirty="0"/>
              <a:t>Zu viel Süßwasser</a:t>
            </a:r>
          </a:p>
        </p:txBody>
      </p:sp>
      <p:sp>
        <p:nvSpPr>
          <p:cNvPr id="69" name="Textfeld 68"/>
          <p:cNvSpPr txBox="1"/>
          <p:nvPr/>
        </p:nvSpPr>
        <p:spPr>
          <a:xfrm>
            <a:off x="4922852" y="3057734"/>
            <a:ext cx="2507877" cy="354314"/>
          </a:xfrm>
          <a:prstGeom prst="rect">
            <a:avLst/>
          </a:prstGeom>
          <a:noFill/>
        </p:spPr>
        <p:txBody>
          <a:bodyPr wrap="square" rtlCol="0">
            <a:spAutoFit/>
          </a:bodyPr>
          <a:lstStyle/>
          <a:p>
            <a:r>
              <a:rPr lang="de-DE" sz="1694" dirty="0"/>
              <a:t>Feuchte Luft vom Atlantik</a:t>
            </a:r>
          </a:p>
        </p:txBody>
      </p:sp>
      <p:grpSp>
        <p:nvGrpSpPr>
          <p:cNvPr id="10" name="Gruppieren 9"/>
          <p:cNvGrpSpPr/>
          <p:nvPr/>
        </p:nvGrpSpPr>
        <p:grpSpPr>
          <a:xfrm>
            <a:off x="11010022" y="1053391"/>
            <a:ext cx="2871946" cy="1675800"/>
            <a:chOff x="9492748" y="543269"/>
            <a:chExt cx="2542686" cy="1483674"/>
          </a:xfrm>
        </p:grpSpPr>
        <p:sp>
          <p:nvSpPr>
            <p:cNvPr id="75" name="Rechteck 74"/>
            <p:cNvSpPr/>
            <p:nvPr/>
          </p:nvSpPr>
          <p:spPr>
            <a:xfrm>
              <a:off x="9581694" y="64113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nvGrpSpPr>
            <p:cNvPr id="6" name="Gruppieren 5"/>
            <p:cNvGrpSpPr/>
            <p:nvPr/>
          </p:nvGrpSpPr>
          <p:grpSpPr>
            <a:xfrm>
              <a:off x="9492748" y="543269"/>
              <a:ext cx="2542686" cy="1483674"/>
              <a:chOff x="9492748" y="543269"/>
              <a:chExt cx="2542686" cy="1483674"/>
            </a:xfrm>
          </p:grpSpPr>
          <p:sp>
            <p:nvSpPr>
              <p:cNvPr id="71" name="Textfeld 70"/>
              <p:cNvSpPr txBox="1"/>
              <p:nvPr/>
            </p:nvSpPr>
            <p:spPr>
              <a:xfrm>
                <a:off x="9492748" y="809332"/>
                <a:ext cx="2542686" cy="1213892"/>
              </a:xfrm>
              <a:prstGeom prst="rect">
                <a:avLst/>
              </a:prstGeom>
              <a:noFill/>
            </p:spPr>
            <p:txBody>
              <a:bodyPr wrap="square" rtlCol="0">
                <a:spAutoFit/>
              </a:bodyPr>
              <a:lstStyle/>
              <a:p>
                <a:r>
                  <a:rPr lang="de-DE" sz="1186" dirty="0"/>
                  <a:t>Die tropischen Regenwälder sind ein Puffer im Erdklimasystem. Pflanzen nehmen CO</a:t>
                </a:r>
                <a:r>
                  <a:rPr lang="de-DE" sz="1186" baseline="-25000" dirty="0"/>
                  <a:t>2</a:t>
                </a:r>
                <a:r>
                  <a:rPr lang="de-DE" sz="1186" dirty="0"/>
                  <a:t> auf und speichern es in ihrer Biomasse. Ein Großteil der Niederschläge stammt aus über dem Wald verdunstetem Wasser. Erderwärmung und  Abholzung vernichten Teile des Amazonas. Was passiert dann?  </a:t>
                </a:r>
              </a:p>
            </p:txBody>
          </p:sp>
          <p:grpSp>
            <p:nvGrpSpPr>
              <p:cNvPr id="72" name="Gruppieren 71"/>
              <p:cNvGrpSpPr/>
              <p:nvPr/>
            </p:nvGrpSpPr>
            <p:grpSpPr>
              <a:xfrm>
                <a:off x="9521344" y="583029"/>
                <a:ext cx="2491313" cy="1443914"/>
                <a:chOff x="3380304" y="722554"/>
                <a:chExt cx="2491313" cy="1443914"/>
              </a:xfrm>
            </p:grpSpPr>
            <p:sp>
              <p:nvSpPr>
                <p:cNvPr id="73" name="Rechteck 7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74" name="Gerader Verbinder 7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feld 75"/>
              <p:cNvSpPr txBox="1"/>
              <p:nvPr/>
            </p:nvSpPr>
            <p:spPr>
              <a:xfrm>
                <a:off x="9808055" y="543269"/>
                <a:ext cx="2196582" cy="313693"/>
              </a:xfrm>
              <a:prstGeom prst="rect">
                <a:avLst/>
              </a:prstGeom>
              <a:noFill/>
            </p:spPr>
            <p:txBody>
              <a:bodyPr wrap="square" rtlCol="0">
                <a:spAutoFit/>
              </a:bodyPr>
              <a:lstStyle/>
              <a:p>
                <a:r>
                  <a:rPr lang="de-DE" sz="1694" dirty="0"/>
                  <a:t>Die Lunge der Welt</a:t>
                </a:r>
              </a:p>
            </p:txBody>
          </p:sp>
        </p:grpSp>
      </p:grpSp>
      <p:grpSp>
        <p:nvGrpSpPr>
          <p:cNvPr id="7" name="Gruppieren 6"/>
          <p:cNvGrpSpPr/>
          <p:nvPr/>
        </p:nvGrpSpPr>
        <p:grpSpPr>
          <a:xfrm>
            <a:off x="11010021" y="3086478"/>
            <a:ext cx="2871947" cy="1669654"/>
            <a:chOff x="9469970" y="2574652"/>
            <a:chExt cx="2542687" cy="1478233"/>
          </a:xfrm>
        </p:grpSpPr>
        <p:grpSp>
          <p:nvGrpSpPr>
            <p:cNvPr id="77" name="Gruppieren 76"/>
            <p:cNvGrpSpPr/>
            <p:nvPr/>
          </p:nvGrpSpPr>
          <p:grpSpPr>
            <a:xfrm>
              <a:off x="9521344" y="2608282"/>
              <a:ext cx="2491313" cy="1443914"/>
              <a:chOff x="3380304" y="722554"/>
              <a:chExt cx="2491313" cy="1443914"/>
            </a:xfrm>
          </p:grpSpPr>
          <p:sp>
            <p:nvSpPr>
              <p:cNvPr id="78" name="Rechteck 7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79" name="Gerader Verbinder 7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feld 8"/>
            <p:cNvSpPr txBox="1"/>
            <p:nvPr/>
          </p:nvSpPr>
          <p:spPr>
            <a:xfrm>
              <a:off x="9469970" y="2838992"/>
              <a:ext cx="2542687" cy="1213893"/>
            </a:xfrm>
            <a:prstGeom prst="rect">
              <a:avLst/>
            </a:prstGeom>
            <a:noFill/>
          </p:spPr>
          <p:txBody>
            <a:bodyPr wrap="square" rtlCol="0">
              <a:spAutoFit/>
            </a:bodyPr>
            <a:lstStyle/>
            <a:p>
              <a:pPr algn="just"/>
              <a:r>
                <a:rPr lang="de-DE" sz="1186" dirty="0"/>
                <a:t>Die von Nesseltieren im Meer gebildeten Korallenriffe sind einzigartige  Ökosysteme mit einer schier unendlichen Vielfalt an Tier- und Pflanzenarten. Sie reagieren sehr empfindlich auf Temperaturschwankungen und einer Versauerung des Wassers. Was passiert mit ihnen durch den Klimawandel?</a:t>
              </a:r>
            </a:p>
          </p:txBody>
        </p:sp>
        <p:sp>
          <p:nvSpPr>
            <p:cNvPr id="80" name="Rechteck 79"/>
            <p:cNvSpPr/>
            <p:nvPr/>
          </p:nvSpPr>
          <p:spPr>
            <a:xfrm>
              <a:off x="9588822"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81" name="Textfeld 80"/>
            <p:cNvSpPr txBox="1"/>
            <p:nvPr/>
          </p:nvSpPr>
          <p:spPr>
            <a:xfrm>
              <a:off x="9807351" y="2574652"/>
              <a:ext cx="2080725" cy="313693"/>
            </a:xfrm>
            <a:prstGeom prst="rect">
              <a:avLst/>
            </a:prstGeom>
            <a:noFill/>
          </p:spPr>
          <p:txBody>
            <a:bodyPr wrap="square" rtlCol="0">
              <a:spAutoFit/>
            </a:bodyPr>
            <a:lstStyle/>
            <a:p>
              <a:r>
                <a:rPr lang="de-DE" sz="1694" dirty="0"/>
                <a:t>Verblassende Farben</a:t>
              </a:r>
            </a:p>
          </p:txBody>
        </p:sp>
      </p:grpSp>
      <p:grpSp>
        <p:nvGrpSpPr>
          <p:cNvPr id="8" name="Gruppieren 7"/>
          <p:cNvGrpSpPr/>
          <p:nvPr/>
        </p:nvGrpSpPr>
        <p:grpSpPr>
          <a:xfrm>
            <a:off x="11010022" y="5119564"/>
            <a:ext cx="2862889" cy="1838341"/>
            <a:chOff x="9469970" y="4464073"/>
            <a:chExt cx="2534667" cy="1627581"/>
          </a:xfrm>
        </p:grpSpPr>
        <p:grpSp>
          <p:nvGrpSpPr>
            <p:cNvPr id="82" name="Gruppieren 81"/>
            <p:cNvGrpSpPr/>
            <p:nvPr/>
          </p:nvGrpSpPr>
          <p:grpSpPr>
            <a:xfrm>
              <a:off x="9513324" y="4507143"/>
              <a:ext cx="2491313" cy="1443914"/>
              <a:chOff x="3380304" y="722554"/>
              <a:chExt cx="2491313" cy="1443914"/>
            </a:xfrm>
          </p:grpSpPr>
          <p:sp>
            <p:nvSpPr>
              <p:cNvPr id="83" name="Rechteck 8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84" name="Gerader Verbinder 8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Rechteck 84"/>
            <p:cNvSpPr/>
            <p:nvPr/>
          </p:nvSpPr>
          <p:spPr>
            <a:xfrm>
              <a:off x="9599274" y="45582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2" name="Textfeld 11"/>
            <p:cNvSpPr txBox="1"/>
            <p:nvPr/>
          </p:nvSpPr>
          <p:spPr>
            <a:xfrm>
              <a:off x="9469970" y="4708478"/>
              <a:ext cx="2481739" cy="1383176"/>
            </a:xfrm>
            <a:prstGeom prst="rect">
              <a:avLst/>
            </a:prstGeom>
            <a:noFill/>
          </p:spPr>
          <p:txBody>
            <a:bodyPr wrap="square" rtlCol="0">
              <a:spAutoFit/>
            </a:bodyPr>
            <a:lstStyle/>
            <a:p>
              <a:pPr algn="just"/>
              <a:r>
                <a:rPr lang="de-DE" sz="1186" dirty="0"/>
                <a:t>Die Auswirkungen des Klimawandels in den borealen Wäldern sind verheerend. Es ist zu warm und zu trocken. Befall mit Schadinsekten, starke Stürme und Feuer setzen den Wäldern zu und Abholzung gäbe ihnen den Rest. Gibt es hier Rückkopplungseffekte? </a:t>
              </a:r>
            </a:p>
            <a:p>
              <a:endParaRPr lang="de-DE" sz="1243" dirty="0"/>
            </a:p>
          </p:txBody>
        </p:sp>
        <p:sp>
          <p:nvSpPr>
            <p:cNvPr id="86" name="Textfeld 85"/>
            <p:cNvSpPr txBox="1"/>
            <p:nvPr/>
          </p:nvSpPr>
          <p:spPr>
            <a:xfrm>
              <a:off x="9864476" y="4464073"/>
              <a:ext cx="2080725" cy="313693"/>
            </a:xfrm>
            <a:prstGeom prst="rect">
              <a:avLst/>
            </a:prstGeom>
            <a:noFill/>
          </p:spPr>
          <p:txBody>
            <a:bodyPr wrap="square" rtlCol="0">
              <a:spAutoFit/>
            </a:bodyPr>
            <a:lstStyle/>
            <a:p>
              <a:r>
                <a:rPr lang="de-DE" sz="1694" dirty="0"/>
                <a:t>Schützendes Grün</a:t>
              </a:r>
            </a:p>
          </p:txBody>
        </p:sp>
      </p:grpSp>
      <p:grpSp>
        <p:nvGrpSpPr>
          <p:cNvPr id="87" name="Gruppieren 86"/>
          <p:cNvGrpSpPr/>
          <p:nvPr/>
        </p:nvGrpSpPr>
        <p:grpSpPr>
          <a:xfrm>
            <a:off x="4504142" y="5119564"/>
            <a:ext cx="3557785" cy="1660515"/>
            <a:chOff x="3602155" y="4495380"/>
            <a:chExt cx="3149895" cy="1470142"/>
          </a:xfrm>
        </p:grpSpPr>
        <p:grpSp>
          <p:nvGrpSpPr>
            <p:cNvPr id="88" name="Gruppieren 87"/>
            <p:cNvGrpSpPr/>
            <p:nvPr/>
          </p:nvGrpSpPr>
          <p:grpSpPr>
            <a:xfrm>
              <a:off x="3627786" y="4521608"/>
              <a:ext cx="2491313" cy="1443914"/>
              <a:chOff x="3380304" y="722554"/>
              <a:chExt cx="2491313" cy="1443914"/>
            </a:xfrm>
          </p:grpSpPr>
          <p:sp>
            <p:nvSpPr>
              <p:cNvPr id="92" name="Rechteck 91"/>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93" name="Gerader Verbinder 92"/>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9" name="Textfeld 88"/>
            <p:cNvSpPr txBox="1"/>
            <p:nvPr/>
          </p:nvSpPr>
          <p:spPr>
            <a:xfrm>
              <a:off x="3602155" y="4742346"/>
              <a:ext cx="2559807" cy="1213892"/>
            </a:xfrm>
            <a:prstGeom prst="rect">
              <a:avLst/>
            </a:prstGeom>
            <a:noFill/>
          </p:spPr>
          <p:txBody>
            <a:bodyPr wrap="square" rtlCol="0">
              <a:spAutoFit/>
            </a:bodyPr>
            <a:lstStyle/>
            <a:p>
              <a:pPr algn="just"/>
              <a:r>
                <a:rPr lang="de-DE" sz="1186" dirty="0"/>
                <a:t>Beim El Nino erwärmt sich die Meeres-oberfläche im äquatorialen Pazifik stärker als normal. Dies führt zu Hitze in Australien, Südostasien und Südafrika. Der Regen, der dort fehlt, geht reichlich über der Westküste Südamerikas nieder. Was </a:t>
              </a:r>
              <a:r>
                <a:rPr lang="de-DE" sz="1186" dirty="0" err="1"/>
                <a:t>pas-siert</a:t>
              </a:r>
              <a:r>
                <a:rPr lang="de-DE" sz="1186" dirty="0"/>
                <a:t>, wenn es am Äquator wärmer wird?</a:t>
              </a:r>
            </a:p>
          </p:txBody>
        </p:sp>
        <p:sp>
          <p:nvSpPr>
            <p:cNvPr id="90" name="Rechteck 89"/>
            <p:cNvSpPr/>
            <p:nvPr/>
          </p:nvSpPr>
          <p:spPr>
            <a:xfrm>
              <a:off x="3700593" y="4577720"/>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91" name="Textfeld 90"/>
            <p:cNvSpPr txBox="1"/>
            <p:nvPr/>
          </p:nvSpPr>
          <p:spPr>
            <a:xfrm>
              <a:off x="3929642" y="4495380"/>
              <a:ext cx="2822408" cy="313693"/>
            </a:xfrm>
            <a:prstGeom prst="rect">
              <a:avLst/>
            </a:prstGeom>
            <a:noFill/>
          </p:spPr>
          <p:txBody>
            <a:bodyPr wrap="square" rtlCol="0">
              <a:spAutoFit/>
            </a:bodyPr>
            <a:lstStyle/>
            <a:p>
              <a:r>
                <a:rPr lang="de-DE" sz="1694" dirty="0"/>
                <a:t>Pazifische Strömung</a:t>
              </a:r>
            </a:p>
          </p:txBody>
        </p:sp>
      </p:grpSp>
      <p:grpSp>
        <p:nvGrpSpPr>
          <p:cNvPr id="124" name="Gruppieren 123">
            <a:extLst>
              <a:ext uri="{FF2B5EF4-FFF2-40B4-BE49-F238E27FC236}">
                <a16:creationId xmlns:a16="http://schemas.microsoft.com/office/drawing/2014/main" id="{A9E86B78-B187-4BF6-BE9B-5A39742D5C64}"/>
              </a:ext>
            </a:extLst>
          </p:cNvPr>
          <p:cNvGrpSpPr/>
          <p:nvPr/>
        </p:nvGrpSpPr>
        <p:grpSpPr>
          <a:xfrm>
            <a:off x="1251201" y="7162583"/>
            <a:ext cx="2932831" cy="1715221"/>
            <a:chOff x="1148666" y="801201"/>
            <a:chExt cx="2596590" cy="1518576"/>
          </a:xfrm>
        </p:grpSpPr>
        <p:sp>
          <p:nvSpPr>
            <p:cNvPr id="125" name="Rechteck 124">
              <a:extLst>
                <a:ext uri="{FF2B5EF4-FFF2-40B4-BE49-F238E27FC236}">
                  <a16:creationId xmlns:a16="http://schemas.microsoft.com/office/drawing/2014/main" id="{62760D15-7C58-431F-9A4A-446D8CEEF007}"/>
                </a:ext>
              </a:extLst>
            </p:cNvPr>
            <p:cNvSpPr/>
            <p:nvPr/>
          </p:nvSpPr>
          <p:spPr>
            <a:xfrm>
              <a:off x="1148666" y="83909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126" name="Gruppieren 125">
              <a:extLst>
                <a:ext uri="{FF2B5EF4-FFF2-40B4-BE49-F238E27FC236}">
                  <a16:creationId xmlns:a16="http://schemas.microsoft.com/office/drawing/2014/main" id="{CC01D619-3C7E-41A2-8688-5CEE2046C6DB}"/>
                </a:ext>
              </a:extLst>
            </p:cNvPr>
            <p:cNvGrpSpPr/>
            <p:nvPr/>
          </p:nvGrpSpPr>
          <p:grpSpPr>
            <a:xfrm>
              <a:off x="1159496" y="801201"/>
              <a:ext cx="2585760" cy="1518576"/>
              <a:chOff x="1159153" y="800010"/>
              <a:chExt cx="2589200" cy="1518576"/>
            </a:xfrm>
          </p:grpSpPr>
          <p:sp>
            <p:nvSpPr>
              <p:cNvPr id="127" name="Textfeld 126">
                <a:extLst>
                  <a:ext uri="{FF2B5EF4-FFF2-40B4-BE49-F238E27FC236}">
                    <a16:creationId xmlns:a16="http://schemas.microsoft.com/office/drawing/2014/main" id="{8EFC6438-355D-4137-B6A9-2DBB0F0BCBD9}"/>
                  </a:ext>
                </a:extLst>
              </p:cNvPr>
              <p:cNvSpPr txBox="1"/>
              <p:nvPr/>
            </p:nvSpPr>
            <p:spPr>
              <a:xfrm>
                <a:off x="1399608" y="800010"/>
                <a:ext cx="2254757" cy="313693"/>
              </a:xfrm>
              <a:prstGeom prst="rect">
                <a:avLst/>
              </a:prstGeom>
              <a:noFill/>
            </p:spPr>
            <p:txBody>
              <a:bodyPr wrap="square" rtlCol="0">
                <a:spAutoFit/>
              </a:bodyPr>
              <a:lstStyle/>
              <a:p>
                <a:r>
                  <a:rPr lang="de-DE" sz="1694" dirty="0"/>
                  <a:t>Marine Kohlenstoffpumpe</a:t>
                </a:r>
              </a:p>
            </p:txBody>
          </p:sp>
          <p:pic>
            <p:nvPicPr>
              <p:cNvPr id="128" name="Grafik 127">
                <a:extLst>
                  <a:ext uri="{FF2B5EF4-FFF2-40B4-BE49-F238E27FC236}">
                    <a16:creationId xmlns:a16="http://schemas.microsoft.com/office/drawing/2014/main" id="{B317C1C0-8620-47CB-B2C6-EA40641D01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9153" y="1090728"/>
                <a:ext cx="2480159" cy="1192281"/>
              </a:xfrm>
              <a:prstGeom prst="rect">
                <a:avLst/>
              </a:prstGeom>
            </p:spPr>
          </p:pic>
          <p:sp>
            <p:nvSpPr>
              <p:cNvPr id="129" name="Textfeld 128">
                <a:extLst>
                  <a:ext uri="{FF2B5EF4-FFF2-40B4-BE49-F238E27FC236}">
                    <a16:creationId xmlns:a16="http://schemas.microsoft.com/office/drawing/2014/main" id="{6E523183-A172-4F95-8DDC-8B5C3CFE9CCC}"/>
                  </a:ext>
                </a:extLst>
              </p:cNvPr>
              <p:cNvSpPr txBox="1"/>
              <p:nvPr/>
            </p:nvSpPr>
            <p:spPr>
              <a:xfrm>
                <a:off x="1863458" y="1129772"/>
                <a:ext cx="621792" cy="329183"/>
              </a:xfrm>
              <a:prstGeom prst="rect">
                <a:avLst/>
              </a:prstGeom>
              <a:noFill/>
            </p:spPr>
            <p:txBody>
              <a:bodyPr wrap="square" rtlCol="0">
                <a:spAutoFit/>
              </a:bodyPr>
              <a:lstStyle/>
              <a:p>
                <a:r>
                  <a:rPr lang="de-DE" sz="1808" dirty="0"/>
                  <a:t>CO</a:t>
                </a:r>
                <a:r>
                  <a:rPr lang="de-DE" sz="1355" dirty="0"/>
                  <a:t>2</a:t>
                </a:r>
              </a:p>
            </p:txBody>
          </p:sp>
          <p:sp>
            <p:nvSpPr>
              <p:cNvPr id="130" name="Textfeld 129">
                <a:extLst>
                  <a:ext uri="{FF2B5EF4-FFF2-40B4-BE49-F238E27FC236}">
                    <a16:creationId xmlns:a16="http://schemas.microsoft.com/office/drawing/2014/main" id="{571884F1-8F29-420D-9C36-84482CEC63A1}"/>
                  </a:ext>
                </a:extLst>
              </p:cNvPr>
              <p:cNvSpPr txBox="1"/>
              <p:nvPr/>
            </p:nvSpPr>
            <p:spPr>
              <a:xfrm>
                <a:off x="2217026" y="2020726"/>
                <a:ext cx="1531327" cy="297860"/>
              </a:xfrm>
              <a:prstGeom prst="rect">
                <a:avLst/>
              </a:prstGeom>
              <a:noFill/>
            </p:spPr>
            <p:txBody>
              <a:bodyPr wrap="square" rtlCol="0">
                <a:spAutoFit/>
              </a:bodyPr>
              <a:lstStyle/>
              <a:p>
                <a:r>
                  <a:rPr lang="de-DE" sz="1581" dirty="0"/>
                  <a:t>abgelagertes CO</a:t>
                </a:r>
                <a:r>
                  <a:rPr lang="de-DE" sz="1243" dirty="0"/>
                  <a:t>2</a:t>
                </a:r>
              </a:p>
            </p:txBody>
          </p:sp>
          <p:sp>
            <p:nvSpPr>
              <p:cNvPr id="131" name="Rechteck 130">
                <a:extLst>
                  <a:ext uri="{FF2B5EF4-FFF2-40B4-BE49-F238E27FC236}">
                    <a16:creationId xmlns:a16="http://schemas.microsoft.com/office/drawing/2014/main" id="{6C262BDA-30C7-4DFD-B8E6-AC3EBE0A77C0}"/>
                  </a:ext>
                </a:extLst>
              </p:cNvPr>
              <p:cNvSpPr/>
              <p:nvPr/>
            </p:nvSpPr>
            <p:spPr>
              <a:xfrm>
                <a:off x="1190632" y="891626"/>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132" name="Gruppieren 131">
            <a:extLst>
              <a:ext uri="{FF2B5EF4-FFF2-40B4-BE49-F238E27FC236}">
                <a16:creationId xmlns:a16="http://schemas.microsoft.com/office/drawing/2014/main" id="{EAA2F287-4182-40B8-BB47-517C5144692D}"/>
              </a:ext>
            </a:extLst>
          </p:cNvPr>
          <p:cNvGrpSpPr/>
          <p:nvPr/>
        </p:nvGrpSpPr>
        <p:grpSpPr>
          <a:xfrm>
            <a:off x="4504141" y="7152654"/>
            <a:ext cx="3145401" cy="1674660"/>
            <a:chOff x="4766488" y="997962"/>
            <a:chExt cx="2784790" cy="1482665"/>
          </a:xfrm>
        </p:grpSpPr>
        <p:grpSp>
          <p:nvGrpSpPr>
            <p:cNvPr id="133" name="Gruppieren 132">
              <a:extLst>
                <a:ext uri="{FF2B5EF4-FFF2-40B4-BE49-F238E27FC236}">
                  <a16:creationId xmlns:a16="http://schemas.microsoft.com/office/drawing/2014/main" id="{B0B1AA05-CDB3-4220-99BE-09B736847C95}"/>
                </a:ext>
              </a:extLst>
            </p:cNvPr>
            <p:cNvGrpSpPr/>
            <p:nvPr/>
          </p:nvGrpSpPr>
          <p:grpSpPr>
            <a:xfrm>
              <a:off x="4766488" y="1036713"/>
              <a:ext cx="2491313" cy="1443914"/>
              <a:chOff x="3380304" y="722554"/>
              <a:chExt cx="2491313" cy="1443914"/>
            </a:xfrm>
          </p:grpSpPr>
          <p:sp>
            <p:nvSpPr>
              <p:cNvPr id="137" name="Rechteck 136">
                <a:extLst>
                  <a:ext uri="{FF2B5EF4-FFF2-40B4-BE49-F238E27FC236}">
                    <a16:creationId xmlns:a16="http://schemas.microsoft.com/office/drawing/2014/main" id="{B49F1E80-6B05-4ED6-BA51-1C5FA02BE3DA}"/>
                  </a:ext>
                </a:extLst>
              </p:cNvPr>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38" name="Gerader Verbinder 137">
                <a:extLst>
                  <a:ext uri="{FF2B5EF4-FFF2-40B4-BE49-F238E27FC236}">
                    <a16:creationId xmlns:a16="http://schemas.microsoft.com/office/drawing/2014/main" id="{DA889735-18CC-4A0F-9A3D-166B1827590F}"/>
                  </a:ext>
                </a:extLst>
              </p:cNvPr>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4" name="Rechteck 133">
              <a:extLst>
                <a:ext uri="{FF2B5EF4-FFF2-40B4-BE49-F238E27FC236}">
                  <a16:creationId xmlns:a16="http://schemas.microsoft.com/office/drawing/2014/main" id="{2E7A609F-4970-4FA1-8FDF-9F6AADE36187}"/>
                </a:ext>
              </a:extLst>
            </p:cNvPr>
            <p:cNvSpPr/>
            <p:nvPr/>
          </p:nvSpPr>
          <p:spPr>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35" name="Textfeld 134">
              <a:extLst>
                <a:ext uri="{FF2B5EF4-FFF2-40B4-BE49-F238E27FC236}">
                  <a16:creationId xmlns:a16="http://schemas.microsoft.com/office/drawing/2014/main" id="{BB62C651-BA7E-4168-B010-DA343BC760D1}"/>
                </a:ext>
              </a:extLst>
            </p:cNvPr>
            <p:cNvSpPr txBox="1"/>
            <p:nvPr/>
          </p:nvSpPr>
          <p:spPr>
            <a:xfrm>
              <a:off x="5061590" y="997962"/>
              <a:ext cx="2489688" cy="313693"/>
            </a:xfrm>
            <a:prstGeom prst="rect">
              <a:avLst/>
            </a:prstGeom>
            <a:noFill/>
          </p:spPr>
          <p:txBody>
            <a:bodyPr wrap="square" rtlCol="0">
              <a:spAutoFit/>
            </a:bodyPr>
            <a:lstStyle/>
            <a:p>
              <a:r>
                <a:rPr lang="de-DE" sz="1694" dirty="0"/>
                <a:t>Gespeichertes CO</a:t>
              </a:r>
              <a:r>
                <a:rPr lang="de-DE" sz="1694" baseline="-25000" dirty="0"/>
                <a:t>2</a:t>
              </a:r>
            </a:p>
          </p:txBody>
        </p:sp>
        <p:sp>
          <p:nvSpPr>
            <p:cNvPr id="136" name="Textfeld 135">
              <a:extLst>
                <a:ext uri="{FF2B5EF4-FFF2-40B4-BE49-F238E27FC236}">
                  <a16:creationId xmlns:a16="http://schemas.microsoft.com/office/drawing/2014/main" id="{8EECA31E-B224-41CF-8B31-E6DE89AC4A4E}"/>
                </a:ext>
              </a:extLst>
            </p:cNvPr>
            <p:cNvSpPr txBox="1"/>
            <p:nvPr/>
          </p:nvSpPr>
          <p:spPr>
            <a:xfrm>
              <a:off x="4766488" y="1244043"/>
              <a:ext cx="2491313" cy="1213892"/>
            </a:xfrm>
            <a:prstGeom prst="rect">
              <a:avLst/>
            </a:prstGeom>
            <a:noFill/>
          </p:spPr>
          <p:txBody>
            <a:bodyPr wrap="square" rtlCol="0">
              <a:spAutoFit/>
            </a:bodyPr>
            <a:lstStyle/>
            <a:p>
              <a:pPr algn="just"/>
              <a:r>
                <a:rPr lang="de-DE" sz="1186" dirty="0"/>
                <a:t>Plankton an der Oberfläche der Meere nimmt CO</a:t>
              </a:r>
              <a:r>
                <a:rPr lang="de-DE" sz="1186" baseline="-25000" dirty="0"/>
                <a:t>2</a:t>
              </a:r>
              <a:r>
                <a:rPr lang="de-DE" sz="1186" dirty="0"/>
                <a:t> auf. Krill frisst das Plankton und lagert durch die Ausscheidungen das CO</a:t>
              </a:r>
              <a:r>
                <a:rPr lang="de-DE" sz="1186" baseline="-25000" dirty="0"/>
                <a:t>2</a:t>
              </a:r>
              <a:r>
                <a:rPr lang="de-DE" sz="1186" dirty="0"/>
                <a:t> am Meeresboden ab. Welche Folgen hat es für das Plankton, wenn das Wasser wärmer und damit sauerstoffärmer wird? Gibt es hier Rückkopplungsprozesse?</a:t>
              </a:r>
            </a:p>
          </p:txBody>
        </p:sp>
      </p:grpSp>
      <p:grpSp>
        <p:nvGrpSpPr>
          <p:cNvPr id="139" name="Gruppieren 138">
            <a:extLst>
              <a:ext uri="{FF2B5EF4-FFF2-40B4-BE49-F238E27FC236}">
                <a16:creationId xmlns:a16="http://schemas.microsoft.com/office/drawing/2014/main" id="{B1C8E479-74A0-4301-A25E-969DA16C9794}"/>
              </a:ext>
            </a:extLst>
          </p:cNvPr>
          <p:cNvGrpSpPr/>
          <p:nvPr/>
        </p:nvGrpSpPr>
        <p:grpSpPr>
          <a:xfrm>
            <a:off x="11068049" y="7152654"/>
            <a:ext cx="2838271" cy="1674660"/>
            <a:chOff x="4766488" y="997962"/>
            <a:chExt cx="2512871" cy="1482665"/>
          </a:xfrm>
        </p:grpSpPr>
        <p:grpSp>
          <p:nvGrpSpPr>
            <p:cNvPr id="140" name="Gruppieren 139">
              <a:extLst>
                <a:ext uri="{FF2B5EF4-FFF2-40B4-BE49-F238E27FC236}">
                  <a16:creationId xmlns:a16="http://schemas.microsoft.com/office/drawing/2014/main" id="{C26D5371-CA24-40FF-9B88-4FED2586B32B}"/>
                </a:ext>
              </a:extLst>
            </p:cNvPr>
            <p:cNvGrpSpPr/>
            <p:nvPr/>
          </p:nvGrpSpPr>
          <p:grpSpPr>
            <a:xfrm>
              <a:off x="4766488" y="1036713"/>
              <a:ext cx="2491313" cy="1443914"/>
              <a:chOff x="3380304" y="722554"/>
              <a:chExt cx="2491313" cy="1443914"/>
            </a:xfrm>
          </p:grpSpPr>
          <p:sp>
            <p:nvSpPr>
              <p:cNvPr id="143" name="Rechteck 142">
                <a:extLst>
                  <a:ext uri="{FF2B5EF4-FFF2-40B4-BE49-F238E27FC236}">
                    <a16:creationId xmlns:a16="http://schemas.microsoft.com/office/drawing/2014/main" id="{37475ACD-2943-4DB1-9F18-0634B8C3318E}"/>
                  </a:ext>
                </a:extLst>
              </p:cNvPr>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44" name="Gerader Verbinder 143">
                <a:extLst>
                  <a:ext uri="{FF2B5EF4-FFF2-40B4-BE49-F238E27FC236}">
                    <a16:creationId xmlns:a16="http://schemas.microsoft.com/office/drawing/2014/main" id="{08B78D42-1A85-4113-9D8B-F0CB57BB2B6E}"/>
                  </a:ext>
                </a:extLst>
              </p:cNvPr>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Textfeld 140">
              <a:extLst>
                <a:ext uri="{FF2B5EF4-FFF2-40B4-BE49-F238E27FC236}">
                  <a16:creationId xmlns:a16="http://schemas.microsoft.com/office/drawing/2014/main" id="{BD26EE2F-E5CB-4648-A828-8AAFD8501AEC}"/>
                </a:ext>
              </a:extLst>
            </p:cNvPr>
            <p:cNvSpPr txBox="1"/>
            <p:nvPr/>
          </p:nvSpPr>
          <p:spPr>
            <a:xfrm>
              <a:off x="5061590" y="997962"/>
              <a:ext cx="2217769" cy="304907"/>
            </a:xfrm>
            <a:prstGeom prst="rect">
              <a:avLst/>
            </a:prstGeom>
            <a:noFill/>
          </p:spPr>
          <p:txBody>
            <a:bodyPr wrap="square" rtlCol="0">
              <a:spAutoFit/>
            </a:bodyPr>
            <a:lstStyle/>
            <a:p>
              <a:r>
                <a:rPr lang="de-DE" sz="1638" dirty="0"/>
                <a:t>Luftströmungen im Norden</a:t>
              </a:r>
            </a:p>
          </p:txBody>
        </p:sp>
        <p:sp>
          <p:nvSpPr>
            <p:cNvPr id="142" name="Textfeld 141">
              <a:extLst>
                <a:ext uri="{FF2B5EF4-FFF2-40B4-BE49-F238E27FC236}">
                  <a16:creationId xmlns:a16="http://schemas.microsoft.com/office/drawing/2014/main" id="{77870B90-2FEC-4F98-A6F5-8AF367B262AC}"/>
                </a:ext>
              </a:extLst>
            </p:cNvPr>
            <p:cNvSpPr txBox="1"/>
            <p:nvPr/>
          </p:nvSpPr>
          <p:spPr>
            <a:xfrm>
              <a:off x="4766488" y="1244043"/>
              <a:ext cx="2491313" cy="244483"/>
            </a:xfrm>
            <a:prstGeom prst="rect">
              <a:avLst/>
            </a:prstGeom>
            <a:noFill/>
          </p:spPr>
          <p:txBody>
            <a:bodyPr wrap="square" rtlCol="0">
              <a:spAutoFit/>
            </a:bodyPr>
            <a:lstStyle/>
            <a:p>
              <a:pPr algn="just"/>
              <a:endParaRPr lang="de-DE" sz="1186" dirty="0"/>
            </a:p>
          </p:txBody>
        </p:sp>
      </p:grpSp>
      <p:sp>
        <p:nvSpPr>
          <p:cNvPr id="145" name="Rechteck 144">
            <a:extLst>
              <a:ext uri="{FF2B5EF4-FFF2-40B4-BE49-F238E27FC236}">
                <a16:creationId xmlns:a16="http://schemas.microsoft.com/office/drawing/2014/main" id="{256B2566-998B-4CFE-9A70-68B317578742}"/>
              </a:ext>
            </a:extLst>
          </p:cNvPr>
          <p:cNvSpPr/>
          <p:nvPr/>
        </p:nvSpPr>
        <p:spPr>
          <a:xfrm>
            <a:off x="11127631" y="7257321"/>
            <a:ext cx="299544" cy="173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46" name="Rechteck 145">
            <a:extLst>
              <a:ext uri="{FF2B5EF4-FFF2-40B4-BE49-F238E27FC236}">
                <a16:creationId xmlns:a16="http://schemas.microsoft.com/office/drawing/2014/main" id="{F111B3B6-AEA9-4772-AF25-85A53CF0F419}"/>
              </a:ext>
            </a:extLst>
          </p:cNvPr>
          <p:cNvSpPr/>
          <p:nvPr/>
        </p:nvSpPr>
        <p:spPr>
          <a:xfrm>
            <a:off x="11068049" y="7430597"/>
            <a:ext cx="2898661" cy="1371083"/>
          </a:xfrm>
          <a:prstGeom prst="rect">
            <a:avLst/>
          </a:prstGeom>
        </p:spPr>
        <p:txBody>
          <a:bodyPr wrap="square">
            <a:spAutoFit/>
          </a:bodyPr>
          <a:lstStyle/>
          <a:p>
            <a:pPr algn="just"/>
            <a:r>
              <a:rPr lang="de-DE" sz="1186" dirty="0">
                <a:solidFill>
                  <a:srgbClr val="000000"/>
                </a:solidFill>
              </a:rPr>
              <a:t>In sieben bis 12 Kilometern Höhe schlängelt sich der Jet-Stream um die Nordhalbkugel. Er trennt die kalte Luft des Nordens vom wärmeren Süden. Er ist inzwischen so langsam, dass sich Großwetterlagen wie Kälte- und Hitzewellen, Starkregen und Dürren über viele Wochen nicht auflösen. </a:t>
            </a:r>
            <a:endParaRPr lang="de-DE" sz="1186" dirty="0"/>
          </a:p>
        </p:txBody>
      </p:sp>
      <p:sp>
        <p:nvSpPr>
          <p:cNvPr id="147" name="Rechteck 146">
            <a:extLst>
              <a:ext uri="{FF2B5EF4-FFF2-40B4-BE49-F238E27FC236}">
                <a16:creationId xmlns:a16="http://schemas.microsoft.com/office/drawing/2014/main" id="{499661D0-7D9E-4A59-9763-E5193AC8031C}"/>
              </a:ext>
            </a:extLst>
          </p:cNvPr>
          <p:cNvSpPr/>
          <p:nvPr/>
        </p:nvSpPr>
        <p:spPr>
          <a:xfrm>
            <a:off x="7765031" y="7500287"/>
            <a:ext cx="2795758" cy="1358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148" name="Gruppieren 147">
            <a:extLst>
              <a:ext uri="{FF2B5EF4-FFF2-40B4-BE49-F238E27FC236}">
                <a16:creationId xmlns:a16="http://schemas.microsoft.com/office/drawing/2014/main" id="{C76B2691-F774-4F41-8DF3-6734804E1123}"/>
              </a:ext>
            </a:extLst>
          </p:cNvPr>
          <p:cNvGrpSpPr/>
          <p:nvPr/>
        </p:nvGrpSpPr>
        <p:grpSpPr>
          <a:xfrm>
            <a:off x="7765031" y="7152653"/>
            <a:ext cx="2795758" cy="1701022"/>
            <a:chOff x="2306197" y="4404628"/>
            <a:chExt cx="2475233" cy="1506005"/>
          </a:xfrm>
        </p:grpSpPr>
        <p:grpSp>
          <p:nvGrpSpPr>
            <p:cNvPr id="149" name="Gruppieren 148">
              <a:extLst>
                <a:ext uri="{FF2B5EF4-FFF2-40B4-BE49-F238E27FC236}">
                  <a16:creationId xmlns:a16="http://schemas.microsoft.com/office/drawing/2014/main" id="{74997BFD-E5AA-4DE8-872C-ED99E03E12F9}"/>
                </a:ext>
              </a:extLst>
            </p:cNvPr>
            <p:cNvGrpSpPr/>
            <p:nvPr/>
          </p:nvGrpSpPr>
          <p:grpSpPr>
            <a:xfrm>
              <a:off x="2306197" y="4404628"/>
              <a:ext cx="2475233" cy="1490600"/>
              <a:chOff x="1148666" y="792409"/>
              <a:chExt cx="2486357" cy="1490600"/>
            </a:xfrm>
          </p:grpSpPr>
          <p:sp>
            <p:nvSpPr>
              <p:cNvPr id="152" name="Rechteck 151">
                <a:extLst>
                  <a:ext uri="{FF2B5EF4-FFF2-40B4-BE49-F238E27FC236}">
                    <a16:creationId xmlns:a16="http://schemas.microsoft.com/office/drawing/2014/main" id="{A18629B8-E627-4A75-A4B3-CBEC46F30C21}"/>
                  </a:ext>
                </a:extLst>
              </p:cNvPr>
              <p:cNvSpPr/>
              <p:nvPr/>
            </p:nvSpPr>
            <p:spPr>
              <a:xfrm>
                <a:off x="1148666" y="839095"/>
                <a:ext cx="248635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153" name="Textfeld 152">
                <a:extLst>
                  <a:ext uri="{FF2B5EF4-FFF2-40B4-BE49-F238E27FC236}">
                    <a16:creationId xmlns:a16="http://schemas.microsoft.com/office/drawing/2014/main" id="{E02A4277-3ED8-441C-9224-5A2FCD02B69F}"/>
                  </a:ext>
                </a:extLst>
              </p:cNvPr>
              <p:cNvSpPr txBox="1"/>
              <p:nvPr/>
            </p:nvSpPr>
            <p:spPr>
              <a:xfrm>
                <a:off x="1364464" y="792409"/>
                <a:ext cx="2198181" cy="313693"/>
              </a:xfrm>
              <a:prstGeom prst="rect">
                <a:avLst/>
              </a:prstGeom>
              <a:noFill/>
            </p:spPr>
            <p:txBody>
              <a:bodyPr wrap="square" rtlCol="0">
                <a:spAutoFit/>
              </a:bodyPr>
              <a:lstStyle/>
              <a:p>
                <a:r>
                  <a:rPr lang="de-DE" sz="1694" dirty="0"/>
                  <a:t>  Jet Streams</a:t>
                </a:r>
              </a:p>
            </p:txBody>
          </p:sp>
        </p:grpSp>
        <p:sp>
          <p:nvSpPr>
            <p:cNvPr id="150" name="Rechteck 149">
              <a:extLst>
                <a:ext uri="{FF2B5EF4-FFF2-40B4-BE49-F238E27FC236}">
                  <a16:creationId xmlns:a16="http://schemas.microsoft.com/office/drawing/2014/main" id="{6814346B-95B0-4FEE-A36A-EE51BDD150CA}"/>
                </a:ext>
              </a:extLst>
            </p:cNvPr>
            <p:cNvSpPr/>
            <p:nvPr/>
          </p:nvSpPr>
          <p:spPr>
            <a:xfrm>
              <a:off x="2370298" y="450151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pic>
          <p:nvPicPr>
            <p:cNvPr id="151" name="Grafik 150">
              <a:extLst>
                <a:ext uri="{FF2B5EF4-FFF2-40B4-BE49-F238E27FC236}">
                  <a16:creationId xmlns:a16="http://schemas.microsoft.com/office/drawing/2014/main" id="{A3B20A63-7181-4F82-88CA-93436AD2EE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3434" y="4765156"/>
              <a:ext cx="2288651" cy="1145477"/>
            </a:xfrm>
            <a:prstGeom prst="rect">
              <a:avLst/>
            </a:prstGeom>
          </p:spPr>
        </p:pic>
      </p:grpSp>
      <p:sp>
        <p:nvSpPr>
          <p:cNvPr id="11" name="Textfeld 10">
            <a:extLst>
              <a:ext uri="{FF2B5EF4-FFF2-40B4-BE49-F238E27FC236}">
                <a16:creationId xmlns:a16="http://schemas.microsoft.com/office/drawing/2014/main" id="{3DAC6DAC-A948-4FAA-A6B6-D4E0FC900CD3}"/>
              </a:ext>
            </a:extLst>
          </p:cNvPr>
          <p:cNvSpPr txBox="1"/>
          <p:nvPr/>
        </p:nvSpPr>
        <p:spPr>
          <a:xfrm>
            <a:off x="1145337" y="539532"/>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Spielkarten zu Aktivität 12</a:t>
            </a:r>
          </a:p>
        </p:txBody>
      </p:sp>
    </p:spTree>
    <p:extLst>
      <p:ext uri="{BB962C8B-B14F-4D97-AF65-F5344CB8AC3E}">
        <p14:creationId xmlns:p14="http://schemas.microsoft.com/office/powerpoint/2010/main" val="208191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ieren 57"/>
          <p:cNvGrpSpPr/>
          <p:nvPr/>
        </p:nvGrpSpPr>
        <p:grpSpPr>
          <a:xfrm>
            <a:off x="1251202" y="4911022"/>
            <a:ext cx="2809430" cy="1656831"/>
            <a:chOff x="715422" y="4490416"/>
            <a:chExt cx="2487337" cy="1466880"/>
          </a:xfrm>
        </p:grpSpPr>
        <p:grpSp>
          <p:nvGrpSpPr>
            <p:cNvPr id="22" name="Gruppieren 21"/>
            <p:cNvGrpSpPr/>
            <p:nvPr/>
          </p:nvGrpSpPr>
          <p:grpSpPr>
            <a:xfrm>
              <a:off x="722332" y="4490416"/>
              <a:ext cx="2473518" cy="1466880"/>
              <a:chOff x="1241297" y="4600144"/>
              <a:chExt cx="2473518" cy="1466880"/>
            </a:xfrm>
          </p:grpSpPr>
          <p:sp>
            <p:nvSpPr>
              <p:cNvPr id="20" name="Rechteck 19"/>
              <p:cNvSpPr/>
              <p:nvPr/>
            </p:nvSpPr>
            <p:spPr>
              <a:xfrm>
                <a:off x="1284224" y="4690466"/>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21" name="Textfeld 20"/>
              <p:cNvSpPr txBox="1"/>
              <p:nvPr/>
            </p:nvSpPr>
            <p:spPr>
              <a:xfrm>
                <a:off x="1489719" y="4600144"/>
                <a:ext cx="1664208" cy="313693"/>
              </a:xfrm>
              <a:prstGeom prst="rect">
                <a:avLst/>
              </a:prstGeom>
              <a:noFill/>
            </p:spPr>
            <p:txBody>
              <a:bodyPr wrap="square" rtlCol="0">
                <a:spAutoFit/>
              </a:bodyPr>
              <a:lstStyle/>
              <a:p>
                <a:r>
                  <a:rPr lang="de-DE" sz="1694" dirty="0"/>
                  <a:t>Antarktis</a:t>
                </a:r>
              </a:p>
            </p:txBody>
          </p:sp>
          <p:sp>
            <p:nvSpPr>
              <p:cNvPr id="16" name="Rechteck 15"/>
              <p:cNvSpPr/>
              <p:nvPr/>
            </p:nvSpPr>
            <p:spPr>
              <a:xfrm>
                <a:off x="1241297" y="4884338"/>
                <a:ext cx="2473518" cy="1182686"/>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pic>
            <p:nvPicPr>
              <p:cNvPr id="49" name="Grafik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206" y="4905594"/>
                <a:ext cx="1491996" cy="1118997"/>
              </a:xfrm>
              <a:prstGeom prst="rect">
                <a:avLst/>
              </a:prstGeom>
            </p:spPr>
          </p:pic>
        </p:grpSp>
        <p:sp>
          <p:nvSpPr>
            <p:cNvPr id="79" name="Rechteck 78"/>
            <p:cNvSpPr/>
            <p:nvPr/>
          </p:nvSpPr>
          <p:spPr>
            <a:xfrm>
              <a:off x="715422" y="450172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grpSp>
        <p:nvGrpSpPr>
          <p:cNvPr id="12" name="Gruppieren 11"/>
          <p:cNvGrpSpPr/>
          <p:nvPr/>
        </p:nvGrpSpPr>
        <p:grpSpPr>
          <a:xfrm>
            <a:off x="1251201" y="2877935"/>
            <a:ext cx="2816483" cy="1674759"/>
            <a:chOff x="698156" y="2532651"/>
            <a:chExt cx="2493581" cy="1482753"/>
          </a:xfrm>
        </p:grpSpPr>
        <p:grpSp>
          <p:nvGrpSpPr>
            <p:cNvPr id="18" name="Gruppieren 17"/>
            <p:cNvGrpSpPr/>
            <p:nvPr/>
          </p:nvGrpSpPr>
          <p:grpSpPr>
            <a:xfrm>
              <a:off x="708135" y="2532651"/>
              <a:ext cx="2483602" cy="1482753"/>
              <a:chOff x="1247648" y="4725002"/>
              <a:chExt cx="2483602" cy="1482753"/>
            </a:xfrm>
          </p:grpSpPr>
          <p:sp>
            <p:nvSpPr>
              <p:cNvPr id="14" name="Textfeld 13"/>
              <p:cNvSpPr txBox="1"/>
              <p:nvPr/>
            </p:nvSpPr>
            <p:spPr>
              <a:xfrm>
                <a:off x="1542542" y="4725002"/>
                <a:ext cx="1664208" cy="313693"/>
              </a:xfrm>
              <a:prstGeom prst="rect">
                <a:avLst/>
              </a:prstGeom>
              <a:noFill/>
            </p:spPr>
            <p:txBody>
              <a:bodyPr wrap="square" rtlCol="0">
                <a:spAutoFit/>
              </a:bodyPr>
              <a:lstStyle/>
              <a:p>
                <a:r>
                  <a:rPr lang="de-DE" sz="1694" dirty="0"/>
                  <a:t>Grönland</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648" y="5021182"/>
                <a:ext cx="2483602" cy="1186573"/>
              </a:xfrm>
              <a:prstGeom prst="rect">
                <a:avLst/>
              </a:prstGeom>
            </p:spPr>
          </p:pic>
        </p:grpSp>
        <p:sp>
          <p:nvSpPr>
            <p:cNvPr id="75" name="Rechteck 74"/>
            <p:cNvSpPr/>
            <p:nvPr/>
          </p:nvSpPr>
          <p:spPr>
            <a:xfrm>
              <a:off x="698156"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84" name="Rechteck 83"/>
            <p:cNvSpPr/>
            <p:nvPr/>
          </p:nvSpPr>
          <p:spPr>
            <a:xfrm>
              <a:off x="752306"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97" name="Gruppieren 96"/>
          <p:cNvGrpSpPr/>
          <p:nvPr/>
        </p:nvGrpSpPr>
        <p:grpSpPr>
          <a:xfrm>
            <a:off x="7757081" y="844848"/>
            <a:ext cx="2825610" cy="1660535"/>
            <a:chOff x="3443544" y="689502"/>
            <a:chExt cx="2501662" cy="1470160"/>
          </a:xfrm>
        </p:grpSpPr>
        <p:grpSp>
          <p:nvGrpSpPr>
            <p:cNvPr id="38" name="Gruppieren 37"/>
            <p:cNvGrpSpPr/>
            <p:nvPr/>
          </p:nvGrpSpPr>
          <p:grpSpPr>
            <a:xfrm>
              <a:off x="3459065" y="689502"/>
              <a:ext cx="2486141" cy="1470160"/>
              <a:chOff x="4129785" y="660076"/>
              <a:chExt cx="2486141" cy="1442728"/>
            </a:xfrm>
          </p:grpSpPr>
          <p:grpSp>
            <p:nvGrpSpPr>
              <p:cNvPr id="36" name="Gruppieren 35"/>
              <p:cNvGrpSpPr/>
              <p:nvPr/>
            </p:nvGrpSpPr>
            <p:grpSpPr>
              <a:xfrm>
                <a:off x="4129785" y="660076"/>
                <a:ext cx="2486141" cy="1442728"/>
                <a:chOff x="4129785" y="641788"/>
                <a:chExt cx="2486141" cy="1442728"/>
              </a:xfrm>
            </p:grpSpPr>
            <p:grpSp>
              <p:nvGrpSpPr>
                <p:cNvPr id="27" name="Gruppieren 26"/>
                <p:cNvGrpSpPr/>
                <p:nvPr/>
              </p:nvGrpSpPr>
              <p:grpSpPr>
                <a:xfrm>
                  <a:off x="4129785" y="641788"/>
                  <a:ext cx="2486141" cy="1442728"/>
                  <a:chOff x="4532121" y="612008"/>
                  <a:chExt cx="2486141" cy="1442728"/>
                </a:xfrm>
              </p:grpSpPr>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121" y="896304"/>
                    <a:ext cx="2486141" cy="1158432"/>
                  </a:xfrm>
                  <a:prstGeom prst="rect">
                    <a:avLst/>
                  </a:prstGeom>
                </p:spPr>
              </p:pic>
              <p:sp>
                <p:nvSpPr>
                  <p:cNvPr id="25" name="Textfeld 24"/>
                  <p:cNvSpPr txBox="1"/>
                  <p:nvPr/>
                </p:nvSpPr>
                <p:spPr>
                  <a:xfrm>
                    <a:off x="4817872" y="612008"/>
                    <a:ext cx="1664208" cy="307840"/>
                  </a:xfrm>
                  <a:prstGeom prst="rect">
                    <a:avLst/>
                  </a:prstGeom>
                  <a:noFill/>
                </p:spPr>
                <p:txBody>
                  <a:bodyPr wrap="square" rtlCol="0">
                    <a:spAutoFit/>
                  </a:bodyPr>
                  <a:lstStyle/>
                  <a:p>
                    <a:r>
                      <a:rPr lang="de-DE" sz="1694" dirty="0"/>
                      <a:t>Permafrost</a:t>
                    </a:r>
                  </a:p>
                </p:txBody>
              </p:sp>
            </p:grpSp>
            <p:cxnSp>
              <p:nvCxnSpPr>
                <p:cNvPr id="29" name="Gekrümmte Verbindung 28"/>
                <p:cNvCxnSpPr/>
                <p:nvPr/>
              </p:nvCxnSpPr>
              <p:spPr>
                <a:xfrm rot="16200000" flipV="1">
                  <a:off x="5206881" y="1589876"/>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krümmte Verbindung 29"/>
                <p:cNvCxnSpPr/>
                <p:nvPr/>
              </p:nvCxnSpPr>
              <p:spPr>
                <a:xfrm rot="16200000" flipV="1">
                  <a:off x="5094946" y="1660522"/>
                  <a:ext cx="139160" cy="48591"/>
                </a:xfrm>
                <a:prstGeom prst="curvedConnector3">
                  <a:avLst>
                    <a:gd name="adj1" fmla="val 5952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krümmte Verbindung 32"/>
                <p:cNvCxnSpPr/>
                <p:nvPr/>
              </p:nvCxnSpPr>
              <p:spPr>
                <a:xfrm rot="16200000" flipV="1">
                  <a:off x="5131375" y="1571962"/>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krümmte Verbindung 33"/>
                <p:cNvCxnSpPr/>
                <p:nvPr/>
              </p:nvCxnSpPr>
              <p:spPr>
                <a:xfrm rot="16200000" flipV="1">
                  <a:off x="4975083" y="1600195"/>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Gekrümmte Verbindung 34"/>
                <p:cNvCxnSpPr/>
                <p:nvPr/>
              </p:nvCxnSpPr>
              <p:spPr>
                <a:xfrm rot="16200000" flipV="1">
                  <a:off x="5303651" y="1664722"/>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p:cNvSpPr txBox="1"/>
              <p:nvPr/>
            </p:nvSpPr>
            <p:spPr>
              <a:xfrm>
                <a:off x="4865757" y="1336990"/>
                <a:ext cx="1033670" cy="247493"/>
              </a:xfrm>
              <a:prstGeom prst="rect">
                <a:avLst/>
              </a:prstGeom>
              <a:noFill/>
            </p:spPr>
            <p:txBody>
              <a:bodyPr wrap="square" rtlCol="0">
                <a:spAutoFit/>
              </a:bodyPr>
              <a:lstStyle/>
              <a:p>
                <a:r>
                  <a:rPr lang="de-DE" sz="1243" dirty="0"/>
                  <a:t>Methan</a:t>
                </a:r>
              </a:p>
            </p:txBody>
          </p:sp>
        </p:grpSp>
        <p:grpSp>
          <p:nvGrpSpPr>
            <p:cNvPr id="96" name="Gruppieren 95"/>
            <p:cNvGrpSpPr/>
            <p:nvPr/>
          </p:nvGrpSpPr>
          <p:grpSpPr>
            <a:xfrm>
              <a:off x="3443544" y="715044"/>
              <a:ext cx="2487337" cy="1443914"/>
              <a:chOff x="3453989" y="715748"/>
              <a:chExt cx="2487337" cy="1443914"/>
            </a:xfrm>
          </p:grpSpPr>
          <p:sp>
            <p:nvSpPr>
              <p:cNvPr id="69" name="Rechteck 68"/>
              <p:cNvSpPr/>
              <p:nvPr/>
            </p:nvSpPr>
            <p:spPr>
              <a:xfrm>
                <a:off x="3453989" y="71574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85" name="Rechteck 84"/>
              <p:cNvSpPr/>
              <p:nvPr/>
            </p:nvSpPr>
            <p:spPr>
              <a:xfrm>
                <a:off x="3506898" y="784491"/>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100" name="Gruppieren 99"/>
          <p:cNvGrpSpPr/>
          <p:nvPr/>
        </p:nvGrpSpPr>
        <p:grpSpPr>
          <a:xfrm>
            <a:off x="7757081" y="2877935"/>
            <a:ext cx="2887059" cy="1672206"/>
            <a:chOff x="3474762" y="2526530"/>
            <a:chExt cx="2556066" cy="1480492"/>
          </a:xfrm>
        </p:grpSpPr>
        <p:grpSp>
          <p:nvGrpSpPr>
            <p:cNvPr id="99" name="Gruppieren 98"/>
            <p:cNvGrpSpPr/>
            <p:nvPr/>
          </p:nvGrpSpPr>
          <p:grpSpPr>
            <a:xfrm>
              <a:off x="3474762" y="2526530"/>
              <a:ext cx="2556066" cy="1480492"/>
              <a:chOff x="3454106" y="2533987"/>
              <a:chExt cx="2556066" cy="1480492"/>
            </a:xfrm>
          </p:grpSpPr>
          <p:grpSp>
            <p:nvGrpSpPr>
              <p:cNvPr id="32" name="Gruppieren 31"/>
              <p:cNvGrpSpPr/>
              <p:nvPr/>
            </p:nvGrpSpPr>
            <p:grpSpPr>
              <a:xfrm>
                <a:off x="3454106" y="2533987"/>
                <a:ext cx="2556066" cy="1480492"/>
                <a:chOff x="4044195" y="2609614"/>
                <a:chExt cx="2556066" cy="1480492"/>
              </a:xfrm>
            </p:grpSpPr>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195" y="2907327"/>
                  <a:ext cx="2491099" cy="1182779"/>
                </a:xfrm>
                <a:prstGeom prst="rect">
                  <a:avLst/>
                </a:prstGeom>
              </p:spPr>
            </p:pic>
            <p:sp>
              <p:nvSpPr>
                <p:cNvPr id="43" name="Textfeld 42"/>
                <p:cNvSpPr txBox="1"/>
                <p:nvPr/>
              </p:nvSpPr>
              <p:spPr>
                <a:xfrm>
                  <a:off x="4325373" y="2609614"/>
                  <a:ext cx="2274888" cy="313693"/>
                </a:xfrm>
                <a:prstGeom prst="rect">
                  <a:avLst/>
                </a:prstGeom>
                <a:noFill/>
              </p:spPr>
              <p:txBody>
                <a:bodyPr wrap="square" rtlCol="0">
                  <a:spAutoFit/>
                </a:bodyPr>
                <a:lstStyle/>
                <a:p>
                  <a:r>
                    <a:rPr lang="de-DE" sz="1694" dirty="0"/>
                    <a:t>Seen- und Meeresgrund</a:t>
                  </a:r>
                </a:p>
              </p:txBody>
            </p:sp>
          </p:grpSp>
          <p:sp>
            <p:nvSpPr>
              <p:cNvPr id="76" name="Rechteck 75"/>
              <p:cNvSpPr/>
              <p:nvPr/>
            </p:nvSpPr>
            <p:spPr>
              <a:xfrm>
                <a:off x="3455712"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sp>
          <p:nvSpPr>
            <p:cNvPr id="86" name="Rechteck 85"/>
            <p:cNvSpPr/>
            <p:nvPr/>
          </p:nvSpPr>
          <p:spPr>
            <a:xfrm>
              <a:off x="3512534" y="2620639"/>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102" name="Gruppieren 101"/>
          <p:cNvGrpSpPr/>
          <p:nvPr/>
        </p:nvGrpSpPr>
        <p:grpSpPr>
          <a:xfrm>
            <a:off x="7757083" y="4911021"/>
            <a:ext cx="2809430" cy="1677174"/>
            <a:chOff x="3457619" y="4472406"/>
            <a:chExt cx="2487337" cy="1484890"/>
          </a:xfrm>
        </p:grpSpPr>
        <p:grpSp>
          <p:nvGrpSpPr>
            <p:cNvPr id="7" name="Gruppieren 6"/>
            <p:cNvGrpSpPr/>
            <p:nvPr/>
          </p:nvGrpSpPr>
          <p:grpSpPr>
            <a:xfrm>
              <a:off x="3459065" y="4472406"/>
              <a:ext cx="2482261" cy="1484890"/>
              <a:chOff x="6937221" y="2129124"/>
              <a:chExt cx="2482261" cy="1484890"/>
            </a:xfrm>
          </p:grpSpPr>
          <p:pic>
            <p:nvPicPr>
              <p:cNvPr id="39" name="Grafik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221" y="2423381"/>
                <a:ext cx="2482261" cy="1190633"/>
              </a:xfrm>
              <a:prstGeom prst="rect">
                <a:avLst/>
              </a:prstGeom>
            </p:spPr>
          </p:pic>
          <p:sp>
            <p:nvSpPr>
              <p:cNvPr id="41" name="Textfeld 40"/>
              <p:cNvSpPr txBox="1"/>
              <p:nvPr/>
            </p:nvSpPr>
            <p:spPr>
              <a:xfrm>
                <a:off x="7273154" y="2129124"/>
                <a:ext cx="1914939" cy="313693"/>
              </a:xfrm>
              <a:prstGeom prst="rect">
                <a:avLst/>
              </a:prstGeom>
              <a:noFill/>
            </p:spPr>
            <p:txBody>
              <a:bodyPr wrap="square" rtlCol="0">
                <a:spAutoFit/>
              </a:bodyPr>
              <a:lstStyle/>
              <a:p>
                <a:r>
                  <a:rPr lang="de-DE" sz="1694" dirty="0"/>
                  <a:t>Indischer Monsun</a:t>
                </a:r>
              </a:p>
            </p:txBody>
          </p:sp>
        </p:grpSp>
        <p:grpSp>
          <p:nvGrpSpPr>
            <p:cNvPr id="101" name="Gruppieren 100"/>
            <p:cNvGrpSpPr/>
            <p:nvPr/>
          </p:nvGrpSpPr>
          <p:grpSpPr>
            <a:xfrm>
              <a:off x="3457619" y="4507102"/>
              <a:ext cx="2487337" cy="1443914"/>
              <a:chOff x="3443544" y="4500098"/>
              <a:chExt cx="2487337" cy="1443914"/>
            </a:xfrm>
          </p:grpSpPr>
          <p:sp>
            <p:nvSpPr>
              <p:cNvPr id="80" name="Rechteck 79"/>
              <p:cNvSpPr/>
              <p:nvPr/>
            </p:nvSpPr>
            <p:spPr>
              <a:xfrm>
                <a:off x="3443544" y="450009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88" name="Rechteck 87"/>
              <p:cNvSpPr/>
              <p:nvPr/>
            </p:nvSpPr>
            <p:spPr>
              <a:xfrm>
                <a:off x="3505309" y="455563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19" name="Gruppieren 18"/>
          <p:cNvGrpSpPr/>
          <p:nvPr/>
        </p:nvGrpSpPr>
        <p:grpSpPr>
          <a:xfrm>
            <a:off x="1251202" y="844847"/>
            <a:ext cx="2809430" cy="1642676"/>
            <a:chOff x="685256" y="679068"/>
            <a:chExt cx="2487337" cy="1454349"/>
          </a:xfrm>
        </p:grpSpPr>
        <p:sp>
          <p:nvSpPr>
            <p:cNvPr id="2" name="Rechteck 1"/>
            <p:cNvSpPr/>
            <p:nvPr/>
          </p:nvSpPr>
          <p:spPr>
            <a:xfrm>
              <a:off x="685256" y="689503"/>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3" name="Gruppieren 2"/>
            <p:cNvGrpSpPr/>
            <p:nvPr/>
          </p:nvGrpSpPr>
          <p:grpSpPr>
            <a:xfrm>
              <a:off x="762618" y="679068"/>
              <a:ext cx="2295936" cy="313694"/>
              <a:chOff x="744441" y="695905"/>
              <a:chExt cx="2295936" cy="313694"/>
            </a:xfrm>
          </p:grpSpPr>
          <p:sp>
            <p:nvSpPr>
              <p:cNvPr id="5" name="Textfeld 4"/>
              <p:cNvSpPr txBox="1"/>
              <p:nvPr/>
            </p:nvSpPr>
            <p:spPr>
              <a:xfrm>
                <a:off x="1035822" y="695905"/>
                <a:ext cx="2004555" cy="313694"/>
              </a:xfrm>
              <a:prstGeom prst="rect">
                <a:avLst/>
              </a:prstGeom>
              <a:noFill/>
            </p:spPr>
            <p:txBody>
              <a:bodyPr wrap="square" rtlCol="0">
                <a:spAutoFit/>
              </a:bodyPr>
              <a:lstStyle/>
              <a:p>
                <a:r>
                  <a:rPr lang="de-DE" sz="1694" dirty="0"/>
                  <a:t>Arktis</a:t>
                </a:r>
              </a:p>
            </p:txBody>
          </p:sp>
          <p:sp>
            <p:nvSpPr>
              <p:cNvPr id="83" name="Rechteck 82"/>
              <p:cNvSpPr/>
              <p:nvPr/>
            </p:nvSpPr>
            <p:spPr>
              <a:xfrm>
                <a:off x="744441" y="78519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26" name="Gruppieren 25"/>
          <p:cNvGrpSpPr/>
          <p:nvPr/>
        </p:nvGrpSpPr>
        <p:grpSpPr>
          <a:xfrm>
            <a:off x="4504142" y="844848"/>
            <a:ext cx="2899697" cy="1675255"/>
            <a:chOff x="3330897" y="683276"/>
            <a:chExt cx="2567255" cy="1483192"/>
          </a:xfrm>
        </p:grpSpPr>
        <p:sp>
          <p:nvSpPr>
            <p:cNvPr id="114" name="Rechteck 113"/>
            <p:cNvSpPr/>
            <p:nvPr/>
          </p:nvSpPr>
          <p:spPr>
            <a:xfrm>
              <a:off x="3450870" y="773712"/>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dirty="0"/>
            </a:p>
          </p:txBody>
        </p:sp>
        <p:grpSp>
          <p:nvGrpSpPr>
            <p:cNvPr id="11" name="Gruppieren 10"/>
            <p:cNvGrpSpPr/>
            <p:nvPr/>
          </p:nvGrpSpPr>
          <p:grpSpPr>
            <a:xfrm>
              <a:off x="3330897" y="683276"/>
              <a:ext cx="2567255" cy="1483192"/>
              <a:chOff x="3330897" y="683276"/>
              <a:chExt cx="2567255" cy="1483192"/>
            </a:xfrm>
          </p:grpSpPr>
          <p:sp>
            <p:nvSpPr>
              <p:cNvPr id="111" name="Textfeld 110"/>
              <p:cNvSpPr txBox="1"/>
              <p:nvPr/>
            </p:nvSpPr>
            <p:spPr>
              <a:xfrm>
                <a:off x="3330897" y="942463"/>
                <a:ext cx="2567255" cy="1052324"/>
              </a:xfrm>
              <a:prstGeom prst="rect">
                <a:avLst/>
              </a:prstGeom>
              <a:noFill/>
            </p:spPr>
            <p:txBody>
              <a:bodyPr wrap="square" rtlCol="0">
                <a:spAutoFit/>
              </a:bodyPr>
              <a:lstStyle/>
              <a:p>
                <a:pPr algn="just"/>
                <a:r>
                  <a:rPr lang="de-DE" sz="1186" dirty="0"/>
                  <a:t>Das Rückstrahlvermögen von Oberflächen wird als </a:t>
                </a:r>
                <a:r>
                  <a:rPr lang="de-DE" sz="1186" i="1" dirty="0"/>
                  <a:t>Albedo </a:t>
                </a:r>
                <a:r>
                  <a:rPr lang="el-GR" sz="1186" i="1" dirty="0"/>
                  <a:t>α</a:t>
                </a:r>
                <a:r>
                  <a:rPr lang="de-DE" sz="1186" i="1" dirty="0"/>
                  <a:t> </a:t>
                </a:r>
                <a:r>
                  <a:rPr lang="de-DE" sz="1186" dirty="0"/>
                  <a:t>bezeichnet</a:t>
                </a:r>
                <a:r>
                  <a:rPr lang="de-DE" sz="1186" i="1" dirty="0"/>
                  <a:t> </a:t>
                </a:r>
                <a:r>
                  <a:rPr lang="de-DE" sz="1186" dirty="0"/>
                  <a:t>und ist bei Eis besonders hoch und bei Wasser relativ klein. Was für eine Auswirkung hat die globale Erwärmung auf sie? Gibt es hier eine Rückkopplung und was bewirkt sie?</a:t>
                </a:r>
              </a:p>
            </p:txBody>
          </p:sp>
          <p:sp>
            <p:nvSpPr>
              <p:cNvPr id="113" name="Textfeld 112"/>
              <p:cNvSpPr txBox="1"/>
              <p:nvPr/>
            </p:nvSpPr>
            <p:spPr>
              <a:xfrm>
                <a:off x="3692783" y="683276"/>
                <a:ext cx="1619250" cy="313693"/>
              </a:xfrm>
              <a:prstGeom prst="rect">
                <a:avLst/>
              </a:prstGeom>
              <a:noFill/>
            </p:spPr>
            <p:txBody>
              <a:bodyPr wrap="square" rtlCol="0">
                <a:spAutoFit/>
              </a:bodyPr>
              <a:lstStyle/>
              <a:p>
                <a:r>
                  <a:rPr lang="de-DE" sz="1694" dirty="0"/>
                  <a:t>Albedo</a:t>
                </a:r>
              </a:p>
            </p:txBody>
          </p:sp>
          <p:grpSp>
            <p:nvGrpSpPr>
              <p:cNvPr id="133" name="Gruppieren 132"/>
              <p:cNvGrpSpPr/>
              <p:nvPr/>
            </p:nvGrpSpPr>
            <p:grpSpPr>
              <a:xfrm>
                <a:off x="3380304" y="722554"/>
                <a:ext cx="2491313" cy="1443914"/>
                <a:chOff x="3380304" y="722554"/>
                <a:chExt cx="2491313" cy="1443914"/>
              </a:xfrm>
            </p:grpSpPr>
            <p:sp>
              <p:nvSpPr>
                <p:cNvPr id="112" name="Rechteck 111"/>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26" name="Gerader Verbinder 125"/>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3" name="Gruppieren 12"/>
          <p:cNvGrpSpPr/>
          <p:nvPr/>
        </p:nvGrpSpPr>
        <p:grpSpPr>
          <a:xfrm>
            <a:off x="4504142" y="2877934"/>
            <a:ext cx="2899697" cy="1660519"/>
            <a:chOff x="3370246" y="2544333"/>
            <a:chExt cx="2567255" cy="1470146"/>
          </a:xfrm>
        </p:grpSpPr>
        <p:sp>
          <p:nvSpPr>
            <p:cNvPr id="150" name="Rechteck 149"/>
            <p:cNvSpPr/>
            <p:nvPr/>
          </p:nvSpPr>
          <p:spPr>
            <a:xfrm>
              <a:off x="3458299"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nvGrpSpPr>
            <p:cNvPr id="163" name="Gruppieren 162"/>
            <p:cNvGrpSpPr/>
            <p:nvPr/>
          </p:nvGrpSpPr>
          <p:grpSpPr>
            <a:xfrm>
              <a:off x="3370246" y="2544333"/>
              <a:ext cx="2567255" cy="1470146"/>
              <a:chOff x="3345289" y="2544333"/>
              <a:chExt cx="2567255" cy="1470146"/>
            </a:xfrm>
          </p:grpSpPr>
          <p:grpSp>
            <p:nvGrpSpPr>
              <p:cNvPr id="134" name="Gruppieren 133"/>
              <p:cNvGrpSpPr/>
              <p:nvPr/>
            </p:nvGrpSpPr>
            <p:grpSpPr>
              <a:xfrm>
                <a:off x="3380304" y="2570565"/>
                <a:ext cx="2491313" cy="1443914"/>
                <a:chOff x="3380304" y="722554"/>
                <a:chExt cx="2491313" cy="1443914"/>
              </a:xfrm>
            </p:grpSpPr>
            <p:sp>
              <p:nvSpPr>
                <p:cNvPr id="135" name="Rechteck 134"/>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36" name="Gerader Verbinder 135"/>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9" name="Textfeld 148"/>
              <p:cNvSpPr txBox="1"/>
              <p:nvPr/>
            </p:nvSpPr>
            <p:spPr>
              <a:xfrm>
                <a:off x="3345289" y="2772278"/>
                <a:ext cx="2567255" cy="1213893"/>
              </a:xfrm>
              <a:prstGeom prst="rect">
                <a:avLst/>
              </a:prstGeom>
              <a:noFill/>
            </p:spPr>
            <p:txBody>
              <a:bodyPr wrap="square" rtlCol="0">
                <a:spAutoFit/>
              </a:bodyPr>
              <a:lstStyle/>
              <a:p>
                <a:pPr algn="just"/>
                <a:r>
                  <a:rPr lang="de-DE" sz="1186" dirty="0"/>
                  <a:t>Bei steigenden Temperaturen wird der gesamte Eisschild auf dem Festland instabil und rutscht ins Meer ab. Am Boden der Eisschicht bildet sich durch Schmelzwasser ein Schmierfilm, der durch Schmelzwasser wächst. Wo passiert dies auf der Erde? Und gibt es dabei Rückkopplungen? Welche?</a:t>
                </a:r>
              </a:p>
            </p:txBody>
          </p:sp>
          <p:sp>
            <p:nvSpPr>
              <p:cNvPr id="151" name="Textfeld 150"/>
              <p:cNvSpPr txBox="1"/>
              <p:nvPr/>
            </p:nvSpPr>
            <p:spPr>
              <a:xfrm>
                <a:off x="3683639" y="2544333"/>
                <a:ext cx="2187978" cy="313693"/>
              </a:xfrm>
              <a:prstGeom prst="rect">
                <a:avLst/>
              </a:prstGeom>
              <a:noFill/>
            </p:spPr>
            <p:txBody>
              <a:bodyPr wrap="square" rtlCol="0">
                <a:spAutoFit/>
              </a:bodyPr>
              <a:lstStyle/>
              <a:p>
                <a:r>
                  <a:rPr lang="de-DE" sz="1694" dirty="0"/>
                  <a:t>Eisschmelze im Norden </a:t>
                </a:r>
              </a:p>
            </p:txBody>
          </p:sp>
        </p:grpSp>
      </p:grpSp>
      <p:grpSp>
        <p:nvGrpSpPr>
          <p:cNvPr id="155" name="Gruppieren 154"/>
          <p:cNvGrpSpPr/>
          <p:nvPr/>
        </p:nvGrpSpPr>
        <p:grpSpPr>
          <a:xfrm>
            <a:off x="11010023" y="844847"/>
            <a:ext cx="2855328" cy="1670505"/>
            <a:chOff x="3343643" y="4455344"/>
            <a:chExt cx="2527973" cy="1478986"/>
          </a:xfrm>
        </p:grpSpPr>
        <p:grpSp>
          <p:nvGrpSpPr>
            <p:cNvPr id="137" name="Gruppieren 136"/>
            <p:cNvGrpSpPr/>
            <p:nvPr/>
          </p:nvGrpSpPr>
          <p:grpSpPr>
            <a:xfrm>
              <a:off x="3380303" y="4490416"/>
              <a:ext cx="2491313" cy="1443914"/>
              <a:chOff x="3380304" y="722554"/>
              <a:chExt cx="2491313" cy="1443914"/>
            </a:xfrm>
          </p:grpSpPr>
          <p:sp>
            <p:nvSpPr>
              <p:cNvPr id="138" name="Rechteck 13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39" name="Gerader Verbinder 13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2" name="Textfeld 151"/>
            <p:cNvSpPr txBox="1"/>
            <p:nvPr/>
          </p:nvSpPr>
          <p:spPr>
            <a:xfrm>
              <a:off x="3343643" y="4708465"/>
              <a:ext cx="2527973" cy="1213892"/>
            </a:xfrm>
            <a:prstGeom prst="rect">
              <a:avLst/>
            </a:prstGeom>
            <a:noFill/>
          </p:spPr>
          <p:txBody>
            <a:bodyPr wrap="square" rtlCol="0">
              <a:spAutoFit/>
            </a:bodyPr>
            <a:lstStyle/>
            <a:p>
              <a:pPr algn="just"/>
              <a:r>
                <a:rPr lang="de-DE" sz="1186" dirty="0"/>
                <a:t>In den Permafrostgebieten lagern große Mengen von Methan in Kristallform, sogenannte Methanhydrate. Bei höheren Temperaturen schmelzen diese und das Methan (ein starkes Treibhausgas) gelangt in die  Atmosphäre. Wo sind diese Gebiete und gibt es hier Rückkopplungseffekte?</a:t>
              </a:r>
            </a:p>
          </p:txBody>
        </p:sp>
        <p:sp>
          <p:nvSpPr>
            <p:cNvPr id="153" name="Rechteck 152"/>
            <p:cNvSpPr/>
            <p:nvPr/>
          </p:nvSpPr>
          <p:spPr>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54" name="Textfeld 153"/>
            <p:cNvSpPr txBox="1"/>
            <p:nvPr/>
          </p:nvSpPr>
          <p:spPr>
            <a:xfrm>
              <a:off x="3680040" y="4455344"/>
              <a:ext cx="1619250" cy="313693"/>
            </a:xfrm>
            <a:prstGeom prst="rect">
              <a:avLst/>
            </a:prstGeom>
            <a:noFill/>
          </p:spPr>
          <p:txBody>
            <a:bodyPr wrap="square" rtlCol="0">
              <a:spAutoFit/>
            </a:bodyPr>
            <a:lstStyle/>
            <a:p>
              <a:r>
                <a:rPr lang="de-DE" sz="1694" dirty="0"/>
                <a:t>Methanhydrat I</a:t>
              </a:r>
            </a:p>
          </p:txBody>
        </p:sp>
      </p:grpSp>
      <p:grpSp>
        <p:nvGrpSpPr>
          <p:cNvPr id="156" name="Gruppieren 155"/>
          <p:cNvGrpSpPr/>
          <p:nvPr/>
        </p:nvGrpSpPr>
        <p:grpSpPr>
          <a:xfrm>
            <a:off x="11010023" y="2877936"/>
            <a:ext cx="2855328" cy="1670505"/>
            <a:chOff x="3343643" y="4455344"/>
            <a:chExt cx="2527973" cy="1478986"/>
          </a:xfrm>
        </p:grpSpPr>
        <p:grpSp>
          <p:nvGrpSpPr>
            <p:cNvPr id="157" name="Gruppieren 156"/>
            <p:cNvGrpSpPr/>
            <p:nvPr/>
          </p:nvGrpSpPr>
          <p:grpSpPr>
            <a:xfrm>
              <a:off x="3380303" y="4490416"/>
              <a:ext cx="2491313" cy="1443914"/>
              <a:chOff x="3380304" y="722554"/>
              <a:chExt cx="2491313" cy="1443914"/>
            </a:xfrm>
          </p:grpSpPr>
          <p:sp>
            <p:nvSpPr>
              <p:cNvPr id="161" name="Rechteck 160"/>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62" name="Gerader Verbinder 161"/>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feld 157"/>
            <p:cNvSpPr txBox="1"/>
            <p:nvPr/>
          </p:nvSpPr>
          <p:spPr>
            <a:xfrm>
              <a:off x="3343643" y="4715851"/>
              <a:ext cx="2527973" cy="1213893"/>
            </a:xfrm>
            <a:prstGeom prst="rect">
              <a:avLst/>
            </a:prstGeom>
            <a:noFill/>
          </p:spPr>
          <p:txBody>
            <a:bodyPr wrap="square" rtlCol="0">
              <a:spAutoFit/>
            </a:bodyPr>
            <a:lstStyle/>
            <a:p>
              <a:pPr algn="just"/>
              <a:r>
                <a:rPr lang="de-DE" sz="1186" dirty="0"/>
                <a:t>Am Meeres- und Seengrund lagern große Mengen Methanhydrat (in gefrorenem Wasser eingeschlossenes Methan). Sie brauchen tiefe Temperaturen und hohen Druck, um stabil zu bleiben. Was passiert wenn das Wasser wärmer wird? Gibt es  Rückkopplungseffekte?</a:t>
              </a:r>
            </a:p>
          </p:txBody>
        </p:sp>
        <p:sp>
          <p:nvSpPr>
            <p:cNvPr id="159" name="Rechteck 158"/>
            <p:cNvSpPr/>
            <p:nvPr/>
          </p:nvSpPr>
          <p:spPr>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60" name="Textfeld 159"/>
            <p:cNvSpPr txBox="1"/>
            <p:nvPr/>
          </p:nvSpPr>
          <p:spPr>
            <a:xfrm>
              <a:off x="3680040" y="4455344"/>
              <a:ext cx="1985774" cy="313693"/>
            </a:xfrm>
            <a:prstGeom prst="rect">
              <a:avLst/>
            </a:prstGeom>
            <a:noFill/>
          </p:spPr>
          <p:txBody>
            <a:bodyPr wrap="square" rtlCol="0">
              <a:spAutoFit/>
            </a:bodyPr>
            <a:lstStyle/>
            <a:p>
              <a:r>
                <a:rPr lang="de-DE" sz="1694" dirty="0"/>
                <a:t>Methanhydrat II</a:t>
              </a:r>
            </a:p>
          </p:txBody>
        </p:sp>
      </p:grpSp>
      <p:grpSp>
        <p:nvGrpSpPr>
          <p:cNvPr id="15" name="Gruppieren 14"/>
          <p:cNvGrpSpPr/>
          <p:nvPr/>
        </p:nvGrpSpPr>
        <p:grpSpPr>
          <a:xfrm>
            <a:off x="4504142" y="4911021"/>
            <a:ext cx="2911455" cy="1660519"/>
            <a:chOff x="3402505" y="4497726"/>
            <a:chExt cx="2577666" cy="1470146"/>
          </a:xfrm>
        </p:grpSpPr>
        <p:grpSp>
          <p:nvGrpSpPr>
            <p:cNvPr id="164" name="Gruppieren 163"/>
            <p:cNvGrpSpPr/>
            <p:nvPr/>
          </p:nvGrpSpPr>
          <p:grpSpPr>
            <a:xfrm>
              <a:off x="3402505" y="4497726"/>
              <a:ext cx="2577666" cy="1470146"/>
              <a:chOff x="3345289" y="2544333"/>
              <a:chExt cx="2577666" cy="1470146"/>
            </a:xfrm>
          </p:grpSpPr>
          <p:grpSp>
            <p:nvGrpSpPr>
              <p:cNvPr id="165" name="Gruppieren 164"/>
              <p:cNvGrpSpPr/>
              <p:nvPr/>
            </p:nvGrpSpPr>
            <p:grpSpPr>
              <a:xfrm>
                <a:off x="3380304" y="2570565"/>
                <a:ext cx="2491313" cy="1443914"/>
                <a:chOff x="3380304" y="722554"/>
                <a:chExt cx="2491313" cy="1443914"/>
              </a:xfrm>
            </p:grpSpPr>
            <p:sp>
              <p:nvSpPr>
                <p:cNvPr id="168" name="Rechteck 16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69" name="Gerader Verbinder 16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6" name="Textfeld 165"/>
              <p:cNvSpPr txBox="1"/>
              <p:nvPr/>
            </p:nvSpPr>
            <p:spPr>
              <a:xfrm>
                <a:off x="3345289" y="2772278"/>
                <a:ext cx="2567255" cy="1213893"/>
              </a:xfrm>
              <a:prstGeom prst="rect">
                <a:avLst/>
              </a:prstGeom>
              <a:noFill/>
            </p:spPr>
            <p:txBody>
              <a:bodyPr wrap="square" rtlCol="0">
                <a:spAutoFit/>
              </a:bodyPr>
              <a:lstStyle/>
              <a:p>
                <a:pPr algn="just"/>
                <a:r>
                  <a:rPr lang="de-DE" sz="1186" dirty="0"/>
                  <a:t>Bei steigenden Temperaturen wird der gesamte Eisschild auf Festland instabil, aber auch das Eis auf dem Meer verschwindet. Dann rutschen die Festlandgletscher ungebremst ins Meer ab. Wo passiert dies auf der Erde? Und gibt es hier Rückkopplungen?</a:t>
                </a:r>
              </a:p>
            </p:txBody>
          </p:sp>
          <p:sp>
            <p:nvSpPr>
              <p:cNvPr id="167" name="Textfeld 166"/>
              <p:cNvSpPr txBox="1"/>
              <p:nvPr/>
            </p:nvSpPr>
            <p:spPr>
              <a:xfrm>
                <a:off x="3683638" y="2544333"/>
                <a:ext cx="2239317" cy="313693"/>
              </a:xfrm>
              <a:prstGeom prst="rect">
                <a:avLst/>
              </a:prstGeom>
              <a:noFill/>
            </p:spPr>
            <p:txBody>
              <a:bodyPr wrap="square" rtlCol="0">
                <a:spAutoFit/>
              </a:bodyPr>
              <a:lstStyle/>
              <a:p>
                <a:r>
                  <a:rPr lang="de-DE" sz="1694" dirty="0"/>
                  <a:t>Eisschmelze im Süden</a:t>
                </a:r>
              </a:p>
            </p:txBody>
          </p:sp>
        </p:grpSp>
        <p:sp>
          <p:nvSpPr>
            <p:cNvPr id="90" name="Rechteck 89"/>
            <p:cNvSpPr/>
            <p:nvPr/>
          </p:nvSpPr>
          <p:spPr>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24" name="Gruppieren 23"/>
          <p:cNvGrpSpPr/>
          <p:nvPr/>
        </p:nvGrpSpPr>
        <p:grpSpPr>
          <a:xfrm>
            <a:off x="11010022" y="4911022"/>
            <a:ext cx="2886823" cy="1665758"/>
            <a:chOff x="9232797" y="4458086"/>
            <a:chExt cx="2555857" cy="1474785"/>
          </a:xfrm>
        </p:grpSpPr>
        <p:sp>
          <p:nvSpPr>
            <p:cNvPr id="9" name="Textfeld 8"/>
            <p:cNvSpPr txBox="1"/>
            <p:nvPr/>
          </p:nvSpPr>
          <p:spPr>
            <a:xfrm>
              <a:off x="9232797" y="4713515"/>
              <a:ext cx="2555857" cy="1213893"/>
            </a:xfrm>
            <a:prstGeom prst="rect">
              <a:avLst/>
            </a:prstGeom>
            <a:noFill/>
          </p:spPr>
          <p:txBody>
            <a:bodyPr wrap="square" rtlCol="0">
              <a:spAutoFit/>
            </a:bodyPr>
            <a:lstStyle/>
            <a:p>
              <a:pPr algn="just"/>
              <a:r>
                <a:rPr lang="de-DE" sz="1186" dirty="0"/>
                <a:t>Im Sommer wird die Luft über dem Indischen Subkontinent bis zu 50 °C heiß. Die Luft steigt schnell auf, es entsteht ein Tiefdruckgebiet, welches feuchte Luft vom Pazifik anzieht. Diese Luft strömt über Land und regnet sich ab.  Was passiert wenn es wärmer wird? Gibt es Rückkopplungen?</a:t>
              </a:r>
            </a:p>
          </p:txBody>
        </p:sp>
        <p:grpSp>
          <p:nvGrpSpPr>
            <p:cNvPr id="10" name="Gruppieren 9"/>
            <p:cNvGrpSpPr/>
            <p:nvPr/>
          </p:nvGrpSpPr>
          <p:grpSpPr>
            <a:xfrm>
              <a:off x="9282473" y="4458086"/>
              <a:ext cx="2491313" cy="1474785"/>
              <a:chOff x="9262732" y="4574699"/>
              <a:chExt cx="2491313" cy="1474785"/>
            </a:xfrm>
          </p:grpSpPr>
          <p:grpSp>
            <p:nvGrpSpPr>
              <p:cNvPr id="146" name="Gruppieren 145"/>
              <p:cNvGrpSpPr/>
              <p:nvPr/>
            </p:nvGrpSpPr>
            <p:grpSpPr>
              <a:xfrm>
                <a:off x="9262732" y="4605570"/>
                <a:ext cx="2491313" cy="1443914"/>
                <a:chOff x="3380304" y="722554"/>
                <a:chExt cx="2491313" cy="1443914"/>
              </a:xfrm>
            </p:grpSpPr>
            <p:sp>
              <p:nvSpPr>
                <p:cNvPr id="147" name="Rechteck 146"/>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48" name="Gerader Verbinder 147"/>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Rechteck 91"/>
              <p:cNvSpPr/>
              <p:nvPr/>
            </p:nvSpPr>
            <p:spPr>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93" name="Textfeld 92"/>
              <p:cNvSpPr txBox="1"/>
              <p:nvPr/>
            </p:nvSpPr>
            <p:spPr>
              <a:xfrm>
                <a:off x="9550918" y="4574699"/>
                <a:ext cx="2061289" cy="313693"/>
              </a:xfrm>
              <a:prstGeom prst="rect">
                <a:avLst/>
              </a:prstGeom>
              <a:noFill/>
            </p:spPr>
            <p:txBody>
              <a:bodyPr wrap="square" rtlCol="0">
                <a:spAutoFit/>
              </a:bodyPr>
              <a:lstStyle/>
              <a:p>
                <a:r>
                  <a:rPr lang="de-DE" sz="1694" dirty="0"/>
                  <a:t>Überschwemmungen</a:t>
                </a:r>
              </a:p>
            </p:txBody>
          </p:sp>
        </p:grpSp>
      </p:grpSp>
      <p:sp>
        <p:nvSpPr>
          <p:cNvPr id="31" name="Textfeld 30">
            <a:extLst>
              <a:ext uri="{FF2B5EF4-FFF2-40B4-BE49-F238E27FC236}">
                <a16:creationId xmlns:a16="http://schemas.microsoft.com/office/drawing/2014/main" id="{E230C85F-4867-496D-8483-485F572CC3F6}"/>
              </a:ext>
            </a:extLst>
          </p:cNvPr>
          <p:cNvSpPr txBox="1"/>
          <p:nvPr/>
        </p:nvSpPr>
        <p:spPr>
          <a:xfrm>
            <a:off x="1251202" y="7523263"/>
            <a:ext cx="3635102" cy="337015"/>
          </a:xfrm>
          <a:prstGeom prst="rect">
            <a:avLst/>
          </a:prstGeom>
          <a:noFill/>
        </p:spPr>
        <p:txBody>
          <a:bodyPr wrap="square" rtlCol="0">
            <a:spAutoFit/>
          </a:bodyPr>
          <a:lstStyle/>
          <a:p>
            <a:r>
              <a:rPr lang="de-DE" sz="158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pH-Farbskala zu Aktivität 9 und 10</a:t>
            </a:r>
          </a:p>
        </p:txBody>
      </p:sp>
      <p:pic>
        <p:nvPicPr>
          <p:cNvPr id="110" name="Grafik 109">
            <a:extLst>
              <a:ext uri="{FF2B5EF4-FFF2-40B4-BE49-F238E27FC236}">
                <a16:creationId xmlns:a16="http://schemas.microsoft.com/office/drawing/2014/main" id="{5A0FBFB9-E22E-4E92-9525-42768E18CC04}"/>
              </a:ext>
            </a:extLst>
          </p:cNvPr>
          <p:cNvPicPr>
            <a:picLocks noChangeAspect="1"/>
          </p:cNvPicPr>
          <p:nvPr/>
        </p:nvPicPr>
        <p:blipFill rotWithShape="1">
          <a:blip r:embed="rId7"/>
          <a:srcRect b="6274"/>
          <a:stretch/>
        </p:blipFill>
        <p:spPr>
          <a:xfrm>
            <a:off x="1255037" y="1180293"/>
            <a:ext cx="2814691" cy="1319017"/>
          </a:xfrm>
          <a:prstGeom prst="rect">
            <a:avLst/>
          </a:prstGeom>
        </p:spPr>
      </p:pic>
      <p:sp>
        <p:nvSpPr>
          <p:cNvPr id="104" name="Textfeld 103">
            <a:extLst>
              <a:ext uri="{FF2B5EF4-FFF2-40B4-BE49-F238E27FC236}">
                <a16:creationId xmlns:a16="http://schemas.microsoft.com/office/drawing/2014/main" id="{A144539E-7DED-441B-87C8-9F2E03E79C95}"/>
              </a:ext>
            </a:extLst>
          </p:cNvPr>
          <p:cNvSpPr txBox="1"/>
          <p:nvPr/>
        </p:nvSpPr>
        <p:spPr>
          <a:xfrm>
            <a:off x="1379802" y="8282119"/>
            <a:ext cx="4493964" cy="405823"/>
          </a:xfrm>
          <a:prstGeom prst="rect">
            <a:avLst/>
          </a:prstGeom>
          <a:noFill/>
        </p:spPr>
        <p:txBody>
          <a:bodyPr wrap="square" rtlCol="0">
            <a:spAutoFit/>
          </a:bodyPr>
          <a:lstStyle/>
          <a:p>
            <a:r>
              <a:rPr lang="de-DE" sz="2029" dirty="0">
                <a:solidFill>
                  <a:srgbClr val="104559"/>
                </a:solidFill>
                <a:latin typeface="Open Sans" panose="020B0606030504020204" pitchFamily="34" charset="0"/>
                <a:ea typeface="Open Sans" panose="020B0606030504020204" pitchFamily="34" charset="0"/>
                <a:cs typeface="Open Sans" panose="020B0606030504020204" pitchFamily="34" charset="0"/>
              </a:rPr>
              <a:t>pH-Farbskala von Bromthymolblau</a:t>
            </a:r>
          </a:p>
        </p:txBody>
      </p:sp>
      <p:grpSp>
        <p:nvGrpSpPr>
          <p:cNvPr id="28" name="Gruppieren 27">
            <a:extLst>
              <a:ext uri="{FF2B5EF4-FFF2-40B4-BE49-F238E27FC236}">
                <a16:creationId xmlns:a16="http://schemas.microsoft.com/office/drawing/2014/main" id="{D90A174A-7437-416B-BFC2-F1C0B4BCE61F}"/>
              </a:ext>
            </a:extLst>
          </p:cNvPr>
          <p:cNvGrpSpPr/>
          <p:nvPr/>
        </p:nvGrpSpPr>
        <p:grpSpPr>
          <a:xfrm>
            <a:off x="1338582" y="8774049"/>
            <a:ext cx="4431922" cy="810589"/>
            <a:chOff x="1319564" y="8868205"/>
            <a:chExt cx="7130948" cy="1304235"/>
          </a:xfrm>
        </p:grpSpPr>
        <p:pic>
          <p:nvPicPr>
            <p:cNvPr id="6" name="Grafik 5">
              <a:extLst>
                <a:ext uri="{FF2B5EF4-FFF2-40B4-BE49-F238E27FC236}">
                  <a16:creationId xmlns:a16="http://schemas.microsoft.com/office/drawing/2014/main" id="{993ED37D-42A3-42AD-A8E2-FE7DBB5B05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9736" y="8868205"/>
              <a:ext cx="7130776" cy="476872"/>
            </a:xfrm>
            <a:prstGeom prst="rect">
              <a:avLst/>
            </a:prstGeom>
          </p:spPr>
        </p:pic>
        <p:pic>
          <p:nvPicPr>
            <p:cNvPr id="106" name="Grafik 105">
              <a:extLst>
                <a:ext uri="{FF2B5EF4-FFF2-40B4-BE49-F238E27FC236}">
                  <a16:creationId xmlns:a16="http://schemas.microsoft.com/office/drawing/2014/main" id="{A01A68DF-4E46-41CD-9F5A-E37045640220}"/>
                </a:ext>
              </a:extLst>
            </p:cNvPr>
            <p:cNvPicPr>
              <a:picLocks noChangeAspect="1"/>
            </p:cNvPicPr>
            <p:nvPr/>
          </p:nvPicPr>
          <p:blipFill rotWithShape="1">
            <a:blip r:embed="rId8">
              <a:extLst>
                <a:ext uri="{28A0092B-C50C-407E-A947-70E740481C1C}">
                  <a14:useLocalDpi xmlns:a14="http://schemas.microsoft.com/office/drawing/2010/main" val="0"/>
                </a:ext>
              </a:extLst>
            </a:blip>
            <a:srcRect t="46804" b="-1"/>
            <a:stretch/>
          </p:blipFill>
          <p:spPr>
            <a:xfrm>
              <a:off x="1319564" y="9331943"/>
              <a:ext cx="7130776" cy="840497"/>
            </a:xfrm>
            <a:prstGeom prst="rect">
              <a:avLst/>
            </a:prstGeom>
          </p:spPr>
        </p:pic>
      </p:grpSp>
      <p:sp>
        <p:nvSpPr>
          <p:cNvPr id="40" name="Rechteck 39">
            <a:extLst>
              <a:ext uri="{FF2B5EF4-FFF2-40B4-BE49-F238E27FC236}">
                <a16:creationId xmlns:a16="http://schemas.microsoft.com/office/drawing/2014/main" id="{654DF1A8-4CD0-4F04-A893-2B3F837CDFE3}"/>
              </a:ext>
            </a:extLst>
          </p:cNvPr>
          <p:cNvSpPr/>
          <p:nvPr/>
        </p:nvSpPr>
        <p:spPr>
          <a:xfrm>
            <a:off x="1138711" y="8139225"/>
            <a:ext cx="4848541" cy="2071268"/>
          </a:xfrm>
          <a:custGeom>
            <a:avLst/>
            <a:gdLst>
              <a:gd name="connsiteX0" fmla="*/ 0 w 4848541"/>
              <a:gd name="connsiteY0" fmla="*/ 0 h 2071268"/>
              <a:gd name="connsiteX1" fmla="*/ 741134 w 4848541"/>
              <a:gd name="connsiteY1" fmla="*/ 0 h 2071268"/>
              <a:gd name="connsiteX2" fmla="*/ 1336812 w 4848541"/>
              <a:gd name="connsiteY2" fmla="*/ 0 h 2071268"/>
              <a:gd name="connsiteX3" fmla="*/ 1932490 w 4848541"/>
              <a:gd name="connsiteY3" fmla="*/ 0 h 2071268"/>
              <a:gd name="connsiteX4" fmla="*/ 2673624 w 4848541"/>
              <a:gd name="connsiteY4" fmla="*/ 0 h 2071268"/>
              <a:gd name="connsiteX5" fmla="*/ 3317787 w 4848541"/>
              <a:gd name="connsiteY5" fmla="*/ 0 h 2071268"/>
              <a:gd name="connsiteX6" fmla="*/ 3864980 w 4848541"/>
              <a:gd name="connsiteY6" fmla="*/ 0 h 2071268"/>
              <a:gd name="connsiteX7" fmla="*/ 4848541 w 4848541"/>
              <a:gd name="connsiteY7" fmla="*/ 0 h 2071268"/>
              <a:gd name="connsiteX8" fmla="*/ 4848541 w 4848541"/>
              <a:gd name="connsiteY8" fmla="*/ 731848 h 2071268"/>
              <a:gd name="connsiteX9" fmla="*/ 4848541 w 4848541"/>
              <a:gd name="connsiteY9" fmla="*/ 1401558 h 2071268"/>
              <a:gd name="connsiteX10" fmla="*/ 4848541 w 4848541"/>
              <a:gd name="connsiteY10" fmla="*/ 2071268 h 2071268"/>
              <a:gd name="connsiteX11" fmla="*/ 4155892 w 4848541"/>
              <a:gd name="connsiteY11" fmla="*/ 2071268 h 2071268"/>
              <a:gd name="connsiteX12" fmla="*/ 3366273 w 4848541"/>
              <a:gd name="connsiteY12" fmla="*/ 2071268 h 2071268"/>
              <a:gd name="connsiteX13" fmla="*/ 2673624 w 4848541"/>
              <a:gd name="connsiteY13" fmla="*/ 2071268 h 2071268"/>
              <a:gd name="connsiteX14" fmla="*/ 2077946 w 4848541"/>
              <a:gd name="connsiteY14" fmla="*/ 2071268 h 2071268"/>
              <a:gd name="connsiteX15" fmla="*/ 1288327 w 4848541"/>
              <a:gd name="connsiteY15" fmla="*/ 2071268 h 2071268"/>
              <a:gd name="connsiteX16" fmla="*/ 595678 w 4848541"/>
              <a:gd name="connsiteY16" fmla="*/ 2071268 h 2071268"/>
              <a:gd name="connsiteX17" fmla="*/ 0 w 4848541"/>
              <a:gd name="connsiteY17" fmla="*/ 2071268 h 2071268"/>
              <a:gd name="connsiteX18" fmla="*/ 0 w 4848541"/>
              <a:gd name="connsiteY18" fmla="*/ 1442983 h 2071268"/>
              <a:gd name="connsiteX19" fmla="*/ 0 w 4848541"/>
              <a:gd name="connsiteY19" fmla="*/ 793986 h 2071268"/>
              <a:gd name="connsiteX20" fmla="*/ 0 w 4848541"/>
              <a:gd name="connsiteY20" fmla="*/ 0 h 20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8541" h="2071268" extrusionOk="0">
                <a:moveTo>
                  <a:pt x="0" y="0"/>
                </a:moveTo>
                <a:cubicBezTo>
                  <a:pt x="320032" y="30070"/>
                  <a:pt x="522363" y="-25319"/>
                  <a:pt x="741134" y="0"/>
                </a:cubicBezTo>
                <a:cubicBezTo>
                  <a:pt x="959905" y="25319"/>
                  <a:pt x="1165516" y="27346"/>
                  <a:pt x="1336812" y="0"/>
                </a:cubicBezTo>
                <a:cubicBezTo>
                  <a:pt x="1508108" y="-27346"/>
                  <a:pt x="1669407" y="-26902"/>
                  <a:pt x="1932490" y="0"/>
                </a:cubicBezTo>
                <a:cubicBezTo>
                  <a:pt x="2195573" y="26902"/>
                  <a:pt x="2459316" y="-35394"/>
                  <a:pt x="2673624" y="0"/>
                </a:cubicBezTo>
                <a:cubicBezTo>
                  <a:pt x="2887932" y="35394"/>
                  <a:pt x="3035300" y="-16353"/>
                  <a:pt x="3317787" y="0"/>
                </a:cubicBezTo>
                <a:cubicBezTo>
                  <a:pt x="3600274" y="16353"/>
                  <a:pt x="3652831" y="19620"/>
                  <a:pt x="3864980" y="0"/>
                </a:cubicBezTo>
                <a:cubicBezTo>
                  <a:pt x="4077129" y="-19620"/>
                  <a:pt x="4543250" y="-264"/>
                  <a:pt x="4848541" y="0"/>
                </a:cubicBezTo>
                <a:cubicBezTo>
                  <a:pt x="4815972" y="214216"/>
                  <a:pt x="4837932" y="447461"/>
                  <a:pt x="4848541" y="731848"/>
                </a:cubicBezTo>
                <a:cubicBezTo>
                  <a:pt x="4859150" y="1016235"/>
                  <a:pt x="4849448" y="1189813"/>
                  <a:pt x="4848541" y="1401558"/>
                </a:cubicBezTo>
                <a:cubicBezTo>
                  <a:pt x="4847635" y="1613303"/>
                  <a:pt x="4871420" y="1812974"/>
                  <a:pt x="4848541" y="2071268"/>
                </a:cubicBezTo>
                <a:cubicBezTo>
                  <a:pt x="4580834" y="2046229"/>
                  <a:pt x="4343678" y="2088903"/>
                  <a:pt x="4155892" y="2071268"/>
                </a:cubicBezTo>
                <a:cubicBezTo>
                  <a:pt x="3968106" y="2053633"/>
                  <a:pt x="3617032" y="2105796"/>
                  <a:pt x="3366273" y="2071268"/>
                </a:cubicBezTo>
                <a:cubicBezTo>
                  <a:pt x="3115514" y="2036740"/>
                  <a:pt x="3007899" y="2099593"/>
                  <a:pt x="2673624" y="2071268"/>
                </a:cubicBezTo>
                <a:cubicBezTo>
                  <a:pt x="2339349" y="2042943"/>
                  <a:pt x="2264710" y="2059089"/>
                  <a:pt x="2077946" y="2071268"/>
                </a:cubicBezTo>
                <a:cubicBezTo>
                  <a:pt x="1891182" y="2083447"/>
                  <a:pt x="1446307" y="2074374"/>
                  <a:pt x="1288327" y="2071268"/>
                </a:cubicBezTo>
                <a:cubicBezTo>
                  <a:pt x="1130347" y="2068162"/>
                  <a:pt x="851318" y="2047619"/>
                  <a:pt x="595678" y="2071268"/>
                </a:cubicBezTo>
                <a:cubicBezTo>
                  <a:pt x="340038" y="2094917"/>
                  <a:pt x="252100" y="2082467"/>
                  <a:pt x="0" y="2071268"/>
                </a:cubicBezTo>
                <a:cubicBezTo>
                  <a:pt x="-28077" y="1829393"/>
                  <a:pt x="28285" y="1631869"/>
                  <a:pt x="0" y="1442983"/>
                </a:cubicBezTo>
                <a:cubicBezTo>
                  <a:pt x="-28285" y="1254098"/>
                  <a:pt x="-18807" y="1094428"/>
                  <a:pt x="0" y="793986"/>
                </a:cubicBezTo>
                <a:cubicBezTo>
                  <a:pt x="18807" y="493544"/>
                  <a:pt x="10497" y="372026"/>
                  <a:pt x="0" y="0"/>
                </a:cubicBezTo>
                <a:close/>
              </a:path>
            </a:pathLst>
          </a:custGeom>
          <a:noFill/>
          <a:ln w="19050">
            <a:solidFill>
              <a:srgbClr val="104559"/>
            </a:solidFill>
            <a:prstDash val="lgDash"/>
            <a:extLst>
              <a:ext uri="{C807C97D-BFC1-408E-A445-0C87EB9F89A2}">
                <ask:lineSketchStyleProps xmlns:ask="http://schemas.microsoft.com/office/drawing/2018/sketchyshapes" sd="10394004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36"/>
          </a:p>
        </p:txBody>
      </p:sp>
      <p:grpSp>
        <p:nvGrpSpPr>
          <p:cNvPr id="48" name="Gruppieren 47">
            <a:extLst>
              <a:ext uri="{FF2B5EF4-FFF2-40B4-BE49-F238E27FC236}">
                <a16:creationId xmlns:a16="http://schemas.microsoft.com/office/drawing/2014/main" id="{155CAC27-3ABE-4ECD-BECC-B92D5262FA23}"/>
              </a:ext>
            </a:extLst>
          </p:cNvPr>
          <p:cNvGrpSpPr/>
          <p:nvPr/>
        </p:nvGrpSpPr>
        <p:grpSpPr>
          <a:xfrm>
            <a:off x="2715702" y="9544511"/>
            <a:ext cx="859710" cy="589031"/>
            <a:chOff x="2656840" y="9289937"/>
            <a:chExt cx="847606" cy="580738"/>
          </a:xfrm>
        </p:grpSpPr>
        <p:pic>
          <p:nvPicPr>
            <p:cNvPr id="46" name="Grafik 45" descr="Pfeil nach rechts Silhouette">
              <a:extLst>
                <a:ext uri="{FF2B5EF4-FFF2-40B4-BE49-F238E27FC236}">
                  <a16:creationId xmlns:a16="http://schemas.microsoft.com/office/drawing/2014/main" id="{74A12F83-737E-43B2-9571-450229845C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2656840" y="9289937"/>
              <a:ext cx="847606" cy="580738"/>
            </a:xfrm>
            <a:prstGeom prst="rect">
              <a:avLst/>
            </a:prstGeom>
          </p:spPr>
        </p:pic>
        <p:sp>
          <p:nvSpPr>
            <p:cNvPr id="109" name="Textfeld 108">
              <a:extLst>
                <a:ext uri="{FF2B5EF4-FFF2-40B4-BE49-F238E27FC236}">
                  <a16:creationId xmlns:a16="http://schemas.microsoft.com/office/drawing/2014/main" id="{ED5ECF6B-48E4-450D-BC71-E8CC3B0ABBFC}"/>
                </a:ext>
              </a:extLst>
            </p:cNvPr>
            <p:cNvSpPr txBox="1"/>
            <p:nvPr/>
          </p:nvSpPr>
          <p:spPr>
            <a:xfrm>
              <a:off x="2903658" y="9343234"/>
              <a:ext cx="590937" cy="261610"/>
            </a:xfrm>
            <a:prstGeom prst="rect">
              <a:avLst/>
            </a:prstGeom>
            <a:noFill/>
          </p:spPr>
          <p:txBody>
            <a:bodyPr wrap="square" rtlCol="0">
              <a:spAutoFit/>
            </a:bodyPr>
            <a:lstStyle/>
            <a:p>
              <a:r>
                <a:rPr lang="de-DE" sz="1115" dirty="0">
                  <a:solidFill>
                    <a:srgbClr val="104559"/>
                  </a:solidFill>
                  <a:latin typeface="Open Sans" panose="020B0606030504020204" pitchFamily="34" charset="0"/>
                  <a:ea typeface="Open Sans" panose="020B0606030504020204" pitchFamily="34" charset="0"/>
                  <a:cs typeface="Open Sans" panose="020B0606030504020204" pitchFamily="34" charset="0"/>
                </a:rPr>
                <a:t>sauer</a:t>
              </a:r>
            </a:p>
          </p:txBody>
        </p:sp>
      </p:grpSp>
      <p:grpSp>
        <p:nvGrpSpPr>
          <p:cNvPr id="47" name="Gruppieren 46">
            <a:extLst>
              <a:ext uri="{FF2B5EF4-FFF2-40B4-BE49-F238E27FC236}">
                <a16:creationId xmlns:a16="http://schemas.microsoft.com/office/drawing/2014/main" id="{EDFE28B0-7DD0-47F4-BFE3-6E40E4DE00DE}"/>
              </a:ext>
            </a:extLst>
          </p:cNvPr>
          <p:cNvGrpSpPr/>
          <p:nvPr/>
        </p:nvGrpSpPr>
        <p:grpSpPr>
          <a:xfrm>
            <a:off x="3486615" y="9544511"/>
            <a:ext cx="859710" cy="589031"/>
            <a:chOff x="3593123" y="9559304"/>
            <a:chExt cx="847606" cy="580738"/>
          </a:xfrm>
        </p:grpSpPr>
        <p:sp>
          <p:nvSpPr>
            <p:cNvPr id="116" name="Textfeld 115">
              <a:extLst>
                <a:ext uri="{FF2B5EF4-FFF2-40B4-BE49-F238E27FC236}">
                  <a16:creationId xmlns:a16="http://schemas.microsoft.com/office/drawing/2014/main" id="{74B93399-76A9-4676-A84D-18DE1F50319E}"/>
                </a:ext>
              </a:extLst>
            </p:cNvPr>
            <p:cNvSpPr txBox="1"/>
            <p:nvPr/>
          </p:nvSpPr>
          <p:spPr>
            <a:xfrm>
              <a:off x="3616784" y="9616797"/>
              <a:ext cx="730767" cy="261610"/>
            </a:xfrm>
            <a:prstGeom prst="rect">
              <a:avLst/>
            </a:prstGeom>
            <a:noFill/>
          </p:spPr>
          <p:txBody>
            <a:bodyPr wrap="square" rtlCol="0">
              <a:spAutoFit/>
            </a:bodyPr>
            <a:lstStyle/>
            <a:p>
              <a:r>
                <a:rPr lang="de-DE" sz="1115" dirty="0">
                  <a:solidFill>
                    <a:srgbClr val="104559"/>
                  </a:solidFill>
                  <a:latin typeface="Open Sans" panose="020B0606030504020204" pitchFamily="34" charset="0"/>
                  <a:ea typeface="Open Sans" panose="020B0606030504020204" pitchFamily="34" charset="0"/>
                  <a:cs typeface="Open Sans" panose="020B0606030504020204" pitchFamily="34" charset="0"/>
                </a:rPr>
                <a:t>basisch</a:t>
              </a:r>
            </a:p>
          </p:txBody>
        </p:sp>
        <p:pic>
          <p:nvPicPr>
            <p:cNvPr id="117" name="Grafik 116" descr="Pfeil nach rechts Silhouette">
              <a:extLst>
                <a:ext uri="{FF2B5EF4-FFF2-40B4-BE49-F238E27FC236}">
                  <a16:creationId xmlns:a16="http://schemas.microsoft.com/office/drawing/2014/main" id="{F2289D4A-24F3-4D34-93E6-BB0A441BCE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93123" y="9559304"/>
              <a:ext cx="847606" cy="580738"/>
            </a:xfrm>
            <a:prstGeom prst="rect">
              <a:avLst/>
            </a:prstGeom>
          </p:spPr>
        </p:pic>
      </p:grpSp>
      <p:cxnSp>
        <p:nvCxnSpPr>
          <p:cNvPr id="51" name="Gerader Verbinder 50">
            <a:extLst>
              <a:ext uri="{FF2B5EF4-FFF2-40B4-BE49-F238E27FC236}">
                <a16:creationId xmlns:a16="http://schemas.microsoft.com/office/drawing/2014/main" id="{23971379-287B-46E7-86F1-75F4B205B520}"/>
              </a:ext>
            </a:extLst>
          </p:cNvPr>
          <p:cNvCxnSpPr>
            <a:cxnSpLocks/>
          </p:cNvCxnSpPr>
          <p:nvPr/>
        </p:nvCxnSpPr>
        <p:spPr>
          <a:xfrm>
            <a:off x="3527360" y="9587636"/>
            <a:ext cx="0" cy="362618"/>
          </a:xfrm>
          <a:prstGeom prst="line">
            <a:avLst/>
          </a:prstGeom>
          <a:ln w="12700">
            <a:solidFill>
              <a:srgbClr val="104559"/>
            </a:solidFill>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CB308737-A8B9-4C0A-AE16-C1ECFFFA3735}"/>
              </a:ext>
            </a:extLst>
          </p:cNvPr>
          <p:cNvSpPr txBox="1"/>
          <p:nvPr/>
        </p:nvSpPr>
        <p:spPr>
          <a:xfrm>
            <a:off x="3199817" y="9872037"/>
            <a:ext cx="741203" cy="265346"/>
          </a:xfrm>
          <a:prstGeom prst="rect">
            <a:avLst/>
          </a:prstGeom>
          <a:noFill/>
        </p:spPr>
        <p:txBody>
          <a:bodyPr wrap="square" rtlCol="0">
            <a:spAutoFit/>
          </a:bodyPr>
          <a:lstStyle/>
          <a:p>
            <a:r>
              <a:rPr lang="de-DE" sz="1115" dirty="0">
                <a:solidFill>
                  <a:srgbClr val="104559"/>
                </a:solidFill>
                <a:latin typeface="Open Sans" panose="020B0606030504020204" pitchFamily="34" charset="0"/>
                <a:ea typeface="Open Sans" panose="020B0606030504020204" pitchFamily="34" charset="0"/>
                <a:cs typeface="Open Sans" panose="020B0606030504020204" pitchFamily="34" charset="0"/>
              </a:rPr>
              <a:t>neutral</a:t>
            </a:r>
          </a:p>
        </p:txBody>
      </p:sp>
    </p:spTree>
    <p:extLst>
      <p:ext uri="{BB962C8B-B14F-4D97-AF65-F5344CB8AC3E}">
        <p14:creationId xmlns:p14="http://schemas.microsoft.com/office/powerpoint/2010/main" val="19580388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769</Words>
  <Application>Microsoft Office PowerPoint</Application>
  <PresentationFormat>Benutzerdefiniert</PresentationFormat>
  <Paragraphs>70</Paragraphs>
  <Slides>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vt:i4>
      </vt:variant>
    </vt:vector>
  </HeadingPairs>
  <TitlesOfParts>
    <vt:vector size="12" baseType="lpstr">
      <vt:lpstr>Open Sans</vt:lpstr>
      <vt:lpstr>Arial</vt:lpstr>
      <vt:lpstr>Moon Flower Bold</vt:lpstr>
      <vt:lpstr>Calibri</vt:lpstr>
      <vt:lpstr>Corbel</vt:lpstr>
      <vt:lpstr>Cambria Math</vt:lpstr>
      <vt:lpstr>Calibri Light</vt:lpstr>
      <vt:lpstr>Office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Friederike Strähle geb. Warbus</dc:creator>
  <cp:lastModifiedBy>Philipp Schmidbauer</cp:lastModifiedBy>
  <cp:revision>151</cp:revision>
  <cp:lastPrinted>2021-01-06T13:17:00Z</cp:lastPrinted>
  <dcterms:created xsi:type="dcterms:W3CDTF">2019-10-21T14:50:06Z</dcterms:created>
  <dcterms:modified xsi:type="dcterms:W3CDTF">2023-06-21T07:35:32Z</dcterms:modified>
</cp:coreProperties>
</file>