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0" r:id="rId2"/>
    <p:sldId id="258" r:id="rId3"/>
    <p:sldId id="262" r:id="rId4"/>
    <p:sldId id="263" r:id="rId5"/>
  </p:sldIdLst>
  <p:sldSz cx="12801600" cy="9601200" type="A3"/>
  <p:notesSz cx="6797675" cy="9928225"/>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de-DE"/>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104F"/>
    <a:srgbClr val="8D1873"/>
    <a:srgbClr val="1D2097"/>
    <a:srgbClr val="2B30D6"/>
    <a:srgbClr val="000018"/>
    <a:srgbClr val="3C34C7"/>
    <a:srgbClr val="942677"/>
    <a:srgbClr val="811578"/>
    <a:srgbClr val="B0D7F7"/>
    <a:srgbClr val="3085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68" autoAdjust="0"/>
    <p:restoredTop sz="94660"/>
  </p:normalViewPr>
  <p:slideViewPr>
    <p:cSldViewPr snapToGrid="0">
      <p:cViewPr varScale="1">
        <p:scale>
          <a:sx n="50" d="100"/>
          <a:sy n="50" d="100"/>
        </p:scale>
        <p:origin x="1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de-DE" smtClean="0"/>
              <a:t>Titelmasterformat durch Klicken bearbeiten</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31B53858-2A9A-4AFA-A2AD-09B29CC2BD31}" type="datetimeFigureOut">
              <a:rPr lang="de-DE" smtClean="0"/>
              <a:t>21.10.2020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508138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1B53858-2A9A-4AFA-A2AD-09B29CC2BD31}" type="datetimeFigureOut">
              <a:rPr lang="de-DE" smtClean="0"/>
              <a:t>21.10.2020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6321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1B53858-2A9A-4AFA-A2AD-09B29CC2BD31}" type="datetimeFigureOut">
              <a:rPr lang="de-DE" smtClean="0"/>
              <a:t>21.10.2020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334141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1B53858-2A9A-4AFA-A2AD-09B29CC2BD31}" type="datetimeFigureOut">
              <a:rPr lang="de-DE" smtClean="0"/>
              <a:t>21.10.2020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40320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31B53858-2A9A-4AFA-A2AD-09B29CC2BD31}" type="datetimeFigureOut">
              <a:rPr lang="de-DE" smtClean="0"/>
              <a:t>21.10.2020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151752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31B53858-2A9A-4AFA-A2AD-09B29CC2BD31}" type="datetimeFigureOut">
              <a:rPr lang="de-DE" smtClean="0"/>
              <a:t>21.10.2020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425884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de-DE" smtClean="0"/>
              <a:t>Textmasterformat bearbeiten</a:t>
            </a:r>
          </a:p>
        </p:txBody>
      </p:sp>
      <p:sp>
        <p:nvSpPr>
          <p:cNvPr id="4" name="Content Placeholder 3"/>
          <p:cNvSpPr>
            <a:spLocks noGrp="1"/>
          </p:cNvSpPr>
          <p:nvPr>
            <p:ph sz="half" idx="2"/>
          </p:nvPr>
        </p:nvSpPr>
        <p:spPr>
          <a:xfrm>
            <a:off x="881779" y="3507105"/>
            <a:ext cx="5415676" cy="515842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de-DE" smtClean="0"/>
              <a:t>Textmasterformat bearbeiten</a:t>
            </a:r>
          </a:p>
        </p:txBody>
      </p:sp>
      <p:sp>
        <p:nvSpPr>
          <p:cNvPr id="6" name="Content Placeholder 5"/>
          <p:cNvSpPr>
            <a:spLocks noGrp="1"/>
          </p:cNvSpPr>
          <p:nvPr>
            <p:ph sz="quarter" idx="4"/>
          </p:nvPr>
        </p:nvSpPr>
        <p:spPr>
          <a:xfrm>
            <a:off x="6480811" y="3507105"/>
            <a:ext cx="5442347" cy="515842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31B53858-2A9A-4AFA-A2AD-09B29CC2BD31}" type="datetimeFigureOut">
              <a:rPr lang="de-DE" smtClean="0"/>
              <a:t>21.10.2020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64539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31B53858-2A9A-4AFA-A2AD-09B29CC2BD31}" type="datetimeFigureOut">
              <a:rPr lang="de-DE" smtClean="0"/>
              <a:t>21.10.2020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1827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53858-2A9A-4AFA-A2AD-09B29CC2BD31}" type="datetimeFigureOut">
              <a:rPr lang="de-DE" smtClean="0"/>
              <a:t>21.10.2020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8427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de-DE" smtClean="0"/>
              <a:t>Titelmasterformat durch Klicken bearbeiten</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de-DE" smtClean="0"/>
              <a:t>Textmasterformat bearbeiten</a:t>
            </a:r>
          </a:p>
        </p:txBody>
      </p:sp>
      <p:sp>
        <p:nvSpPr>
          <p:cNvPr id="5" name="Date Placeholder 4"/>
          <p:cNvSpPr>
            <a:spLocks noGrp="1"/>
          </p:cNvSpPr>
          <p:nvPr>
            <p:ph type="dt" sz="half" idx="10"/>
          </p:nvPr>
        </p:nvSpPr>
        <p:spPr/>
        <p:txBody>
          <a:bodyPr/>
          <a:lstStyle/>
          <a:p>
            <a:fld id="{31B53858-2A9A-4AFA-A2AD-09B29CC2BD31}" type="datetimeFigureOut">
              <a:rPr lang="de-DE" smtClean="0"/>
              <a:t>21.10.2020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71730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de-DE" smtClean="0"/>
              <a:t>Textmasterformat bearbeiten</a:t>
            </a:r>
          </a:p>
        </p:txBody>
      </p:sp>
      <p:sp>
        <p:nvSpPr>
          <p:cNvPr id="5" name="Date Placeholder 4"/>
          <p:cNvSpPr>
            <a:spLocks noGrp="1"/>
          </p:cNvSpPr>
          <p:nvPr>
            <p:ph type="dt" sz="half" idx="10"/>
          </p:nvPr>
        </p:nvSpPr>
        <p:spPr/>
        <p:txBody>
          <a:bodyPr/>
          <a:lstStyle/>
          <a:p>
            <a:fld id="{31B53858-2A9A-4AFA-A2AD-09B29CC2BD31}" type="datetimeFigureOut">
              <a:rPr lang="de-DE" smtClean="0"/>
              <a:t>21.10.2020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182939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31B53858-2A9A-4AFA-A2AD-09B29CC2BD31}" type="datetimeFigureOut">
              <a:rPr lang="de-DE" smtClean="0"/>
              <a:t>21.10.2020</a:t>
            </a:fld>
            <a:endParaRPr lang="de-DE"/>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E52CF8EF-47C0-4B89-A0E7-540AC114408D}" type="slidenum">
              <a:rPr lang="de-DE" smtClean="0"/>
              <a:t>‹Nr.›</a:t>
            </a:fld>
            <a:endParaRPr lang="de-DE"/>
          </a:p>
        </p:txBody>
      </p:sp>
    </p:spTree>
    <p:extLst>
      <p:ext uri="{BB962C8B-B14F-4D97-AF65-F5344CB8AC3E}">
        <p14:creationId xmlns:p14="http://schemas.microsoft.com/office/powerpoint/2010/main" val="125709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35" y="1168400"/>
            <a:ext cx="10826685" cy="6324600"/>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370" y="7127875"/>
            <a:ext cx="2127250" cy="730250"/>
          </a:xfrm>
          <a:prstGeom prst="rect">
            <a:avLst/>
          </a:prstGeom>
        </p:spPr>
      </p:pic>
    </p:spTree>
    <p:extLst>
      <p:ext uri="{BB962C8B-B14F-4D97-AF65-F5344CB8AC3E}">
        <p14:creationId xmlns:p14="http://schemas.microsoft.com/office/powerpoint/2010/main" val="204367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pieren 57"/>
          <p:cNvGrpSpPr/>
          <p:nvPr/>
        </p:nvGrpSpPr>
        <p:grpSpPr>
          <a:xfrm>
            <a:off x="1027389" y="5862016"/>
            <a:ext cx="2487337" cy="1466880"/>
            <a:chOff x="715422" y="4490416"/>
            <a:chExt cx="2487337" cy="1466880"/>
          </a:xfrm>
        </p:grpSpPr>
        <p:grpSp>
          <p:nvGrpSpPr>
            <p:cNvPr id="22" name="Gruppieren 21"/>
            <p:cNvGrpSpPr/>
            <p:nvPr/>
          </p:nvGrpSpPr>
          <p:grpSpPr>
            <a:xfrm>
              <a:off x="722332" y="4490416"/>
              <a:ext cx="2473518" cy="1466880"/>
              <a:chOff x="1241297" y="4600144"/>
              <a:chExt cx="2473518" cy="1466880"/>
            </a:xfrm>
          </p:grpSpPr>
          <p:sp>
            <p:nvSpPr>
              <p:cNvPr id="20" name="Rechteck 19"/>
              <p:cNvSpPr/>
              <p:nvPr/>
            </p:nvSpPr>
            <p:spPr>
              <a:xfrm>
                <a:off x="1284224" y="4690466"/>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 name="Textfeld 20"/>
              <p:cNvSpPr txBox="1"/>
              <p:nvPr/>
            </p:nvSpPr>
            <p:spPr>
              <a:xfrm>
                <a:off x="1489719" y="4600144"/>
                <a:ext cx="1664208" cy="338554"/>
              </a:xfrm>
              <a:prstGeom prst="rect">
                <a:avLst/>
              </a:prstGeom>
              <a:noFill/>
            </p:spPr>
            <p:txBody>
              <a:bodyPr wrap="square" rtlCol="0">
                <a:spAutoFit/>
              </a:bodyPr>
              <a:lstStyle/>
              <a:p>
                <a:r>
                  <a:rPr lang="de-DE" sz="1600" dirty="0" err="1" smtClean="0"/>
                  <a:t>Ice</a:t>
                </a:r>
                <a:r>
                  <a:rPr lang="de-DE" sz="1600" dirty="0" smtClean="0"/>
                  <a:t> </a:t>
                </a:r>
                <a:r>
                  <a:rPr lang="de-DE" sz="1600" dirty="0"/>
                  <a:t>- </a:t>
                </a:r>
                <a:r>
                  <a:rPr lang="de-DE" sz="1600" dirty="0" err="1" smtClean="0"/>
                  <a:t>Antarctica</a:t>
                </a:r>
                <a:endParaRPr lang="de-DE" sz="1600" dirty="0"/>
              </a:p>
            </p:txBody>
          </p:sp>
          <p:sp>
            <p:nvSpPr>
              <p:cNvPr id="16" name="Rechteck 15"/>
              <p:cNvSpPr/>
              <p:nvPr/>
            </p:nvSpPr>
            <p:spPr>
              <a:xfrm>
                <a:off x="1241297" y="4884338"/>
                <a:ext cx="2473518" cy="1182686"/>
              </a:xfrm>
              <a:prstGeom prst="rect">
                <a:avLst/>
              </a:prstGeom>
              <a:solidFill>
                <a:srgbClr val="0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9" name="Grafik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4206" y="4905594"/>
                <a:ext cx="1491996" cy="1118997"/>
              </a:xfrm>
              <a:prstGeom prst="rect">
                <a:avLst/>
              </a:prstGeom>
            </p:spPr>
          </p:pic>
        </p:grpSp>
        <p:sp>
          <p:nvSpPr>
            <p:cNvPr id="79" name="Rechteck 78"/>
            <p:cNvSpPr/>
            <p:nvPr/>
          </p:nvSpPr>
          <p:spPr>
            <a:xfrm>
              <a:off x="715422" y="450172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 name="Gruppieren 11"/>
          <p:cNvGrpSpPr/>
          <p:nvPr/>
        </p:nvGrpSpPr>
        <p:grpSpPr>
          <a:xfrm>
            <a:off x="1031697" y="3904252"/>
            <a:ext cx="2493581" cy="1482753"/>
            <a:chOff x="698156" y="2532651"/>
            <a:chExt cx="2493581" cy="1482753"/>
          </a:xfrm>
        </p:grpSpPr>
        <p:grpSp>
          <p:nvGrpSpPr>
            <p:cNvPr id="18" name="Gruppieren 17"/>
            <p:cNvGrpSpPr/>
            <p:nvPr/>
          </p:nvGrpSpPr>
          <p:grpSpPr>
            <a:xfrm>
              <a:off x="708135" y="2532651"/>
              <a:ext cx="2483602" cy="1482753"/>
              <a:chOff x="1247648" y="4725002"/>
              <a:chExt cx="2483602" cy="1482753"/>
            </a:xfrm>
          </p:grpSpPr>
          <p:sp>
            <p:nvSpPr>
              <p:cNvPr id="14" name="Textfeld 13"/>
              <p:cNvSpPr txBox="1"/>
              <p:nvPr/>
            </p:nvSpPr>
            <p:spPr>
              <a:xfrm>
                <a:off x="1542542" y="4725002"/>
                <a:ext cx="1664208" cy="338554"/>
              </a:xfrm>
              <a:prstGeom prst="rect">
                <a:avLst/>
              </a:prstGeom>
              <a:noFill/>
            </p:spPr>
            <p:txBody>
              <a:bodyPr wrap="square" rtlCol="0">
                <a:spAutoFit/>
              </a:bodyPr>
              <a:lstStyle/>
              <a:p>
                <a:r>
                  <a:rPr lang="de-DE" sz="1600" dirty="0" err="1" smtClean="0"/>
                  <a:t>Ice</a:t>
                </a:r>
                <a:r>
                  <a:rPr lang="de-DE" sz="1600" dirty="0" smtClean="0"/>
                  <a:t> </a:t>
                </a:r>
                <a:r>
                  <a:rPr lang="de-DE" sz="1600" dirty="0"/>
                  <a:t>- </a:t>
                </a:r>
                <a:r>
                  <a:rPr lang="de-DE" sz="1600" dirty="0" err="1" smtClean="0"/>
                  <a:t>Greenland</a:t>
                </a:r>
                <a:endParaRPr lang="de-DE" sz="1600" dirty="0"/>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648" y="5021182"/>
                <a:ext cx="2483602" cy="1186573"/>
              </a:xfrm>
              <a:prstGeom prst="rect">
                <a:avLst/>
              </a:prstGeom>
            </p:spPr>
          </p:pic>
        </p:grpSp>
        <p:sp>
          <p:nvSpPr>
            <p:cNvPr id="75" name="Rechteck 74"/>
            <p:cNvSpPr/>
            <p:nvPr/>
          </p:nvSpPr>
          <p:spPr>
            <a:xfrm>
              <a:off x="698156" y="257056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p:cNvSpPr/>
            <p:nvPr/>
          </p:nvSpPr>
          <p:spPr>
            <a:xfrm>
              <a:off x="752306" y="263151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97" name="Gruppieren 96"/>
          <p:cNvGrpSpPr/>
          <p:nvPr/>
        </p:nvGrpSpPr>
        <p:grpSpPr>
          <a:xfrm>
            <a:off x="6890042" y="2072375"/>
            <a:ext cx="2501662" cy="1470160"/>
            <a:chOff x="3443544" y="689502"/>
            <a:chExt cx="2501662" cy="1470160"/>
          </a:xfrm>
        </p:grpSpPr>
        <p:grpSp>
          <p:nvGrpSpPr>
            <p:cNvPr id="38" name="Gruppieren 37"/>
            <p:cNvGrpSpPr/>
            <p:nvPr/>
          </p:nvGrpSpPr>
          <p:grpSpPr>
            <a:xfrm>
              <a:off x="3459065" y="689502"/>
              <a:ext cx="2486141" cy="1470160"/>
              <a:chOff x="4129785" y="660076"/>
              <a:chExt cx="2486141" cy="1442728"/>
            </a:xfrm>
          </p:grpSpPr>
          <p:grpSp>
            <p:nvGrpSpPr>
              <p:cNvPr id="36" name="Gruppieren 35"/>
              <p:cNvGrpSpPr/>
              <p:nvPr/>
            </p:nvGrpSpPr>
            <p:grpSpPr>
              <a:xfrm>
                <a:off x="4129785" y="660076"/>
                <a:ext cx="2486141" cy="1442728"/>
                <a:chOff x="4129785" y="641788"/>
                <a:chExt cx="2486141" cy="1442728"/>
              </a:xfrm>
            </p:grpSpPr>
            <p:grpSp>
              <p:nvGrpSpPr>
                <p:cNvPr id="27" name="Gruppieren 26"/>
                <p:cNvGrpSpPr/>
                <p:nvPr/>
              </p:nvGrpSpPr>
              <p:grpSpPr>
                <a:xfrm>
                  <a:off x="4129785" y="641788"/>
                  <a:ext cx="2486141" cy="1442728"/>
                  <a:chOff x="4532121" y="612008"/>
                  <a:chExt cx="2486141" cy="1442728"/>
                </a:xfrm>
              </p:grpSpPr>
              <p:pic>
                <p:nvPicPr>
                  <p:cNvPr id="23" name="Grafi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2121" y="919319"/>
                    <a:ext cx="2486141" cy="1135417"/>
                  </a:xfrm>
                  <a:prstGeom prst="rect">
                    <a:avLst/>
                  </a:prstGeom>
                </p:spPr>
              </p:pic>
              <p:sp>
                <p:nvSpPr>
                  <p:cNvPr id="25" name="Textfeld 24"/>
                  <p:cNvSpPr txBox="1"/>
                  <p:nvPr/>
                </p:nvSpPr>
                <p:spPr>
                  <a:xfrm>
                    <a:off x="4817872" y="612008"/>
                    <a:ext cx="1664208" cy="332237"/>
                  </a:xfrm>
                  <a:prstGeom prst="rect">
                    <a:avLst/>
                  </a:prstGeom>
                  <a:noFill/>
                </p:spPr>
                <p:txBody>
                  <a:bodyPr wrap="square" rtlCol="0">
                    <a:spAutoFit/>
                  </a:bodyPr>
                  <a:lstStyle/>
                  <a:p>
                    <a:r>
                      <a:rPr lang="de-DE" sz="1600" dirty="0" err="1"/>
                      <a:t>Ice</a:t>
                    </a:r>
                    <a:r>
                      <a:rPr lang="de-DE" sz="1600" dirty="0"/>
                      <a:t> </a:t>
                    </a:r>
                    <a:r>
                      <a:rPr lang="de-DE" sz="1600" dirty="0" smtClean="0"/>
                      <a:t>Permafrost</a:t>
                    </a:r>
                    <a:endParaRPr lang="de-DE" sz="1600" dirty="0"/>
                  </a:p>
                </p:txBody>
              </p:sp>
            </p:grpSp>
            <p:cxnSp>
              <p:nvCxnSpPr>
                <p:cNvPr id="29" name="Gekrümmte Verbindung 28"/>
                <p:cNvCxnSpPr/>
                <p:nvPr/>
              </p:nvCxnSpPr>
              <p:spPr>
                <a:xfrm rot="16200000" flipV="1">
                  <a:off x="5206881" y="1589876"/>
                  <a:ext cx="139160" cy="48591"/>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Gekrümmte Verbindung 29"/>
                <p:cNvCxnSpPr/>
                <p:nvPr/>
              </p:nvCxnSpPr>
              <p:spPr>
                <a:xfrm rot="16200000" flipV="1">
                  <a:off x="5094946" y="1660522"/>
                  <a:ext cx="139160" cy="48591"/>
                </a:xfrm>
                <a:prstGeom prst="curvedConnector3">
                  <a:avLst>
                    <a:gd name="adj1" fmla="val 5952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Gekrümmte Verbindung 32"/>
                <p:cNvCxnSpPr/>
                <p:nvPr/>
              </p:nvCxnSpPr>
              <p:spPr>
                <a:xfrm rot="16200000" flipV="1">
                  <a:off x="5131375" y="1571962"/>
                  <a:ext cx="139160" cy="48591"/>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krümmte Verbindung 33"/>
                <p:cNvCxnSpPr/>
                <p:nvPr/>
              </p:nvCxnSpPr>
              <p:spPr>
                <a:xfrm rot="16200000" flipV="1">
                  <a:off x="4975083" y="1600195"/>
                  <a:ext cx="139160" cy="48591"/>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Gekrümmte Verbindung 34"/>
                <p:cNvCxnSpPr/>
                <p:nvPr/>
              </p:nvCxnSpPr>
              <p:spPr>
                <a:xfrm rot="16200000" flipV="1">
                  <a:off x="5303651" y="1664722"/>
                  <a:ext cx="139160" cy="48591"/>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feld 36"/>
              <p:cNvSpPr txBox="1"/>
              <p:nvPr/>
            </p:nvSpPr>
            <p:spPr>
              <a:xfrm>
                <a:off x="4865757" y="1336990"/>
                <a:ext cx="1033670" cy="261610"/>
              </a:xfrm>
              <a:prstGeom prst="rect">
                <a:avLst/>
              </a:prstGeom>
              <a:noFill/>
            </p:spPr>
            <p:txBody>
              <a:bodyPr wrap="square" rtlCol="0">
                <a:spAutoFit/>
              </a:bodyPr>
              <a:lstStyle/>
              <a:p>
                <a:r>
                  <a:rPr lang="de-DE" sz="1100" dirty="0" err="1" smtClean="0"/>
                  <a:t>Methane</a:t>
                </a:r>
                <a:endParaRPr lang="de-DE" sz="1100" dirty="0"/>
              </a:p>
            </p:txBody>
          </p:sp>
        </p:grpSp>
        <p:grpSp>
          <p:nvGrpSpPr>
            <p:cNvPr id="96" name="Gruppieren 95"/>
            <p:cNvGrpSpPr/>
            <p:nvPr/>
          </p:nvGrpSpPr>
          <p:grpSpPr>
            <a:xfrm>
              <a:off x="3443544" y="715044"/>
              <a:ext cx="2487337" cy="1443914"/>
              <a:chOff x="3453989" y="715748"/>
              <a:chExt cx="2487337" cy="1443914"/>
            </a:xfrm>
          </p:grpSpPr>
          <p:sp>
            <p:nvSpPr>
              <p:cNvPr id="69" name="Rechteck 68"/>
              <p:cNvSpPr/>
              <p:nvPr/>
            </p:nvSpPr>
            <p:spPr>
              <a:xfrm>
                <a:off x="3453989" y="715748"/>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p:cNvSpPr/>
              <p:nvPr/>
            </p:nvSpPr>
            <p:spPr>
              <a:xfrm>
                <a:off x="3506898" y="784491"/>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grpSp>
        <p:nvGrpSpPr>
          <p:cNvPr id="100" name="Gruppieren 99"/>
          <p:cNvGrpSpPr/>
          <p:nvPr/>
        </p:nvGrpSpPr>
        <p:grpSpPr>
          <a:xfrm>
            <a:off x="6852270" y="3908131"/>
            <a:ext cx="2491099" cy="1480492"/>
            <a:chOff x="3474762" y="2526530"/>
            <a:chExt cx="2491099" cy="1480492"/>
          </a:xfrm>
        </p:grpSpPr>
        <p:grpSp>
          <p:nvGrpSpPr>
            <p:cNvPr id="99" name="Gruppieren 98"/>
            <p:cNvGrpSpPr/>
            <p:nvPr/>
          </p:nvGrpSpPr>
          <p:grpSpPr>
            <a:xfrm>
              <a:off x="3474762" y="2526530"/>
              <a:ext cx="2491099" cy="1480492"/>
              <a:chOff x="3454106" y="2533987"/>
              <a:chExt cx="2491099" cy="1480492"/>
            </a:xfrm>
          </p:grpSpPr>
          <p:grpSp>
            <p:nvGrpSpPr>
              <p:cNvPr id="32" name="Gruppieren 31"/>
              <p:cNvGrpSpPr/>
              <p:nvPr/>
            </p:nvGrpSpPr>
            <p:grpSpPr>
              <a:xfrm>
                <a:off x="3454106" y="2533987"/>
                <a:ext cx="2491099" cy="1480492"/>
                <a:chOff x="4044195" y="2609614"/>
                <a:chExt cx="2491099" cy="1480492"/>
              </a:xfrm>
            </p:grpSpPr>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195" y="2907327"/>
                  <a:ext cx="2491099" cy="1182779"/>
                </a:xfrm>
                <a:prstGeom prst="rect">
                  <a:avLst/>
                </a:prstGeom>
              </p:spPr>
            </p:pic>
            <p:sp>
              <p:nvSpPr>
                <p:cNvPr id="43" name="Textfeld 42"/>
                <p:cNvSpPr txBox="1"/>
                <p:nvPr/>
              </p:nvSpPr>
              <p:spPr>
                <a:xfrm>
                  <a:off x="4325373" y="2609614"/>
                  <a:ext cx="1965121" cy="338554"/>
                </a:xfrm>
                <a:prstGeom prst="rect">
                  <a:avLst/>
                </a:prstGeom>
                <a:noFill/>
              </p:spPr>
              <p:txBody>
                <a:bodyPr wrap="square" rtlCol="0">
                  <a:spAutoFit/>
                </a:bodyPr>
                <a:lstStyle/>
                <a:p>
                  <a:r>
                    <a:rPr lang="de-DE" sz="1600" dirty="0" err="1" smtClean="0"/>
                    <a:t>Lakes</a:t>
                  </a:r>
                  <a:r>
                    <a:rPr lang="de-DE" sz="1600" dirty="0" smtClean="0"/>
                    <a:t>- </a:t>
                  </a:r>
                  <a:r>
                    <a:rPr lang="de-DE" sz="1600" dirty="0" err="1"/>
                    <a:t>Only</a:t>
                  </a:r>
                  <a:r>
                    <a:rPr lang="de-DE" sz="1600" dirty="0"/>
                    <a:t> </a:t>
                  </a:r>
                  <a:r>
                    <a:rPr lang="de-DE" sz="1600" dirty="0" err="1" smtClean="0"/>
                    <a:t>ice</a:t>
                  </a:r>
                  <a:r>
                    <a:rPr lang="de-DE" sz="1600" dirty="0" smtClean="0"/>
                    <a:t>?</a:t>
                  </a:r>
                  <a:endParaRPr lang="de-DE" sz="1600" dirty="0"/>
                </a:p>
              </p:txBody>
            </p:sp>
          </p:grpSp>
          <p:sp>
            <p:nvSpPr>
              <p:cNvPr id="76" name="Rechteck 75"/>
              <p:cNvSpPr/>
              <p:nvPr/>
            </p:nvSpPr>
            <p:spPr>
              <a:xfrm>
                <a:off x="3455712" y="257056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6" name="Rechteck 85"/>
            <p:cNvSpPr/>
            <p:nvPr/>
          </p:nvSpPr>
          <p:spPr>
            <a:xfrm>
              <a:off x="3512534" y="2620639"/>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102" name="Gruppieren 101"/>
          <p:cNvGrpSpPr/>
          <p:nvPr/>
        </p:nvGrpSpPr>
        <p:grpSpPr>
          <a:xfrm>
            <a:off x="6820494" y="5841451"/>
            <a:ext cx="2487337" cy="1484890"/>
            <a:chOff x="3457619" y="4472406"/>
            <a:chExt cx="2487337" cy="1484890"/>
          </a:xfrm>
        </p:grpSpPr>
        <p:grpSp>
          <p:nvGrpSpPr>
            <p:cNvPr id="7" name="Gruppieren 6"/>
            <p:cNvGrpSpPr/>
            <p:nvPr/>
          </p:nvGrpSpPr>
          <p:grpSpPr>
            <a:xfrm>
              <a:off x="3459065" y="4472406"/>
              <a:ext cx="2482261" cy="1484890"/>
              <a:chOff x="6937221" y="2129124"/>
              <a:chExt cx="2482261" cy="1484890"/>
            </a:xfrm>
          </p:grpSpPr>
          <p:pic>
            <p:nvPicPr>
              <p:cNvPr id="39" name="Grafik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221" y="2423381"/>
                <a:ext cx="2482261" cy="1190633"/>
              </a:xfrm>
              <a:prstGeom prst="rect">
                <a:avLst/>
              </a:prstGeom>
            </p:spPr>
          </p:pic>
          <p:sp>
            <p:nvSpPr>
              <p:cNvPr id="41" name="Textfeld 40"/>
              <p:cNvSpPr txBox="1"/>
              <p:nvPr/>
            </p:nvSpPr>
            <p:spPr>
              <a:xfrm>
                <a:off x="7273154" y="2129124"/>
                <a:ext cx="1914939" cy="338554"/>
              </a:xfrm>
              <a:prstGeom prst="rect">
                <a:avLst/>
              </a:prstGeom>
              <a:noFill/>
            </p:spPr>
            <p:txBody>
              <a:bodyPr wrap="square" rtlCol="0">
                <a:spAutoFit/>
              </a:bodyPr>
              <a:lstStyle/>
              <a:p>
                <a:r>
                  <a:rPr lang="de-DE" sz="1600" dirty="0" smtClean="0"/>
                  <a:t>Indian </a:t>
                </a:r>
                <a:r>
                  <a:rPr lang="de-DE" sz="1600" dirty="0" err="1" smtClean="0"/>
                  <a:t>monsoon</a:t>
                </a:r>
                <a:endParaRPr lang="de-DE" sz="1600" dirty="0"/>
              </a:p>
            </p:txBody>
          </p:sp>
        </p:grpSp>
        <p:grpSp>
          <p:nvGrpSpPr>
            <p:cNvPr id="101" name="Gruppieren 100"/>
            <p:cNvGrpSpPr/>
            <p:nvPr/>
          </p:nvGrpSpPr>
          <p:grpSpPr>
            <a:xfrm>
              <a:off x="3457619" y="4507102"/>
              <a:ext cx="2487337" cy="1443914"/>
              <a:chOff x="3443544" y="4500098"/>
              <a:chExt cx="2487337" cy="1443914"/>
            </a:xfrm>
          </p:grpSpPr>
          <p:sp>
            <p:nvSpPr>
              <p:cNvPr id="80" name="Rechteck 79"/>
              <p:cNvSpPr/>
              <p:nvPr/>
            </p:nvSpPr>
            <p:spPr>
              <a:xfrm>
                <a:off x="3443544" y="4500098"/>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p:cNvSpPr/>
              <p:nvPr/>
            </p:nvSpPr>
            <p:spPr>
              <a:xfrm>
                <a:off x="3505309" y="4555638"/>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grpSp>
        <p:nvGrpSpPr>
          <p:cNvPr id="124" name="Gruppieren 123"/>
          <p:cNvGrpSpPr/>
          <p:nvPr/>
        </p:nvGrpSpPr>
        <p:grpSpPr>
          <a:xfrm>
            <a:off x="1002303" y="2046975"/>
            <a:ext cx="2495989" cy="1477308"/>
            <a:chOff x="697502" y="675375"/>
            <a:chExt cx="2495989" cy="1477308"/>
          </a:xfrm>
        </p:grpSpPr>
        <p:grpSp>
          <p:nvGrpSpPr>
            <p:cNvPr id="19" name="Gruppieren 18"/>
            <p:cNvGrpSpPr/>
            <p:nvPr/>
          </p:nvGrpSpPr>
          <p:grpSpPr>
            <a:xfrm>
              <a:off x="697502" y="675375"/>
              <a:ext cx="2495989" cy="1477308"/>
              <a:chOff x="685256" y="656109"/>
              <a:chExt cx="2495989" cy="1477308"/>
            </a:xfrm>
          </p:grpSpPr>
          <p:sp>
            <p:nvSpPr>
              <p:cNvPr id="2" name="Rechteck 1"/>
              <p:cNvSpPr/>
              <p:nvPr/>
            </p:nvSpPr>
            <p:spPr>
              <a:xfrm>
                <a:off x="685256" y="689503"/>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 name="Gruppieren 2"/>
              <p:cNvGrpSpPr/>
              <p:nvPr/>
            </p:nvGrpSpPr>
            <p:grpSpPr>
              <a:xfrm>
                <a:off x="693908" y="656109"/>
                <a:ext cx="2487337" cy="1477039"/>
                <a:chOff x="675731" y="672946"/>
                <a:chExt cx="2487337" cy="1477039"/>
              </a:xfrm>
            </p:grpSpPr>
            <p:grpSp>
              <p:nvGrpSpPr>
                <p:cNvPr id="6" name="Gruppieren 5"/>
                <p:cNvGrpSpPr/>
                <p:nvPr/>
              </p:nvGrpSpPr>
              <p:grpSpPr>
                <a:xfrm>
                  <a:off x="675731" y="672946"/>
                  <a:ext cx="2487337" cy="1477039"/>
                  <a:chOff x="1251678" y="967732"/>
                  <a:chExt cx="2065020" cy="1477039"/>
                </a:xfrm>
              </p:grpSpPr>
              <p:pic>
                <p:nvPicPr>
                  <p:cNvPr id="4" name="Grafik 3" descr="C:\Users\Cecilia\Nextcloud\Documents LMU\Bildungsmaterialien\Klimawandel\A-Handbuch\Handbuch final\Bearbeitete Aktivitäten\Aktivität 11 Kippunkte\Klimasystem Erde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1678" y="1266698"/>
                    <a:ext cx="2065020" cy="1178073"/>
                  </a:xfrm>
                  <a:prstGeom prst="rect">
                    <a:avLst/>
                  </a:prstGeom>
                  <a:noFill/>
                  <a:ln>
                    <a:noFill/>
                  </a:ln>
                </p:spPr>
              </p:pic>
              <p:sp>
                <p:nvSpPr>
                  <p:cNvPr id="5" name="Textfeld 4"/>
                  <p:cNvSpPr txBox="1"/>
                  <p:nvPr/>
                </p:nvSpPr>
                <p:spPr>
                  <a:xfrm>
                    <a:off x="1551686" y="967732"/>
                    <a:ext cx="1664208" cy="338554"/>
                  </a:xfrm>
                  <a:prstGeom prst="rect">
                    <a:avLst/>
                  </a:prstGeom>
                  <a:noFill/>
                </p:spPr>
                <p:txBody>
                  <a:bodyPr wrap="square" rtlCol="0">
                    <a:spAutoFit/>
                  </a:bodyPr>
                  <a:lstStyle/>
                  <a:p>
                    <a:r>
                      <a:rPr lang="de-DE" sz="1600" dirty="0" err="1" smtClean="0"/>
                      <a:t>Ice</a:t>
                    </a:r>
                    <a:r>
                      <a:rPr lang="de-DE" sz="1600" dirty="0" smtClean="0"/>
                      <a:t> </a:t>
                    </a:r>
                    <a:r>
                      <a:rPr lang="de-DE" sz="1600" dirty="0"/>
                      <a:t>- </a:t>
                    </a:r>
                    <a:r>
                      <a:rPr lang="de-DE" sz="1600" dirty="0" err="1" smtClean="0"/>
                      <a:t>Arctis</a:t>
                    </a:r>
                    <a:endParaRPr lang="de-DE" sz="1600" dirty="0"/>
                  </a:p>
                </p:txBody>
              </p:sp>
            </p:grpSp>
            <p:sp>
              <p:nvSpPr>
                <p:cNvPr id="83" name="Rechteck 82"/>
                <p:cNvSpPr/>
                <p:nvPr/>
              </p:nvSpPr>
              <p:spPr>
                <a:xfrm>
                  <a:off x="744441" y="78519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cxnSp>
          <p:nvCxnSpPr>
            <p:cNvPr id="116" name="Gerade Verbindung mit Pfeil 115"/>
            <p:cNvCxnSpPr/>
            <p:nvPr/>
          </p:nvCxnSpPr>
          <p:spPr>
            <a:xfrm>
              <a:off x="1740005" y="1013929"/>
              <a:ext cx="448987" cy="52442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Gerade Verbindung mit Pfeil 116"/>
            <p:cNvCxnSpPr/>
            <p:nvPr/>
          </p:nvCxnSpPr>
          <p:spPr>
            <a:xfrm flipV="1">
              <a:off x="2161875" y="1034689"/>
              <a:ext cx="518558" cy="475012"/>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ieren 25"/>
          <p:cNvGrpSpPr/>
          <p:nvPr/>
        </p:nvGrpSpPr>
        <p:grpSpPr>
          <a:xfrm>
            <a:off x="3763837" y="2059891"/>
            <a:ext cx="2491313" cy="1483192"/>
            <a:chOff x="3380304" y="683276"/>
            <a:chExt cx="2491313" cy="1483192"/>
          </a:xfrm>
        </p:grpSpPr>
        <p:sp>
          <p:nvSpPr>
            <p:cNvPr id="114" name="Rechteck 113"/>
            <p:cNvSpPr/>
            <p:nvPr/>
          </p:nvSpPr>
          <p:spPr>
            <a:xfrm>
              <a:off x="3450870" y="796197"/>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11" name="Gruppieren 10"/>
            <p:cNvGrpSpPr/>
            <p:nvPr/>
          </p:nvGrpSpPr>
          <p:grpSpPr>
            <a:xfrm>
              <a:off x="3380304" y="683276"/>
              <a:ext cx="2491313" cy="1483192"/>
              <a:chOff x="3380304" y="683276"/>
              <a:chExt cx="2491313" cy="1483192"/>
            </a:xfrm>
          </p:grpSpPr>
          <p:sp>
            <p:nvSpPr>
              <p:cNvPr id="113" name="Textfeld 112"/>
              <p:cNvSpPr txBox="1"/>
              <p:nvPr/>
            </p:nvSpPr>
            <p:spPr>
              <a:xfrm>
                <a:off x="3692783" y="683276"/>
                <a:ext cx="1619250" cy="338554"/>
              </a:xfrm>
              <a:prstGeom prst="rect">
                <a:avLst/>
              </a:prstGeom>
              <a:noFill/>
            </p:spPr>
            <p:txBody>
              <a:bodyPr wrap="square" rtlCol="0">
                <a:spAutoFit/>
              </a:bodyPr>
              <a:lstStyle/>
              <a:p>
                <a:r>
                  <a:rPr lang="de-DE" sz="1600" dirty="0"/>
                  <a:t>Albedo</a:t>
                </a:r>
              </a:p>
            </p:txBody>
          </p:sp>
          <p:grpSp>
            <p:nvGrpSpPr>
              <p:cNvPr id="133" name="Gruppieren 132"/>
              <p:cNvGrpSpPr/>
              <p:nvPr/>
            </p:nvGrpSpPr>
            <p:grpSpPr>
              <a:xfrm>
                <a:off x="3380304" y="722554"/>
                <a:ext cx="2491313" cy="1443914"/>
                <a:chOff x="3380304" y="722554"/>
                <a:chExt cx="2491313" cy="1443914"/>
              </a:xfrm>
            </p:grpSpPr>
            <p:sp>
              <p:nvSpPr>
                <p:cNvPr id="112" name="Rechteck 111"/>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6" name="Gerader Verbinder 125"/>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3" name="Gruppieren 12"/>
          <p:cNvGrpSpPr/>
          <p:nvPr/>
        </p:nvGrpSpPr>
        <p:grpSpPr>
          <a:xfrm>
            <a:off x="3675047" y="3915933"/>
            <a:ext cx="2567255" cy="1612940"/>
            <a:chOff x="3370246" y="2544333"/>
            <a:chExt cx="2567255" cy="1612940"/>
          </a:xfrm>
        </p:grpSpPr>
        <p:sp>
          <p:nvSpPr>
            <p:cNvPr id="150" name="Rechteck 149"/>
            <p:cNvSpPr/>
            <p:nvPr/>
          </p:nvSpPr>
          <p:spPr>
            <a:xfrm>
              <a:off x="3458299" y="263151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163" name="Gruppieren 162"/>
            <p:cNvGrpSpPr/>
            <p:nvPr/>
          </p:nvGrpSpPr>
          <p:grpSpPr>
            <a:xfrm>
              <a:off x="3370246" y="2544333"/>
              <a:ext cx="2567255" cy="1612940"/>
              <a:chOff x="3345289" y="2544333"/>
              <a:chExt cx="2567255" cy="1612940"/>
            </a:xfrm>
          </p:grpSpPr>
          <p:grpSp>
            <p:nvGrpSpPr>
              <p:cNvPr id="134" name="Gruppieren 133"/>
              <p:cNvGrpSpPr/>
              <p:nvPr/>
            </p:nvGrpSpPr>
            <p:grpSpPr>
              <a:xfrm>
                <a:off x="3380304" y="2570565"/>
                <a:ext cx="2491313" cy="1443914"/>
                <a:chOff x="3380304" y="722554"/>
                <a:chExt cx="2491313" cy="1443914"/>
              </a:xfrm>
            </p:grpSpPr>
            <p:sp>
              <p:nvSpPr>
                <p:cNvPr id="135" name="Rechteck 134"/>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6" name="Gerader Verbinder 135"/>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9" name="Textfeld 148"/>
              <p:cNvSpPr txBox="1"/>
              <p:nvPr/>
            </p:nvSpPr>
            <p:spPr>
              <a:xfrm>
                <a:off x="3345289" y="2772278"/>
                <a:ext cx="2567255" cy="1384995"/>
              </a:xfrm>
              <a:prstGeom prst="rect">
                <a:avLst/>
              </a:prstGeom>
              <a:noFill/>
            </p:spPr>
            <p:txBody>
              <a:bodyPr wrap="square" rtlCol="0">
                <a:spAutoFit/>
              </a:bodyPr>
              <a:lstStyle/>
              <a:p>
                <a:pPr algn="just"/>
                <a:r>
                  <a:rPr lang="en-US" sz="1050" dirty="0" smtClean="0"/>
                  <a:t>As </a:t>
                </a:r>
                <a:r>
                  <a:rPr lang="en-US" sz="1050" dirty="0"/>
                  <a:t>temperatures rise, the entire ice sheet on land becomes unstable and slides into the sea. A lubricating film forms at the bottom of the ice sheet, which grows due to meltwater. Where on earth does this happen? And is there feedback? What kind of feedback?</a:t>
                </a:r>
              </a:p>
              <a:p>
                <a:pPr algn="just"/>
                <a:endParaRPr lang="de-DE" sz="1050" dirty="0"/>
              </a:p>
            </p:txBody>
          </p:sp>
          <p:sp>
            <p:nvSpPr>
              <p:cNvPr id="151" name="Textfeld 150"/>
              <p:cNvSpPr txBox="1"/>
              <p:nvPr/>
            </p:nvSpPr>
            <p:spPr>
              <a:xfrm>
                <a:off x="3683639" y="2544333"/>
                <a:ext cx="2187978" cy="338554"/>
              </a:xfrm>
              <a:prstGeom prst="rect">
                <a:avLst/>
              </a:prstGeom>
              <a:noFill/>
            </p:spPr>
            <p:txBody>
              <a:bodyPr wrap="square" rtlCol="0">
                <a:spAutoFit/>
              </a:bodyPr>
              <a:lstStyle/>
              <a:p>
                <a:r>
                  <a:rPr lang="en-US" sz="1600" dirty="0"/>
                  <a:t>Ice melting in the north </a:t>
                </a:r>
                <a:endParaRPr lang="de-DE" sz="1600" dirty="0"/>
              </a:p>
            </p:txBody>
          </p:sp>
        </p:grpSp>
      </p:grpSp>
      <p:grpSp>
        <p:nvGrpSpPr>
          <p:cNvPr id="155" name="Gruppieren 154"/>
          <p:cNvGrpSpPr/>
          <p:nvPr/>
        </p:nvGrpSpPr>
        <p:grpSpPr>
          <a:xfrm>
            <a:off x="9550614" y="2059891"/>
            <a:ext cx="2527973" cy="1478986"/>
            <a:chOff x="3343643" y="4455344"/>
            <a:chExt cx="2527973" cy="1478986"/>
          </a:xfrm>
        </p:grpSpPr>
        <p:grpSp>
          <p:nvGrpSpPr>
            <p:cNvPr id="137" name="Gruppieren 136"/>
            <p:cNvGrpSpPr/>
            <p:nvPr/>
          </p:nvGrpSpPr>
          <p:grpSpPr>
            <a:xfrm>
              <a:off x="3380303" y="4490416"/>
              <a:ext cx="2491313" cy="1443914"/>
              <a:chOff x="3380304" y="722554"/>
              <a:chExt cx="2491313" cy="1443914"/>
            </a:xfrm>
          </p:grpSpPr>
          <p:sp>
            <p:nvSpPr>
              <p:cNvPr id="138" name="Rechteck 137"/>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9" name="Gerader Verbinder 138"/>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2" name="Textfeld 151"/>
            <p:cNvSpPr txBox="1"/>
            <p:nvPr/>
          </p:nvSpPr>
          <p:spPr>
            <a:xfrm>
              <a:off x="3343643" y="4708465"/>
              <a:ext cx="2527973" cy="1223412"/>
            </a:xfrm>
            <a:prstGeom prst="rect">
              <a:avLst/>
            </a:prstGeom>
            <a:noFill/>
          </p:spPr>
          <p:txBody>
            <a:bodyPr wrap="square" rtlCol="0">
              <a:spAutoFit/>
            </a:bodyPr>
            <a:lstStyle/>
            <a:p>
              <a:pPr algn="just"/>
              <a:r>
                <a:rPr lang="en-US" sz="1050" dirty="0" smtClean="0"/>
                <a:t>In </a:t>
              </a:r>
              <a:r>
                <a:rPr lang="en-US" sz="1050" dirty="0"/>
                <a:t>the permafrost regions, large quantities of methane are stored in crystal form, so-called methane hydrates. At higher temperatures it decays and the methane (a powerful greenhouse gas) is released into the atmosphere. Where are these areas and are there feedback </a:t>
              </a:r>
              <a:r>
                <a:rPr lang="en-US" sz="1050" dirty="0" smtClean="0"/>
                <a:t>effects?</a:t>
              </a:r>
              <a:endParaRPr lang="de-DE" sz="1050" dirty="0"/>
            </a:p>
          </p:txBody>
        </p:sp>
        <p:sp>
          <p:nvSpPr>
            <p:cNvPr id="153" name="Rechteck 152"/>
            <p:cNvSpPr/>
            <p:nvPr/>
          </p:nvSpPr>
          <p:spPr>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4" name="Textfeld 153"/>
            <p:cNvSpPr txBox="1"/>
            <p:nvPr/>
          </p:nvSpPr>
          <p:spPr>
            <a:xfrm>
              <a:off x="3680040" y="4455344"/>
              <a:ext cx="1619250" cy="338554"/>
            </a:xfrm>
            <a:prstGeom prst="rect">
              <a:avLst/>
            </a:prstGeom>
            <a:noFill/>
          </p:spPr>
          <p:txBody>
            <a:bodyPr wrap="square" rtlCol="0">
              <a:spAutoFit/>
            </a:bodyPr>
            <a:lstStyle/>
            <a:p>
              <a:r>
                <a:rPr lang="de-DE" sz="1600" dirty="0" err="1" smtClean="0"/>
                <a:t>Methane</a:t>
              </a:r>
              <a:r>
                <a:rPr lang="de-DE" sz="1600" dirty="0" smtClean="0"/>
                <a:t> </a:t>
              </a:r>
              <a:r>
                <a:rPr lang="de-DE" sz="1600" dirty="0" err="1" smtClean="0"/>
                <a:t>hydrate</a:t>
              </a:r>
              <a:endParaRPr lang="de-DE" sz="1600" dirty="0"/>
            </a:p>
          </p:txBody>
        </p:sp>
      </p:grpSp>
      <p:grpSp>
        <p:nvGrpSpPr>
          <p:cNvPr id="156" name="Gruppieren 155"/>
          <p:cNvGrpSpPr/>
          <p:nvPr/>
        </p:nvGrpSpPr>
        <p:grpSpPr>
          <a:xfrm>
            <a:off x="9594262" y="3908959"/>
            <a:ext cx="2527973" cy="1542501"/>
            <a:chOff x="3343643" y="4455344"/>
            <a:chExt cx="2527973" cy="1542501"/>
          </a:xfrm>
        </p:grpSpPr>
        <p:grpSp>
          <p:nvGrpSpPr>
            <p:cNvPr id="157" name="Gruppieren 156"/>
            <p:cNvGrpSpPr/>
            <p:nvPr/>
          </p:nvGrpSpPr>
          <p:grpSpPr>
            <a:xfrm>
              <a:off x="3380303" y="4490416"/>
              <a:ext cx="2491313" cy="1443914"/>
              <a:chOff x="3380304" y="722554"/>
              <a:chExt cx="2491313" cy="1443914"/>
            </a:xfrm>
          </p:grpSpPr>
          <p:sp>
            <p:nvSpPr>
              <p:cNvPr id="161" name="Rechteck 160"/>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2" name="Gerader Verbinder 161"/>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8" name="Textfeld 157"/>
            <p:cNvSpPr txBox="1"/>
            <p:nvPr/>
          </p:nvSpPr>
          <p:spPr>
            <a:xfrm>
              <a:off x="3343643" y="4774433"/>
              <a:ext cx="2527973" cy="1223412"/>
            </a:xfrm>
            <a:prstGeom prst="rect">
              <a:avLst/>
            </a:prstGeom>
            <a:noFill/>
          </p:spPr>
          <p:txBody>
            <a:bodyPr wrap="square" rtlCol="0">
              <a:spAutoFit/>
            </a:bodyPr>
            <a:lstStyle/>
            <a:p>
              <a:pPr algn="just"/>
              <a:r>
                <a:rPr lang="en-US" sz="1050" dirty="0" smtClean="0"/>
                <a:t>Large </a:t>
              </a:r>
              <a:r>
                <a:rPr lang="en-US" sz="1050" dirty="0"/>
                <a:t>quantities of methane hydrates are stored at the bottom of seas and lakes. At higher temperatures it decomposes and methane (a powerful greenhouse gas) is released into the atmosphere. Where are these areas and are there feedback </a:t>
              </a:r>
              <a:r>
                <a:rPr lang="en-US" sz="1050" dirty="0" smtClean="0"/>
                <a:t>effects?</a:t>
              </a:r>
              <a:endParaRPr lang="de-DE" sz="1050" dirty="0"/>
            </a:p>
          </p:txBody>
        </p:sp>
        <p:sp>
          <p:nvSpPr>
            <p:cNvPr id="159" name="Rechteck 158"/>
            <p:cNvSpPr/>
            <p:nvPr/>
          </p:nvSpPr>
          <p:spPr>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0" name="Textfeld 159"/>
            <p:cNvSpPr txBox="1"/>
            <p:nvPr/>
          </p:nvSpPr>
          <p:spPr>
            <a:xfrm>
              <a:off x="3680040" y="4455344"/>
              <a:ext cx="1985774" cy="338554"/>
            </a:xfrm>
            <a:prstGeom prst="rect">
              <a:avLst/>
            </a:prstGeom>
            <a:noFill/>
          </p:spPr>
          <p:txBody>
            <a:bodyPr wrap="square" rtlCol="0">
              <a:spAutoFit/>
            </a:bodyPr>
            <a:lstStyle/>
            <a:p>
              <a:r>
                <a:rPr lang="de-DE" sz="1600" dirty="0" err="1" smtClean="0"/>
                <a:t>Stored</a:t>
              </a:r>
              <a:r>
                <a:rPr lang="de-DE" sz="1600" dirty="0" smtClean="0"/>
                <a:t> </a:t>
              </a:r>
              <a:r>
                <a:rPr lang="de-DE" sz="1600" dirty="0" err="1" smtClean="0"/>
                <a:t>methane</a:t>
              </a:r>
              <a:endParaRPr lang="de-DE" sz="1600" dirty="0"/>
            </a:p>
          </p:txBody>
        </p:sp>
      </p:grpSp>
      <p:grpSp>
        <p:nvGrpSpPr>
          <p:cNvPr id="15" name="Gruppieren 14"/>
          <p:cNvGrpSpPr/>
          <p:nvPr/>
        </p:nvGrpSpPr>
        <p:grpSpPr>
          <a:xfrm>
            <a:off x="3692351" y="5869326"/>
            <a:ext cx="2592620" cy="1535683"/>
            <a:chOff x="3387551" y="4497726"/>
            <a:chExt cx="2592620" cy="1535683"/>
          </a:xfrm>
        </p:grpSpPr>
        <p:grpSp>
          <p:nvGrpSpPr>
            <p:cNvPr id="164" name="Gruppieren 163"/>
            <p:cNvGrpSpPr/>
            <p:nvPr/>
          </p:nvGrpSpPr>
          <p:grpSpPr>
            <a:xfrm>
              <a:off x="3387551" y="4497726"/>
              <a:ext cx="2592620" cy="1535683"/>
              <a:chOff x="3330335" y="2544333"/>
              <a:chExt cx="2592620" cy="1535683"/>
            </a:xfrm>
          </p:grpSpPr>
          <p:grpSp>
            <p:nvGrpSpPr>
              <p:cNvPr id="165" name="Gruppieren 164"/>
              <p:cNvGrpSpPr/>
              <p:nvPr/>
            </p:nvGrpSpPr>
            <p:grpSpPr>
              <a:xfrm>
                <a:off x="3375568" y="2548328"/>
                <a:ext cx="2496049" cy="1443914"/>
                <a:chOff x="3375568" y="700317"/>
                <a:chExt cx="2496049" cy="1443914"/>
              </a:xfrm>
            </p:grpSpPr>
            <p:sp>
              <p:nvSpPr>
                <p:cNvPr id="168" name="Rechteck 167"/>
                <p:cNvSpPr/>
                <p:nvPr/>
              </p:nvSpPr>
              <p:spPr>
                <a:xfrm>
                  <a:off x="3375568" y="700317"/>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9" name="Gerader Verbinder 168"/>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6" name="Textfeld 165"/>
              <p:cNvSpPr txBox="1"/>
              <p:nvPr/>
            </p:nvSpPr>
            <p:spPr>
              <a:xfrm>
                <a:off x="3330335" y="2856604"/>
                <a:ext cx="2567255" cy="1223412"/>
              </a:xfrm>
              <a:prstGeom prst="rect">
                <a:avLst/>
              </a:prstGeom>
              <a:noFill/>
            </p:spPr>
            <p:txBody>
              <a:bodyPr wrap="square" rtlCol="0">
                <a:spAutoFit/>
              </a:bodyPr>
              <a:lstStyle/>
              <a:p>
                <a:pPr algn="just"/>
                <a:r>
                  <a:rPr lang="en-US" sz="1050" dirty="0" smtClean="0"/>
                  <a:t>As </a:t>
                </a:r>
                <a:r>
                  <a:rPr lang="en-US" sz="1050" dirty="0"/>
                  <a:t>temperatures rise, the entire ice sheet on land becomes unstable, but the ice on the sea also disappears. The mainland glaciers then slide unchecked into the sea. Where does this happen on earth? And is there feedback here?</a:t>
                </a:r>
              </a:p>
              <a:p>
                <a:pPr algn="just"/>
                <a:endParaRPr lang="de-DE" sz="1050" dirty="0"/>
              </a:p>
            </p:txBody>
          </p:sp>
          <p:sp>
            <p:nvSpPr>
              <p:cNvPr id="167" name="Textfeld 166"/>
              <p:cNvSpPr txBox="1"/>
              <p:nvPr/>
            </p:nvSpPr>
            <p:spPr>
              <a:xfrm>
                <a:off x="3683638" y="2544333"/>
                <a:ext cx="2239317" cy="338554"/>
              </a:xfrm>
              <a:prstGeom prst="rect">
                <a:avLst/>
              </a:prstGeom>
              <a:noFill/>
            </p:spPr>
            <p:txBody>
              <a:bodyPr wrap="square" rtlCol="0">
                <a:spAutoFit/>
              </a:bodyPr>
              <a:lstStyle/>
              <a:p>
                <a:r>
                  <a:rPr lang="en-US" sz="1600" dirty="0" smtClean="0"/>
                  <a:t>Ice </a:t>
                </a:r>
                <a:r>
                  <a:rPr lang="en-US" sz="1600" dirty="0"/>
                  <a:t>melting in the </a:t>
                </a:r>
                <a:r>
                  <a:rPr lang="en-US" sz="1600" dirty="0" smtClean="0"/>
                  <a:t>south</a:t>
                </a:r>
                <a:endParaRPr lang="de-DE" sz="1600" dirty="0"/>
              </a:p>
            </p:txBody>
          </p:sp>
        </p:grpSp>
        <p:sp>
          <p:nvSpPr>
            <p:cNvPr id="90" name="Rechteck 89"/>
            <p:cNvSpPr/>
            <p:nvPr/>
          </p:nvSpPr>
          <p:spPr>
            <a:xfrm>
              <a:off x="3490085" y="4589495"/>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4" name="Gruppieren 23"/>
          <p:cNvGrpSpPr/>
          <p:nvPr/>
        </p:nvGrpSpPr>
        <p:grpSpPr>
          <a:xfrm>
            <a:off x="9537598" y="5844554"/>
            <a:ext cx="2555857" cy="1640424"/>
            <a:chOff x="9232797" y="4458086"/>
            <a:chExt cx="2555857" cy="1640424"/>
          </a:xfrm>
        </p:grpSpPr>
        <p:sp>
          <p:nvSpPr>
            <p:cNvPr id="9" name="Textfeld 8"/>
            <p:cNvSpPr txBox="1"/>
            <p:nvPr/>
          </p:nvSpPr>
          <p:spPr>
            <a:xfrm>
              <a:off x="9232797" y="4713515"/>
              <a:ext cx="2555857" cy="1384995"/>
            </a:xfrm>
            <a:prstGeom prst="rect">
              <a:avLst/>
            </a:prstGeom>
            <a:noFill/>
          </p:spPr>
          <p:txBody>
            <a:bodyPr wrap="square" rtlCol="0">
              <a:spAutoFit/>
            </a:bodyPr>
            <a:lstStyle/>
            <a:p>
              <a:pPr algn="just"/>
              <a:r>
                <a:rPr lang="en-US" sz="1050" dirty="0" smtClean="0"/>
                <a:t>In </a:t>
              </a:r>
              <a:r>
                <a:rPr lang="en-US" sz="1050" dirty="0"/>
                <a:t>summer the air above this part </a:t>
              </a:r>
            </a:p>
            <a:p>
              <a:pPr algn="just"/>
              <a:r>
                <a:rPr lang="en-US" sz="1050" dirty="0"/>
                <a:t>in the world up to 50 °C hot. As the air rises </a:t>
              </a:r>
            </a:p>
            <a:p>
              <a:pPr algn="just"/>
              <a:r>
                <a:rPr lang="en-US" sz="1050" dirty="0"/>
                <a:t>a low-pressure system is formed which attracts humid air from the ocean. This air flows over land and rains heavily.  What happens when it gets warmer? Is there feedback here?</a:t>
              </a:r>
            </a:p>
            <a:p>
              <a:pPr algn="just"/>
              <a:endParaRPr lang="de-DE" sz="1050" dirty="0"/>
            </a:p>
          </p:txBody>
        </p:sp>
        <p:grpSp>
          <p:nvGrpSpPr>
            <p:cNvPr id="10" name="Gruppieren 9"/>
            <p:cNvGrpSpPr/>
            <p:nvPr/>
          </p:nvGrpSpPr>
          <p:grpSpPr>
            <a:xfrm>
              <a:off x="9282473" y="4458086"/>
              <a:ext cx="2491313" cy="1474785"/>
              <a:chOff x="9262732" y="4574699"/>
              <a:chExt cx="2491313" cy="1474785"/>
            </a:xfrm>
          </p:grpSpPr>
          <p:grpSp>
            <p:nvGrpSpPr>
              <p:cNvPr id="146" name="Gruppieren 145"/>
              <p:cNvGrpSpPr/>
              <p:nvPr/>
            </p:nvGrpSpPr>
            <p:grpSpPr>
              <a:xfrm>
                <a:off x="9262732" y="4605570"/>
                <a:ext cx="2491313" cy="1443914"/>
                <a:chOff x="3380304" y="722554"/>
                <a:chExt cx="2491313" cy="1443914"/>
              </a:xfrm>
            </p:grpSpPr>
            <p:sp>
              <p:nvSpPr>
                <p:cNvPr id="147" name="Rechteck 146"/>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8" name="Gerader Verbinder 147"/>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Rechteck 91"/>
              <p:cNvSpPr/>
              <p:nvPr/>
            </p:nvSpPr>
            <p:spPr>
              <a:xfrm>
                <a:off x="9320595" y="4660087"/>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3" name="Textfeld 92"/>
              <p:cNvSpPr txBox="1"/>
              <p:nvPr/>
            </p:nvSpPr>
            <p:spPr>
              <a:xfrm>
                <a:off x="9550918" y="4574699"/>
                <a:ext cx="2061289" cy="338554"/>
              </a:xfrm>
              <a:prstGeom prst="rect">
                <a:avLst/>
              </a:prstGeom>
              <a:noFill/>
            </p:spPr>
            <p:txBody>
              <a:bodyPr wrap="square" rtlCol="0">
                <a:spAutoFit/>
              </a:bodyPr>
              <a:lstStyle/>
              <a:p>
                <a:r>
                  <a:rPr lang="de-DE" sz="1600" dirty="0" err="1" smtClean="0"/>
                  <a:t>Floods</a:t>
                </a:r>
                <a:endParaRPr lang="de-DE" sz="1600" dirty="0"/>
              </a:p>
            </p:txBody>
          </p:sp>
        </p:grpSp>
      </p:grpSp>
      <p:sp>
        <p:nvSpPr>
          <p:cNvPr id="28" name="Textfeld 27"/>
          <p:cNvSpPr txBox="1"/>
          <p:nvPr/>
        </p:nvSpPr>
        <p:spPr>
          <a:xfrm>
            <a:off x="3784043" y="2311493"/>
            <a:ext cx="2424181" cy="1277273"/>
          </a:xfrm>
          <a:prstGeom prst="rect">
            <a:avLst/>
          </a:prstGeom>
          <a:noFill/>
        </p:spPr>
        <p:txBody>
          <a:bodyPr wrap="square" rtlCol="0">
            <a:spAutoFit/>
          </a:bodyPr>
          <a:lstStyle/>
          <a:p>
            <a:r>
              <a:rPr lang="en-US" sz="1100" dirty="0"/>
              <a:t>The reflectivity of surfaces is called Albedo α and is particularly high in ice. The white surfaces of the earth reflect 30% of solar radiation! What effect does global warming have on them? Is there feedback and what do they cause?</a:t>
            </a:r>
          </a:p>
        </p:txBody>
      </p:sp>
    </p:spTree>
    <p:extLst>
      <p:ext uri="{BB962C8B-B14F-4D97-AF65-F5344CB8AC3E}">
        <p14:creationId xmlns:p14="http://schemas.microsoft.com/office/powerpoint/2010/main" val="195803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p:cNvGrpSpPr/>
          <p:nvPr/>
        </p:nvGrpSpPr>
        <p:grpSpPr>
          <a:xfrm>
            <a:off x="7131317" y="1924263"/>
            <a:ext cx="2502840" cy="1474280"/>
            <a:chOff x="9029295" y="659136"/>
            <a:chExt cx="2502840" cy="1474280"/>
          </a:xfrm>
        </p:grpSpPr>
        <p:sp>
          <p:nvSpPr>
            <p:cNvPr id="16" name="Rechteck 15"/>
            <p:cNvSpPr/>
            <p:nvPr/>
          </p:nvSpPr>
          <p:spPr>
            <a:xfrm>
              <a:off x="9029295" y="689502"/>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 name="Gruppieren 16"/>
            <p:cNvGrpSpPr/>
            <p:nvPr/>
          </p:nvGrpSpPr>
          <p:grpSpPr>
            <a:xfrm>
              <a:off x="9041131" y="659136"/>
              <a:ext cx="2491004" cy="1474012"/>
              <a:chOff x="9030436" y="659404"/>
              <a:chExt cx="2491004" cy="1474012"/>
            </a:xfrm>
          </p:grpSpPr>
          <p:grpSp>
            <p:nvGrpSpPr>
              <p:cNvPr id="18" name="Gruppieren 17"/>
              <p:cNvGrpSpPr/>
              <p:nvPr/>
            </p:nvGrpSpPr>
            <p:grpSpPr>
              <a:xfrm>
                <a:off x="9030436" y="659404"/>
                <a:ext cx="2491004" cy="1474012"/>
                <a:chOff x="9030436" y="659404"/>
                <a:chExt cx="2491004" cy="1474012"/>
              </a:xfrm>
            </p:grpSpPr>
            <p:pic>
              <p:nvPicPr>
                <p:cNvPr id="20" name="Grafik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0436" y="955343"/>
                  <a:ext cx="2491004" cy="1178073"/>
                </a:xfrm>
                <a:prstGeom prst="rect">
                  <a:avLst/>
                </a:prstGeom>
              </p:spPr>
            </p:pic>
            <p:sp>
              <p:nvSpPr>
                <p:cNvPr id="21" name="Textfeld 20"/>
                <p:cNvSpPr txBox="1"/>
                <p:nvPr/>
              </p:nvSpPr>
              <p:spPr>
                <a:xfrm>
                  <a:off x="9294411" y="659404"/>
                  <a:ext cx="2080725" cy="338554"/>
                </a:xfrm>
                <a:prstGeom prst="rect">
                  <a:avLst/>
                </a:prstGeom>
                <a:noFill/>
              </p:spPr>
              <p:txBody>
                <a:bodyPr wrap="square" rtlCol="0">
                  <a:spAutoFit/>
                </a:bodyPr>
                <a:lstStyle/>
                <a:p>
                  <a:r>
                    <a:rPr lang="de-DE" sz="1600" dirty="0" smtClean="0"/>
                    <a:t> Amazon </a:t>
                  </a:r>
                  <a:r>
                    <a:rPr lang="de-DE" sz="1600" dirty="0" err="1" smtClean="0"/>
                    <a:t>Rainforest</a:t>
                  </a:r>
                  <a:endParaRPr lang="de-DE" sz="1600" dirty="0"/>
                </a:p>
              </p:txBody>
            </p:sp>
          </p:grpSp>
          <p:sp>
            <p:nvSpPr>
              <p:cNvPr id="19" name="Rechteck 18"/>
              <p:cNvSpPr/>
              <p:nvPr/>
            </p:nvSpPr>
            <p:spPr>
              <a:xfrm>
                <a:off x="9072011" y="76102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grpSp>
        <p:nvGrpSpPr>
          <p:cNvPr id="22" name="Gruppieren 21"/>
          <p:cNvGrpSpPr/>
          <p:nvPr/>
        </p:nvGrpSpPr>
        <p:grpSpPr>
          <a:xfrm>
            <a:off x="7142311" y="3941685"/>
            <a:ext cx="2494363" cy="1487034"/>
            <a:chOff x="9027077" y="2532651"/>
            <a:chExt cx="2494363" cy="1487034"/>
          </a:xfrm>
        </p:grpSpPr>
        <p:grpSp>
          <p:nvGrpSpPr>
            <p:cNvPr id="23" name="Gruppieren 22"/>
            <p:cNvGrpSpPr/>
            <p:nvPr/>
          </p:nvGrpSpPr>
          <p:grpSpPr>
            <a:xfrm>
              <a:off x="9030436" y="2532651"/>
              <a:ext cx="2491004" cy="1487034"/>
              <a:chOff x="9030436" y="2532651"/>
              <a:chExt cx="2491004" cy="1487034"/>
            </a:xfrm>
          </p:grpSpPr>
          <p:pic>
            <p:nvPicPr>
              <p:cNvPr id="26" name="Grafik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0436" y="2843858"/>
                <a:ext cx="2491004" cy="1175827"/>
              </a:xfrm>
              <a:prstGeom prst="rect">
                <a:avLst/>
              </a:prstGeom>
            </p:spPr>
          </p:pic>
          <p:sp>
            <p:nvSpPr>
              <p:cNvPr id="27" name="Textfeld 26"/>
              <p:cNvSpPr txBox="1"/>
              <p:nvPr/>
            </p:nvSpPr>
            <p:spPr>
              <a:xfrm>
                <a:off x="9294411" y="2532651"/>
                <a:ext cx="2080725" cy="338554"/>
              </a:xfrm>
              <a:prstGeom prst="rect">
                <a:avLst/>
              </a:prstGeom>
              <a:noFill/>
            </p:spPr>
            <p:txBody>
              <a:bodyPr wrap="square" rtlCol="0">
                <a:spAutoFit/>
              </a:bodyPr>
              <a:lstStyle/>
              <a:p>
                <a:r>
                  <a:rPr lang="de-DE" sz="1600" dirty="0" smtClean="0"/>
                  <a:t>Tropical </a:t>
                </a:r>
                <a:r>
                  <a:rPr lang="de-DE" sz="1600" dirty="0" err="1"/>
                  <a:t>coral</a:t>
                </a:r>
                <a:r>
                  <a:rPr lang="de-DE" sz="1600" dirty="0"/>
                  <a:t> </a:t>
                </a:r>
                <a:r>
                  <a:rPr lang="de-DE" sz="1600" dirty="0" err="1" smtClean="0"/>
                  <a:t>reefs</a:t>
                </a:r>
                <a:endParaRPr lang="de-DE" sz="1600" dirty="0"/>
              </a:p>
            </p:txBody>
          </p:sp>
        </p:grpSp>
        <p:sp>
          <p:nvSpPr>
            <p:cNvPr id="24" name="Rechteck 23"/>
            <p:cNvSpPr/>
            <p:nvPr/>
          </p:nvSpPr>
          <p:spPr>
            <a:xfrm>
              <a:off x="9027077" y="257577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9073177" y="2630584"/>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8" name="Gruppieren 27"/>
          <p:cNvGrpSpPr/>
          <p:nvPr/>
        </p:nvGrpSpPr>
        <p:grpSpPr>
          <a:xfrm>
            <a:off x="7135717" y="5862734"/>
            <a:ext cx="2500523" cy="1488323"/>
            <a:chOff x="9031612" y="4457312"/>
            <a:chExt cx="2500523" cy="1488323"/>
          </a:xfrm>
        </p:grpSpPr>
        <p:grpSp>
          <p:nvGrpSpPr>
            <p:cNvPr id="29" name="Gruppieren 28"/>
            <p:cNvGrpSpPr/>
            <p:nvPr/>
          </p:nvGrpSpPr>
          <p:grpSpPr>
            <a:xfrm>
              <a:off x="9041131" y="4457312"/>
              <a:ext cx="2491004" cy="1488323"/>
              <a:chOff x="9030437" y="4453879"/>
              <a:chExt cx="2491004" cy="1488323"/>
            </a:xfrm>
          </p:grpSpPr>
          <p:pic>
            <p:nvPicPr>
              <p:cNvPr id="32" name="Grafik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0437" y="4749921"/>
                <a:ext cx="2491004" cy="1192281"/>
              </a:xfrm>
              <a:prstGeom prst="rect">
                <a:avLst/>
              </a:prstGeom>
            </p:spPr>
          </p:pic>
          <p:sp>
            <p:nvSpPr>
              <p:cNvPr id="33" name="Textfeld 32"/>
              <p:cNvSpPr txBox="1"/>
              <p:nvPr/>
            </p:nvSpPr>
            <p:spPr>
              <a:xfrm>
                <a:off x="9326519" y="4453879"/>
                <a:ext cx="2080725" cy="338554"/>
              </a:xfrm>
              <a:prstGeom prst="rect">
                <a:avLst/>
              </a:prstGeom>
              <a:noFill/>
            </p:spPr>
            <p:txBody>
              <a:bodyPr wrap="square" rtlCol="0">
                <a:spAutoFit/>
              </a:bodyPr>
              <a:lstStyle/>
              <a:p>
                <a:r>
                  <a:rPr lang="de-DE" sz="1600" dirty="0"/>
                  <a:t>Boreal </a:t>
                </a:r>
                <a:r>
                  <a:rPr lang="de-DE" sz="1600" dirty="0" err="1" smtClean="0"/>
                  <a:t>forests</a:t>
                </a:r>
                <a:endParaRPr lang="de-DE" sz="1600" dirty="0"/>
              </a:p>
            </p:txBody>
          </p:sp>
        </p:grpSp>
        <p:sp>
          <p:nvSpPr>
            <p:cNvPr id="30" name="Rechteck 29"/>
            <p:cNvSpPr/>
            <p:nvPr/>
          </p:nvSpPr>
          <p:spPr>
            <a:xfrm>
              <a:off x="9031612" y="4480676"/>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9102120" y="4540669"/>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34" name="Gruppieren 33"/>
          <p:cNvGrpSpPr/>
          <p:nvPr/>
        </p:nvGrpSpPr>
        <p:grpSpPr>
          <a:xfrm>
            <a:off x="1300438" y="1972218"/>
            <a:ext cx="2492257" cy="1474079"/>
            <a:chOff x="6170248" y="678343"/>
            <a:chExt cx="2492257" cy="1474079"/>
          </a:xfrm>
        </p:grpSpPr>
        <p:grpSp>
          <p:nvGrpSpPr>
            <p:cNvPr id="35" name="Gruppieren 34"/>
            <p:cNvGrpSpPr/>
            <p:nvPr/>
          </p:nvGrpSpPr>
          <p:grpSpPr>
            <a:xfrm>
              <a:off x="6171501" y="678343"/>
              <a:ext cx="2491004" cy="1474079"/>
              <a:chOff x="6171501" y="678343"/>
              <a:chExt cx="2491004" cy="1474079"/>
            </a:xfrm>
          </p:grpSpPr>
          <p:grpSp>
            <p:nvGrpSpPr>
              <p:cNvPr id="38" name="Gruppieren 37"/>
              <p:cNvGrpSpPr/>
              <p:nvPr/>
            </p:nvGrpSpPr>
            <p:grpSpPr>
              <a:xfrm>
                <a:off x="6171501" y="678343"/>
                <a:ext cx="2491004" cy="1474079"/>
                <a:chOff x="6850931" y="760154"/>
                <a:chExt cx="2491004" cy="1474079"/>
              </a:xfrm>
            </p:grpSpPr>
            <p:pic>
              <p:nvPicPr>
                <p:cNvPr id="41" name="Grafik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931" y="1045048"/>
                  <a:ext cx="2491004" cy="1189185"/>
                </a:xfrm>
                <a:prstGeom prst="rect">
                  <a:avLst/>
                </a:prstGeom>
              </p:spPr>
            </p:pic>
            <p:sp>
              <p:nvSpPr>
                <p:cNvPr id="42" name="Textfeld 41"/>
                <p:cNvSpPr txBox="1"/>
                <p:nvPr/>
              </p:nvSpPr>
              <p:spPr>
                <a:xfrm>
                  <a:off x="7167354" y="760154"/>
                  <a:ext cx="2099802" cy="338554"/>
                </a:xfrm>
                <a:prstGeom prst="rect">
                  <a:avLst/>
                </a:prstGeom>
                <a:noFill/>
              </p:spPr>
              <p:txBody>
                <a:bodyPr wrap="square" rtlCol="0">
                  <a:spAutoFit/>
                </a:bodyPr>
                <a:lstStyle/>
                <a:p>
                  <a:r>
                    <a:rPr lang="de-DE" sz="1600" dirty="0" err="1" smtClean="0"/>
                    <a:t>Atlantic</a:t>
                  </a:r>
                  <a:r>
                    <a:rPr lang="de-DE" sz="1600" dirty="0" smtClean="0"/>
                    <a:t> </a:t>
                  </a:r>
                  <a:r>
                    <a:rPr lang="de-DE" sz="1600" dirty="0" err="1" smtClean="0"/>
                    <a:t>Circulation</a:t>
                  </a:r>
                  <a:endParaRPr lang="de-DE" sz="1600" dirty="0"/>
                </a:p>
              </p:txBody>
            </p:sp>
          </p:grpSp>
          <p:sp>
            <p:nvSpPr>
              <p:cNvPr id="39" name="Pfeil nach unten 38"/>
              <p:cNvSpPr/>
              <p:nvPr/>
            </p:nvSpPr>
            <p:spPr>
              <a:xfrm rot="1243211">
                <a:off x="7732648" y="1942699"/>
                <a:ext cx="225838" cy="187752"/>
              </a:xfrm>
              <a:prstGeom prst="downArrow">
                <a:avLst/>
              </a:prstGeom>
              <a:solidFill>
                <a:srgbClr val="942677"/>
              </a:solidFill>
              <a:ln>
                <a:solidFill>
                  <a:srgbClr val="601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Pfeil nach unten 39"/>
              <p:cNvSpPr/>
              <p:nvPr/>
            </p:nvSpPr>
            <p:spPr>
              <a:xfrm rot="14583384">
                <a:off x="8314700" y="1192141"/>
                <a:ext cx="181284" cy="130182"/>
              </a:xfrm>
              <a:prstGeom prst="downArrow">
                <a:avLst/>
              </a:prstGeom>
              <a:solidFill>
                <a:srgbClr val="2B30D6"/>
              </a:solidFill>
              <a:ln>
                <a:solidFill>
                  <a:srgbClr val="1D20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35"/>
            <p:cNvSpPr/>
            <p:nvPr/>
          </p:nvSpPr>
          <p:spPr>
            <a:xfrm>
              <a:off x="6170248" y="70607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6222722" y="779757"/>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43" name="Gruppieren 42"/>
          <p:cNvGrpSpPr/>
          <p:nvPr/>
        </p:nvGrpSpPr>
        <p:grpSpPr>
          <a:xfrm>
            <a:off x="1311663" y="3950199"/>
            <a:ext cx="2497732" cy="1499084"/>
            <a:chOff x="6193561" y="2535630"/>
            <a:chExt cx="2497732" cy="1499084"/>
          </a:xfrm>
        </p:grpSpPr>
        <p:sp>
          <p:nvSpPr>
            <p:cNvPr id="44" name="Rechteck 43"/>
            <p:cNvSpPr/>
            <p:nvPr/>
          </p:nvSpPr>
          <p:spPr>
            <a:xfrm>
              <a:off x="6193741" y="2590800"/>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 name="Gruppieren 44"/>
            <p:cNvGrpSpPr/>
            <p:nvPr/>
          </p:nvGrpSpPr>
          <p:grpSpPr>
            <a:xfrm>
              <a:off x="6193561" y="2535630"/>
              <a:ext cx="2497732" cy="1495674"/>
              <a:chOff x="6188415" y="2539040"/>
              <a:chExt cx="2497732" cy="1495674"/>
            </a:xfrm>
          </p:grpSpPr>
          <p:grpSp>
            <p:nvGrpSpPr>
              <p:cNvPr id="46" name="Gruppieren 45"/>
              <p:cNvGrpSpPr/>
              <p:nvPr/>
            </p:nvGrpSpPr>
            <p:grpSpPr>
              <a:xfrm>
                <a:off x="6188415" y="2539040"/>
                <a:ext cx="2497732" cy="1495674"/>
                <a:chOff x="6853223" y="2614667"/>
                <a:chExt cx="2497732" cy="1495674"/>
              </a:xfrm>
            </p:grpSpPr>
            <p:pic>
              <p:nvPicPr>
                <p:cNvPr id="48" name="Grafik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3223" y="2890631"/>
                  <a:ext cx="2497732" cy="1219710"/>
                </a:xfrm>
                <a:prstGeom prst="rect">
                  <a:avLst/>
                </a:prstGeom>
              </p:spPr>
            </p:pic>
            <p:sp>
              <p:nvSpPr>
                <p:cNvPr id="49" name="Textfeld 48"/>
                <p:cNvSpPr txBox="1"/>
                <p:nvPr/>
              </p:nvSpPr>
              <p:spPr>
                <a:xfrm>
                  <a:off x="7122376" y="2614667"/>
                  <a:ext cx="2130121" cy="338554"/>
                </a:xfrm>
                <a:prstGeom prst="rect">
                  <a:avLst/>
                </a:prstGeom>
                <a:noFill/>
              </p:spPr>
              <p:txBody>
                <a:bodyPr wrap="square" rtlCol="0">
                  <a:spAutoFit/>
                </a:bodyPr>
                <a:lstStyle/>
                <a:p>
                  <a:r>
                    <a:rPr lang="de-DE" sz="1600" dirty="0"/>
                    <a:t>West </a:t>
                  </a:r>
                  <a:r>
                    <a:rPr lang="de-DE" sz="1600" dirty="0" err="1"/>
                    <a:t>Africa</a:t>
                  </a:r>
                  <a:r>
                    <a:rPr lang="de-DE" sz="1600" dirty="0"/>
                    <a:t> </a:t>
                  </a:r>
                  <a:r>
                    <a:rPr lang="de-DE" sz="1600" dirty="0" err="1" smtClean="0"/>
                    <a:t>Monsoon</a:t>
                  </a:r>
                  <a:endParaRPr lang="de-DE" sz="1600" dirty="0"/>
                </a:p>
              </p:txBody>
            </p:sp>
          </p:grpSp>
          <p:sp>
            <p:nvSpPr>
              <p:cNvPr id="47" name="Rechteck 46"/>
              <p:cNvSpPr/>
              <p:nvPr/>
            </p:nvSpPr>
            <p:spPr>
              <a:xfrm>
                <a:off x="6219328" y="2631513"/>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grpSp>
        <p:nvGrpSpPr>
          <p:cNvPr id="50" name="Gruppieren 49"/>
          <p:cNvGrpSpPr/>
          <p:nvPr/>
        </p:nvGrpSpPr>
        <p:grpSpPr>
          <a:xfrm>
            <a:off x="1309445" y="5860728"/>
            <a:ext cx="2499951" cy="1476394"/>
            <a:chOff x="6177175" y="4448196"/>
            <a:chExt cx="2499951" cy="1476394"/>
          </a:xfrm>
        </p:grpSpPr>
        <p:grpSp>
          <p:nvGrpSpPr>
            <p:cNvPr id="51" name="Gruppieren 50"/>
            <p:cNvGrpSpPr/>
            <p:nvPr/>
          </p:nvGrpSpPr>
          <p:grpSpPr>
            <a:xfrm>
              <a:off x="6189020" y="4448196"/>
              <a:ext cx="2488106" cy="1476394"/>
              <a:chOff x="6853828" y="4557924"/>
              <a:chExt cx="2488106" cy="1476394"/>
            </a:xfrm>
          </p:grpSpPr>
          <p:pic>
            <p:nvPicPr>
              <p:cNvPr id="54" name="Grafik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3828" y="4872268"/>
                <a:ext cx="2488106" cy="1162050"/>
              </a:xfrm>
              <a:prstGeom prst="rect">
                <a:avLst/>
              </a:prstGeom>
            </p:spPr>
          </p:pic>
          <p:sp>
            <p:nvSpPr>
              <p:cNvPr id="55" name="Textfeld 54"/>
              <p:cNvSpPr txBox="1"/>
              <p:nvPr/>
            </p:nvSpPr>
            <p:spPr>
              <a:xfrm>
                <a:off x="7115065" y="4557924"/>
                <a:ext cx="1914939" cy="338554"/>
              </a:xfrm>
              <a:prstGeom prst="rect">
                <a:avLst/>
              </a:prstGeom>
              <a:noFill/>
            </p:spPr>
            <p:txBody>
              <a:bodyPr wrap="square" rtlCol="0">
                <a:spAutoFit/>
              </a:bodyPr>
              <a:lstStyle/>
              <a:p>
                <a:r>
                  <a:rPr lang="de-DE" sz="1600" dirty="0" err="1"/>
                  <a:t>El</a:t>
                </a:r>
                <a:r>
                  <a:rPr lang="de-DE" sz="1600" dirty="0"/>
                  <a:t> </a:t>
                </a:r>
                <a:r>
                  <a:rPr lang="de-DE" sz="1600" dirty="0" err="1"/>
                  <a:t>Niño</a:t>
                </a:r>
                <a:endParaRPr lang="de-DE" sz="1600" dirty="0"/>
              </a:p>
            </p:txBody>
          </p:sp>
        </p:grpSp>
        <p:sp>
          <p:nvSpPr>
            <p:cNvPr id="52" name="Rechteck 51"/>
            <p:cNvSpPr/>
            <p:nvPr/>
          </p:nvSpPr>
          <p:spPr>
            <a:xfrm>
              <a:off x="6177175" y="4472406"/>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6216645" y="4547806"/>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4" name="Gruppieren 3"/>
          <p:cNvGrpSpPr/>
          <p:nvPr/>
        </p:nvGrpSpPr>
        <p:grpSpPr>
          <a:xfrm>
            <a:off x="3892222" y="2009849"/>
            <a:ext cx="2529691" cy="1454401"/>
            <a:chOff x="3587422" y="623380"/>
            <a:chExt cx="2529691" cy="1454401"/>
          </a:xfrm>
        </p:grpSpPr>
        <p:grpSp>
          <p:nvGrpSpPr>
            <p:cNvPr id="56" name="Gruppieren 55"/>
            <p:cNvGrpSpPr/>
            <p:nvPr/>
          </p:nvGrpSpPr>
          <p:grpSpPr>
            <a:xfrm>
              <a:off x="3625800" y="623380"/>
              <a:ext cx="2491313" cy="1443914"/>
              <a:chOff x="3380304" y="722554"/>
              <a:chExt cx="2491313" cy="1443914"/>
            </a:xfrm>
          </p:grpSpPr>
          <p:sp>
            <p:nvSpPr>
              <p:cNvPr id="57" name="Rechteck 56"/>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8" name="Gerader Verbinder 57"/>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feld 1"/>
            <p:cNvSpPr txBox="1"/>
            <p:nvPr/>
          </p:nvSpPr>
          <p:spPr>
            <a:xfrm>
              <a:off x="3587422" y="846675"/>
              <a:ext cx="2529690" cy="1231106"/>
            </a:xfrm>
            <a:prstGeom prst="rect">
              <a:avLst/>
            </a:prstGeom>
            <a:noFill/>
          </p:spPr>
          <p:txBody>
            <a:bodyPr wrap="square" rtlCol="0">
              <a:spAutoFit/>
            </a:bodyPr>
            <a:lstStyle/>
            <a:p>
              <a:pPr algn="just"/>
              <a:r>
                <a:rPr lang="en-US" sz="1050" dirty="0" smtClean="0"/>
                <a:t>Water </a:t>
              </a:r>
              <a:r>
                <a:rPr lang="en-US" sz="1050" dirty="0"/>
                <a:t>currents in the North Atlantic are caused by differences in water temperature and salt concentration. Denser water sinks. The melting of ice on Greenland changes the salt concentration of the water. What happens then?</a:t>
              </a:r>
            </a:p>
            <a:p>
              <a:endParaRPr lang="de-DE" sz="1100" dirty="0"/>
            </a:p>
          </p:txBody>
        </p:sp>
      </p:grpSp>
      <p:grpSp>
        <p:nvGrpSpPr>
          <p:cNvPr id="5" name="Gruppieren 4"/>
          <p:cNvGrpSpPr/>
          <p:nvPr/>
        </p:nvGrpSpPr>
        <p:grpSpPr>
          <a:xfrm>
            <a:off x="3911410" y="4001959"/>
            <a:ext cx="2529690" cy="1490688"/>
            <a:chOff x="3606610" y="2630359"/>
            <a:chExt cx="2529690" cy="1490688"/>
          </a:xfrm>
        </p:grpSpPr>
        <p:grpSp>
          <p:nvGrpSpPr>
            <p:cNvPr id="59" name="Gruppieren 58"/>
            <p:cNvGrpSpPr/>
            <p:nvPr/>
          </p:nvGrpSpPr>
          <p:grpSpPr>
            <a:xfrm>
              <a:off x="3625799" y="2630359"/>
              <a:ext cx="2491313" cy="1443914"/>
              <a:chOff x="3380304" y="722554"/>
              <a:chExt cx="2491313" cy="1443914"/>
            </a:xfrm>
          </p:grpSpPr>
          <p:sp>
            <p:nvSpPr>
              <p:cNvPr id="60" name="Rechteck 59"/>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1" name="Gerader Verbinder 60"/>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feld 2"/>
            <p:cNvSpPr txBox="1"/>
            <p:nvPr/>
          </p:nvSpPr>
          <p:spPr>
            <a:xfrm>
              <a:off x="3606610" y="2897635"/>
              <a:ext cx="2529690" cy="1223412"/>
            </a:xfrm>
            <a:prstGeom prst="rect">
              <a:avLst/>
            </a:prstGeom>
            <a:noFill/>
          </p:spPr>
          <p:txBody>
            <a:bodyPr wrap="square" rtlCol="0">
              <a:spAutoFit/>
            </a:bodyPr>
            <a:lstStyle/>
            <a:p>
              <a:r>
                <a:rPr lang="de-DE" sz="1050" dirty="0" smtClean="0"/>
                <a:t>I</a:t>
              </a:r>
              <a:r>
                <a:rPr lang="en-US" sz="1050" dirty="0" smtClean="0"/>
                <a:t>n </a:t>
              </a:r>
              <a:r>
                <a:rPr lang="en-US" sz="1050" dirty="0"/>
                <a:t>West Africa, the hot air rises rapidly, creating a low-pressure system. Humid air flows from the Atlantic and rains heavily over the mainland. The Sahel could become drier or greener, depending on the situation. What does this mean for the </a:t>
              </a:r>
              <a:r>
                <a:rPr lang="en-US" sz="1050" dirty="0" smtClean="0"/>
                <a:t>population?</a:t>
              </a:r>
              <a:endParaRPr lang="de-DE" sz="1050" dirty="0"/>
            </a:p>
          </p:txBody>
        </p:sp>
      </p:grpSp>
      <p:sp>
        <p:nvSpPr>
          <p:cNvPr id="66" name="Rechteck 65"/>
          <p:cNvSpPr/>
          <p:nvPr/>
        </p:nvSpPr>
        <p:spPr>
          <a:xfrm>
            <a:off x="3967877" y="4047280"/>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67" name="Rechteck 66"/>
          <p:cNvSpPr/>
          <p:nvPr/>
        </p:nvSpPr>
        <p:spPr>
          <a:xfrm>
            <a:off x="3981890" y="2068517"/>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68" name="Textfeld 67"/>
          <p:cNvSpPr txBox="1"/>
          <p:nvPr/>
        </p:nvSpPr>
        <p:spPr>
          <a:xfrm>
            <a:off x="4216153" y="1971591"/>
            <a:ext cx="2099802" cy="338554"/>
          </a:xfrm>
          <a:prstGeom prst="rect">
            <a:avLst/>
          </a:prstGeom>
          <a:noFill/>
        </p:spPr>
        <p:txBody>
          <a:bodyPr wrap="square" rtlCol="0">
            <a:spAutoFit/>
          </a:bodyPr>
          <a:lstStyle/>
          <a:p>
            <a:r>
              <a:rPr lang="de-DE" sz="1600" dirty="0" err="1" smtClean="0"/>
              <a:t>Too</a:t>
            </a:r>
            <a:r>
              <a:rPr lang="de-DE" sz="1600" dirty="0" smtClean="0"/>
              <a:t> </a:t>
            </a:r>
            <a:r>
              <a:rPr lang="de-DE" sz="1600" dirty="0" err="1"/>
              <a:t>much</a:t>
            </a:r>
            <a:r>
              <a:rPr lang="de-DE" sz="1600" dirty="0"/>
              <a:t> </a:t>
            </a:r>
            <a:r>
              <a:rPr lang="de-DE" sz="1600" dirty="0" err="1"/>
              <a:t>sweet</a:t>
            </a:r>
            <a:r>
              <a:rPr lang="de-DE" sz="1600" dirty="0"/>
              <a:t> </a:t>
            </a:r>
            <a:r>
              <a:rPr lang="de-DE" sz="1600" dirty="0" err="1" smtClean="0"/>
              <a:t>water</a:t>
            </a:r>
            <a:endParaRPr lang="de-DE" sz="1600" dirty="0"/>
          </a:p>
        </p:txBody>
      </p:sp>
      <p:sp>
        <p:nvSpPr>
          <p:cNvPr id="69" name="Textfeld 68"/>
          <p:cNvSpPr txBox="1"/>
          <p:nvPr/>
        </p:nvSpPr>
        <p:spPr>
          <a:xfrm>
            <a:off x="4174780" y="3964438"/>
            <a:ext cx="2822408" cy="323165"/>
          </a:xfrm>
          <a:prstGeom prst="rect">
            <a:avLst/>
          </a:prstGeom>
          <a:noFill/>
        </p:spPr>
        <p:txBody>
          <a:bodyPr wrap="square" rtlCol="0">
            <a:spAutoFit/>
          </a:bodyPr>
          <a:lstStyle/>
          <a:p>
            <a:r>
              <a:rPr lang="en-US" sz="1500" dirty="0" smtClean="0"/>
              <a:t>Humid </a:t>
            </a:r>
            <a:r>
              <a:rPr lang="en-US" sz="1500" dirty="0"/>
              <a:t>air from the Atlantic </a:t>
            </a:r>
            <a:endParaRPr lang="de-DE" sz="1500" dirty="0"/>
          </a:p>
        </p:txBody>
      </p:sp>
      <p:grpSp>
        <p:nvGrpSpPr>
          <p:cNvPr id="10" name="Gruppieren 9"/>
          <p:cNvGrpSpPr/>
          <p:nvPr/>
        </p:nvGrpSpPr>
        <p:grpSpPr>
          <a:xfrm>
            <a:off x="9797549" y="1914869"/>
            <a:ext cx="2968527" cy="1489475"/>
            <a:chOff x="9492748" y="543269"/>
            <a:chExt cx="2968527" cy="1489475"/>
          </a:xfrm>
        </p:grpSpPr>
        <p:sp>
          <p:nvSpPr>
            <p:cNvPr id="75" name="Rechteck 74"/>
            <p:cNvSpPr/>
            <p:nvPr/>
          </p:nvSpPr>
          <p:spPr>
            <a:xfrm>
              <a:off x="9581694" y="64113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6" name="Gruppieren 5"/>
            <p:cNvGrpSpPr/>
            <p:nvPr/>
          </p:nvGrpSpPr>
          <p:grpSpPr>
            <a:xfrm>
              <a:off x="9492748" y="543269"/>
              <a:ext cx="2968527" cy="1489475"/>
              <a:chOff x="9492748" y="543269"/>
              <a:chExt cx="2968527" cy="1489475"/>
            </a:xfrm>
          </p:grpSpPr>
          <p:sp>
            <p:nvSpPr>
              <p:cNvPr id="71" name="Textfeld 70"/>
              <p:cNvSpPr txBox="1"/>
              <p:nvPr/>
            </p:nvSpPr>
            <p:spPr>
              <a:xfrm>
                <a:off x="9492748" y="809332"/>
                <a:ext cx="2511889" cy="1223412"/>
              </a:xfrm>
              <a:prstGeom prst="rect">
                <a:avLst/>
              </a:prstGeom>
              <a:noFill/>
            </p:spPr>
            <p:txBody>
              <a:bodyPr wrap="square" rtlCol="0">
                <a:spAutoFit/>
              </a:bodyPr>
              <a:lstStyle/>
              <a:p>
                <a:r>
                  <a:rPr lang="en-US" sz="1050" dirty="0" smtClean="0"/>
                  <a:t>The </a:t>
                </a:r>
                <a:r>
                  <a:rPr lang="en-US" sz="1050" dirty="0"/>
                  <a:t>tropical rainforests are buffers in the earth's climate system. Plants absorb CO2 and store it as biomass. Most of the rainfall comes from water evaporated above the forest. The Amazon is burning due to global warming and deforestation. What happens then? </a:t>
                </a:r>
                <a:endParaRPr lang="de-DE" sz="1100" dirty="0"/>
              </a:p>
            </p:txBody>
          </p:sp>
          <p:grpSp>
            <p:nvGrpSpPr>
              <p:cNvPr id="72" name="Gruppieren 71"/>
              <p:cNvGrpSpPr/>
              <p:nvPr/>
            </p:nvGrpSpPr>
            <p:grpSpPr>
              <a:xfrm>
                <a:off x="9521344" y="583029"/>
                <a:ext cx="2491313" cy="1443914"/>
                <a:chOff x="3380304" y="722554"/>
                <a:chExt cx="2491313" cy="1443914"/>
              </a:xfrm>
            </p:grpSpPr>
            <p:sp>
              <p:nvSpPr>
                <p:cNvPr id="73" name="Rechteck 72"/>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4" name="Gerader Verbinder 73"/>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feld 75"/>
              <p:cNvSpPr txBox="1"/>
              <p:nvPr/>
            </p:nvSpPr>
            <p:spPr>
              <a:xfrm>
                <a:off x="9808055" y="543269"/>
                <a:ext cx="2653220" cy="338554"/>
              </a:xfrm>
              <a:prstGeom prst="rect">
                <a:avLst/>
              </a:prstGeom>
              <a:noFill/>
            </p:spPr>
            <p:txBody>
              <a:bodyPr wrap="square" rtlCol="0">
                <a:spAutoFit/>
              </a:bodyPr>
              <a:lstStyle/>
              <a:p>
                <a:r>
                  <a:rPr lang="en-US" sz="1600" dirty="0" smtClean="0"/>
                  <a:t>The </a:t>
                </a:r>
                <a:r>
                  <a:rPr lang="en-US" sz="1600" dirty="0"/>
                  <a:t>lungs of the </a:t>
                </a:r>
                <a:r>
                  <a:rPr lang="en-US" sz="1600" dirty="0" smtClean="0"/>
                  <a:t>world</a:t>
                </a:r>
                <a:endParaRPr lang="de-DE" sz="1600" dirty="0"/>
              </a:p>
            </p:txBody>
          </p:sp>
        </p:grpSp>
      </p:grpSp>
      <p:grpSp>
        <p:nvGrpSpPr>
          <p:cNvPr id="7" name="Gruppieren 6"/>
          <p:cNvGrpSpPr/>
          <p:nvPr/>
        </p:nvGrpSpPr>
        <p:grpSpPr>
          <a:xfrm>
            <a:off x="9774771" y="3946253"/>
            <a:ext cx="2542687" cy="1649335"/>
            <a:chOff x="9469970" y="2574652"/>
            <a:chExt cx="2542687" cy="1649335"/>
          </a:xfrm>
        </p:grpSpPr>
        <p:grpSp>
          <p:nvGrpSpPr>
            <p:cNvPr id="77" name="Gruppieren 76"/>
            <p:cNvGrpSpPr/>
            <p:nvPr/>
          </p:nvGrpSpPr>
          <p:grpSpPr>
            <a:xfrm>
              <a:off x="9521344" y="2608282"/>
              <a:ext cx="2491313" cy="1443914"/>
              <a:chOff x="3380304" y="722554"/>
              <a:chExt cx="2491313" cy="1443914"/>
            </a:xfrm>
          </p:grpSpPr>
          <p:sp>
            <p:nvSpPr>
              <p:cNvPr id="78" name="Rechteck 77"/>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9" name="Gerader Verbinder 78"/>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feld 8"/>
            <p:cNvSpPr txBox="1"/>
            <p:nvPr/>
          </p:nvSpPr>
          <p:spPr>
            <a:xfrm>
              <a:off x="9469970" y="2838992"/>
              <a:ext cx="2542687" cy="1384995"/>
            </a:xfrm>
            <a:prstGeom prst="rect">
              <a:avLst/>
            </a:prstGeom>
            <a:noFill/>
          </p:spPr>
          <p:txBody>
            <a:bodyPr wrap="square" rtlCol="0">
              <a:spAutoFit/>
            </a:bodyPr>
            <a:lstStyle/>
            <a:p>
              <a:pPr algn="just"/>
              <a:r>
                <a:rPr lang="en-US" sz="1050" dirty="0" smtClean="0"/>
                <a:t>The </a:t>
              </a:r>
              <a:r>
                <a:rPr lang="en-US" sz="1050" dirty="0"/>
                <a:t>coral reefs formed by cnidarians in the sea, form unique Ecosystems with an almost infinite variety of animal and plant species. At the same time, coral reefs contribute to the food supply of millions of people. What happens to them as a result of climate change?</a:t>
              </a:r>
            </a:p>
            <a:p>
              <a:pPr algn="just"/>
              <a:endParaRPr lang="de-DE" sz="1050" dirty="0"/>
            </a:p>
          </p:txBody>
        </p:sp>
        <p:sp>
          <p:nvSpPr>
            <p:cNvPr id="80" name="Rechteck 79"/>
            <p:cNvSpPr/>
            <p:nvPr/>
          </p:nvSpPr>
          <p:spPr>
            <a:xfrm>
              <a:off x="9588822" y="2672488"/>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1" name="Textfeld 80"/>
            <p:cNvSpPr txBox="1"/>
            <p:nvPr/>
          </p:nvSpPr>
          <p:spPr>
            <a:xfrm>
              <a:off x="9807351" y="2574652"/>
              <a:ext cx="2080725" cy="338554"/>
            </a:xfrm>
            <a:prstGeom prst="rect">
              <a:avLst/>
            </a:prstGeom>
            <a:noFill/>
          </p:spPr>
          <p:txBody>
            <a:bodyPr wrap="square" rtlCol="0">
              <a:spAutoFit/>
            </a:bodyPr>
            <a:lstStyle/>
            <a:p>
              <a:r>
                <a:rPr lang="de-DE" sz="1600" dirty="0" err="1"/>
                <a:t>Colours</a:t>
              </a:r>
              <a:r>
                <a:rPr lang="de-DE" sz="1600" dirty="0"/>
                <a:t> </a:t>
              </a:r>
              <a:r>
                <a:rPr lang="de-DE" sz="1600" dirty="0" err="1"/>
                <a:t>that</a:t>
              </a:r>
              <a:r>
                <a:rPr lang="de-DE" sz="1600" dirty="0"/>
                <a:t> </a:t>
              </a:r>
              <a:r>
                <a:rPr lang="de-DE" sz="1600" dirty="0" smtClean="0"/>
                <a:t>fade</a:t>
              </a:r>
              <a:endParaRPr lang="de-DE" sz="1600" dirty="0"/>
            </a:p>
          </p:txBody>
        </p:sp>
      </p:grpSp>
      <p:grpSp>
        <p:nvGrpSpPr>
          <p:cNvPr id="8" name="Gruppieren 7"/>
          <p:cNvGrpSpPr/>
          <p:nvPr/>
        </p:nvGrpSpPr>
        <p:grpSpPr>
          <a:xfrm>
            <a:off x="9782791" y="5848817"/>
            <a:ext cx="2534667" cy="1637094"/>
            <a:chOff x="9469970" y="4464073"/>
            <a:chExt cx="2534667" cy="1637094"/>
          </a:xfrm>
        </p:grpSpPr>
        <p:grpSp>
          <p:nvGrpSpPr>
            <p:cNvPr id="82" name="Gruppieren 81"/>
            <p:cNvGrpSpPr/>
            <p:nvPr/>
          </p:nvGrpSpPr>
          <p:grpSpPr>
            <a:xfrm>
              <a:off x="9513324" y="4507143"/>
              <a:ext cx="2491313" cy="1443914"/>
              <a:chOff x="3380304" y="722554"/>
              <a:chExt cx="2491313" cy="1443914"/>
            </a:xfrm>
          </p:grpSpPr>
          <p:sp>
            <p:nvSpPr>
              <p:cNvPr id="83" name="Rechteck 82"/>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4" name="Gerader Verbinder 83"/>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5" name="Rechteck 84"/>
            <p:cNvSpPr/>
            <p:nvPr/>
          </p:nvSpPr>
          <p:spPr>
            <a:xfrm>
              <a:off x="9599274" y="455822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2" name="Textfeld 11"/>
            <p:cNvSpPr txBox="1"/>
            <p:nvPr/>
          </p:nvSpPr>
          <p:spPr>
            <a:xfrm>
              <a:off x="9469970" y="4708478"/>
              <a:ext cx="2481739" cy="1392689"/>
            </a:xfrm>
            <a:prstGeom prst="rect">
              <a:avLst/>
            </a:prstGeom>
            <a:noFill/>
          </p:spPr>
          <p:txBody>
            <a:bodyPr wrap="square" rtlCol="0">
              <a:spAutoFit/>
            </a:bodyPr>
            <a:lstStyle/>
            <a:p>
              <a:pPr algn="just"/>
              <a:r>
                <a:rPr lang="en-US" sz="1050" dirty="0" smtClean="0"/>
                <a:t>The </a:t>
              </a:r>
              <a:r>
                <a:rPr lang="en-US" sz="1050" dirty="0"/>
                <a:t>effects of climate change in the boreal forests are devastating. It is too warm and too dry. Infestation by insect pests, strong storms and fires are killing the forests. Deforestation would give them the rest. Are there feedback effects? </a:t>
              </a:r>
            </a:p>
            <a:p>
              <a:endParaRPr lang="de-DE" sz="1100" dirty="0"/>
            </a:p>
          </p:txBody>
        </p:sp>
        <p:sp>
          <p:nvSpPr>
            <p:cNvPr id="86" name="Textfeld 85"/>
            <p:cNvSpPr txBox="1"/>
            <p:nvPr/>
          </p:nvSpPr>
          <p:spPr>
            <a:xfrm>
              <a:off x="9864476" y="4464073"/>
              <a:ext cx="2080725" cy="338554"/>
            </a:xfrm>
            <a:prstGeom prst="rect">
              <a:avLst/>
            </a:prstGeom>
            <a:noFill/>
          </p:spPr>
          <p:txBody>
            <a:bodyPr wrap="square" rtlCol="0">
              <a:spAutoFit/>
            </a:bodyPr>
            <a:lstStyle/>
            <a:p>
              <a:r>
                <a:rPr lang="de-DE" sz="1600" dirty="0" err="1" smtClean="0"/>
                <a:t>Protective</a:t>
              </a:r>
              <a:r>
                <a:rPr lang="de-DE" sz="1600" dirty="0" smtClean="0"/>
                <a:t> Greens</a:t>
              </a:r>
              <a:endParaRPr lang="de-DE" sz="1600" dirty="0"/>
            </a:p>
          </p:txBody>
        </p:sp>
      </p:grpSp>
      <p:grpSp>
        <p:nvGrpSpPr>
          <p:cNvPr id="87" name="Gruppieren 86"/>
          <p:cNvGrpSpPr/>
          <p:nvPr/>
        </p:nvGrpSpPr>
        <p:grpSpPr>
          <a:xfrm>
            <a:off x="3928676" y="5848817"/>
            <a:ext cx="3193855" cy="1487962"/>
            <a:chOff x="3602155" y="4477796"/>
            <a:chExt cx="3193855" cy="1487962"/>
          </a:xfrm>
        </p:grpSpPr>
        <p:grpSp>
          <p:nvGrpSpPr>
            <p:cNvPr id="88" name="Gruppieren 87"/>
            <p:cNvGrpSpPr/>
            <p:nvPr/>
          </p:nvGrpSpPr>
          <p:grpSpPr>
            <a:xfrm>
              <a:off x="3627786" y="4521608"/>
              <a:ext cx="2491313" cy="1443914"/>
              <a:chOff x="3380304" y="722554"/>
              <a:chExt cx="2491313" cy="1443914"/>
            </a:xfrm>
          </p:grpSpPr>
          <p:sp>
            <p:nvSpPr>
              <p:cNvPr id="92" name="Rechteck 91"/>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3" name="Gerader Verbinder 92"/>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9" name="Textfeld 88"/>
            <p:cNvSpPr txBox="1"/>
            <p:nvPr/>
          </p:nvSpPr>
          <p:spPr>
            <a:xfrm>
              <a:off x="3602155" y="4742346"/>
              <a:ext cx="2559807" cy="1223412"/>
            </a:xfrm>
            <a:prstGeom prst="rect">
              <a:avLst/>
            </a:prstGeom>
            <a:noFill/>
          </p:spPr>
          <p:txBody>
            <a:bodyPr wrap="square" rtlCol="0">
              <a:spAutoFit/>
            </a:bodyPr>
            <a:lstStyle/>
            <a:p>
              <a:pPr algn="just"/>
              <a:r>
                <a:rPr lang="en-US" sz="1050" dirty="0" smtClean="0"/>
                <a:t>In </a:t>
              </a:r>
              <a:r>
                <a:rPr lang="en-US" sz="1050" dirty="0"/>
                <a:t>the case of El Nino, the sea surface in the equatorial Pacific heats up more than normal. This causes heat in Australia, South East Asia and South Africa. The rain that is missing there falls abundantly over the west coast of South America. What happens when the equator gets </a:t>
              </a:r>
              <a:r>
                <a:rPr lang="en-US" sz="1050" dirty="0" smtClean="0"/>
                <a:t>warmer?</a:t>
              </a:r>
              <a:endParaRPr lang="de-DE" sz="1050" dirty="0"/>
            </a:p>
          </p:txBody>
        </p:sp>
        <p:sp>
          <p:nvSpPr>
            <p:cNvPr id="90" name="Rechteck 89"/>
            <p:cNvSpPr/>
            <p:nvPr/>
          </p:nvSpPr>
          <p:spPr>
            <a:xfrm>
              <a:off x="3726969" y="4577720"/>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1" name="Textfeld 90"/>
            <p:cNvSpPr txBox="1"/>
            <p:nvPr/>
          </p:nvSpPr>
          <p:spPr>
            <a:xfrm>
              <a:off x="3973602" y="4477796"/>
              <a:ext cx="2822408" cy="338554"/>
            </a:xfrm>
            <a:prstGeom prst="rect">
              <a:avLst/>
            </a:prstGeom>
            <a:noFill/>
          </p:spPr>
          <p:txBody>
            <a:bodyPr wrap="square" rtlCol="0">
              <a:spAutoFit/>
            </a:bodyPr>
            <a:lstStyle/>
            <a:p>
              <a:r>
                <a:rPr lang="de-DE" sz="1600" dirty="0" smtClean="0"/>
                <a:t>Pacific </a:t>
              </a:r>
              <a:r>
                <a:rPr lang="de-DE" sz="1600" dirty="0" err="1" smtClean="0"/>
                <a:t>Current</a:t>
              </a:r>
              <a:endParaRPr lang="de-DE" sz="1600" dirty="0"/>
            </a:p>
          </p:txBody>
        </p:sp>
      </p:grpSp>
    </p:spTree>
    <p:extLst>
      <p:ext uri="{BB962C8B-B14F-4D97-AF65-F5344CB8AC3E}">
        <p14:creationId xmlns:p14="http://schemas.microsoft.com/office/powerpoint/2010/main" val="208191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294093" y="2361628"/>
            <a:ext cx="2705486" cy="1537285"/>
            <a:chOff x="1148666" y="792409"/>
            <a:chExt cx="2705486" cy="1537285"/>
          </a:xfrm>
        </p:grpSpPr>
        <p:sp>
          <p:nvSpPr>
            <p:cNvPr id="3" name="Rechteck 2"/>
            <p:cNvSpPr/>
            <p:nvPr/>
          </p:nvSpPr>
          <p:spPr>
            <a:xfrm>
              <a:off x="1148666" y="83909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p:cNvGrpSpPr/>
            <p:nvPr/>
          </p:nvGrpSpPr>
          <p:grpSpPr>
            <a:xfrm>
              <a:off x="1159496" y="792409"/>
              <a:ext cx="2694656" cy="1537285"/>
              <a:chOff x="1159153" y="791218"/>
              <a:chExt cx="2698241" cy="1537285"/>
            </a:xfrm>
          </p:grpSpPr>
          <p:sp>
            <p:nvSpPr>
              <p:cNvPr id="5" name="Textfeld 4"/>
              <p:cNvSpPr txBox="1"/>
              <p:nvPr/>
            </p:nvSpPr>
            <p:spPr>
              <a:xfrm>
                <a:off x="1364394" y="791218"/>
                <a:ext cx="2493000" cy="338554"/>
              </a:xfrm>
              <a:prstGeom prst="rect">
                <a:avLst/>
              </a:prstGeom>
              <a:noFill/>
            </p:spPr>
            <p:txBody>
              <a:bodyPr wrap="square" rtlCol="0">
                <a:spAutoFit/>
              </a:bodyPr>
              <a:lstStyle/>
              <a:p>
                <a:r>
                  <a:rPr lang="de-DE" sz="1600" dirty="0" smtClean="0"/>
                  <a:t>Marine </a:t>
                </a:r>
                <a:r>
                  <a:rPr lang="de-DE" sz="1600" dirty="0" err="1"/>
                  <a:t>carbon</a:t>
                </a:r>
                <a:r>
                  <a:rPr lang="de-DE" sz="1600" dirty="0"/>
                  <a:t> </a:t>
                </a:r>
                <a:r>
                  <a:rPr lang="de-DE" sz="1600" dirty="0" smtClean="0"/>
                  <a:t>pump</a:t>
                </a:r>
                <a:endParaRPr lang="de-DE" sz="16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53" y="1090728"/>
                <a:ext cx="2480159" cy="1192281"/>
              </a:xfrm>
              <a:prstGeom prst="rect">
                <a:avLst/>
              </a:prstGeom>
            </p:spPr>
          </p:pic>
          <p:sp>
            <p:nvSpPr>
              <p:cNvPr id="7" name="Textfeld 6"/>
              <p:cNvSpPr txBox="1"/>
              <p:nvPr/>
            </p:nvSpPr>
            <p:spPr>
              <a:xfrm>
                <a:off x="1863458" y="1129772"/>
                <a:ext cx="621792" cy="338554"/>
              </a:xfrm>
              <a:prstGeom prst="rect">
                <a:avLst/>
              </a:prstGeom>
              <a:noFill/>
            </p:spPr>
            <p:txBody>
              <a:bodyPr wrap="square" rtlCol="0">
                <a:spAutoFit/>
              </a:bodyPr>
              <a:lstStyle/>
              <a:p>
                <a:r>
                  <a:rPr lang="de-DE" sz="1600" dirty="0"/>
                  <a:t>CO</a:t>
                </a:r>
                <a:r>
                  <a:rPr lang="de-DE" sz="1200" dirty="0"/>
                  <a:t>2</a:t>
                </a:r>
              </a:p>
            </p:txBody>
          </p:sp>
          <p:sp>
            <p:nvSpPr>
              <p:cNvPr id="8" name="Textfeld 7"/>
              <p:cNvSpPr txBox="1"/>
              <p:nvPr/>
            </p:nvSpPr>
            <p:spPr>
              <a:xfrm>
                <a:off x="2478272" y="2020726"/>
                <a:ext cx="1270081" cy="307777"/>
              </a:xfrm>
              <a:prstGeom prst="rect">
                <a:avLst/>
              </a:prstGeom>
              <a:noFill/>
            </p:spPr>
            <p:txBody>
              <a:bodyPr wrap="square" rtlCol="0">
                <a:spAutoFit/>
              </a:bodyPr>
              <a:lstStyle/>
              <a:p>
                <a:r>
                  <a:rPr lang="de-DE" sz="1400" dirty="0" err="1" smtClean="0"/>
                  <a:t>stored</a:t>
                </a:r>
                <a:r>
                  <a:rPr lang="de-DE" sz="1400" dirty="0" smtClean="0"/>
                  <a:t> </a:t>
                </a:r>
                <a:r>
                  <a:rPr lang="de-DE" sz="1400" dirty="0"/>
                  <a:t>CO</a:t>
                </a:r>
                <a:r>
                  <a:rPr lang="de-DE" sz="1100" dirty="0"/>
                  <a:t>2</a:t>
                </a:r>
              </a:p>
            </p:txBody>
          </p:sp>
          <p:sp>
            <p:nvSpPr>
              <p:cNvPr id="9" name="Rechteck 8"/>
              <p:cNvSpPr/>
              <p:nvPr/>
            </p:nvSpPr>
            <p:spPr>
              <a:xfrm>
                <a:off x="1190632" y="891626"/>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grpSp>
        <p:nvGrpSpPr>
          <p:cNvPr id="16" name="Gruppieren 15"/>
          <p:cNvGrpSpPr/>
          <p:nvPr/>
        </p:nvGrpSpPr>
        <p:grpSpPr>
          <a:xfrm>
            <a:off x="5071288" y="2369562"/>
            <a:ext cx="2784790" cy="1482665"/>
            <a:chOff x="4766488" y="997962"/>
            <a:chExt cx="2784790" cy="1482665"/>
          </a:xfrm>
        </p:grpSpPr>
        <p:grpSp>
          <p:nvGrpSpPr>
            <p:cNvPr id="10" name="Gruppieren 9"/>
            <p:cNvGrpSpPr/>
            <p:nvPr/>
          </p:nvGrpSpPr>
          <p:grpSpPr>
            <a:xfrm>
              <a:off x="4766488" y="1036713"/>
              <a:ext cx="2491313" cy="1443914"/>
              <a:chOff x="3380304" y="722554"/>
              <a:chExt cx="2491313" cy="1443914"/>
            </a:xfrm>
          </p:grpSpPr>
          <p:sp>
            <p:nvSpPr>
              <p:cNvPr id="11" name="Rechteck 10"/>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Rechteck 12"/>
            <p:cNvSpPr/>
            <p:nvPr/>
          </p:nvSpPr>
          <p:spPr>
            <a:xfrm>
              <a:off x="4817829" y="1095180"/>
              <a:ext cx="264850"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 name="Textfeld 13"/>
            <p:cNvSpPr txBox="1"/>
            <p:nvPr/>
          </p:nvSpPr>
          <p:spPr>
            <a:xfrm>
              <a:off x="5061590" y="997962"/>
              <a:ext cx="2489688" cy="338554"/>
            </a:xfrm>
            <a:prstGeom prst="rect">
              <a:avLst/>
            </a:prstGeom>
            <a:noFill/>
          </p:spPr>
          <p:txBody>
            <a:bodyPr wrap="square" rtlCol="0">
              <a:spAutoFit/>
            </a:bodyPr>
            <a:lstStyle/>
            <a:p>
              <a:r>
                <a:rPr lang="de-DE" sz="1600" dirty="0"/>
                <a:t>Gelagerte CO</a:t>
              </a:r>
              <a:r>
                <a:rPr lang="de-DE" sz="1100" dirty="0"/>
                <a:t>2</a:t>
              </a:r>
            </a:p>
          </p:txBody>
        </p:sp>
        <p:sp>
          <p:nvSpPr>
            <p:cNvPr id="15" name="Textfeld 14"/>
            <p:cNvSpPr txBox="1"/>
            <p:nvPr/>
          </p:nvSpPr>
          <p:spPr>
            <a:xfrm>
              <a:off x="4766488" y="1336165"/>
              <a:ext cx="2491313" cy="1061829"/>
            </a:xfrm>
            <a:prstGeom prst="rect">
              <a:avLst/>
            </a:prstGeom>
            <a:noFill/>
          </p:spPr>
          <p:txBody>
            <a:bodyPr wrap="square" rtlCol="0">
              <a:spAutoFit/>
            </a:bodyPr>
            <a:lstStyle/>
            <a:p>
              <a:pPr algn="just"/>
              <a:r>
                <a:rPr lang="en-US" sz="1050" dirty="0" smtClean="0"/>
                <a:t>Plankton </a:t>
              </a:r>
              <a:r>
                <a:rPr lang="en-US" sz="1050" dirty="0"/>
                <a:t>at the surface of the oceans absorbs CO2. Krill eats the plankton and deposits the CO2 on the seafloor through the excretions. What happens to the plankton when the water gets warmer? Are there feedback </a:t>
              </a:r>
              <a:r>
                <a:rPr lang="en-US" sz="1050" dirty="0" smtClean="0"/>
                <a:t>processes?</a:t>
              </a:r>
              <a:endParaRPr lang="de-DE" sz="1050" dirty="0"/>
            </a:p>
          </p:txBody>
        </p:sp>
      </p:grpSp>
      <p:grpSp>
        <p:nvGrpSpPr>
          <p:cNvPr id="17" name="Gruppieren 16"/>
          <p:cNvGrpSpPr/>
          <p:nvPr/>
        </p:nvGrpSpPr>
        <p:grpSpPr>
          <a:xfrm>
            <a:off x="2306197" y="4404628"/>
            <a:ext cx="2693382" cy="1490600"/>
            <a:chOff x="1148666" y="792409"/>
            <a:chExt cx="2705486" cy="1490600"/>
          </a:xfrm>
        </p:grpSpPr>
        <p:sp>
          <p:nvSpPr>
            <p:cNvPr id="18" name="Rechteck 17"/>
            <p:cNvSpPr/>
            <p:nvPr/>
          </p:nvSpPr>
          <p:spPr>
            <a:xfrm>
              <a:off x="1148666" y="839095"/>
              <a:ext cx="248635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1364464" y="792409"/>
              <a:ext cx="2489688" cy="338554"/>
            </a:xfrm>
            <a:prstGeom prst="rect">
              <a:avLst/>
            </a:prstGeom>
            <a:noFill/>
          </p:spPr>
          <p:txBody>
            <a:bodyPr wrap="square" rtlCol="0">
              <a:spAutoFit/>
            </a:bodyPr>
            <a:lstStyle/>
            <a:p>
              <a:r>
                <a:rPr lang="de-DE" sz="1600" dirty="0" smtClean="0"/>
                <a:t>  Jet </a:t>
              </a:r>
              <a:r>
                <a:rPr lang="de-DE" sz="1600" dirty="0" err="1" smtClean="0"/>
                <a:t>streams</a:t>
              </a:r>
              <a:endParaRPr lang="de-DE" sz="1600" dirty="0"/>
            </a:p>
          </p:txBody>
        </p:sp>
      </p:grpSp>
      <p:pic>
        <p:nvPicPr>
          <p:cNvPr id="26" name="Grafik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8058" y="4705330"/>
            <a:ext cx="2181113" cy="1152552"/>
          </a:xfrm>
          <a:prstGeom prst="rect">
            <a:avLst/>
          </a:prstGeom>
        </p:spPr>
      </p:pic>
      <p:sp>
        <p:nvSpPr>
          <p:cNvPr id="27" name="Rechteck 26"/>
          <p:cNvSpPr/>
          <p:nvPr/>
        </p:nvSpPr>
        <p:spPr>
          <a:xfrm>
            <a:off x="2336008" y="4501518"/>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28" name="Gruppieren 27"/>
          <p:cNvGrpSpPr/>
          <p:nvPr/>
        </p:nvGrpSpPr>
        <p:grpSpPr>
          <a:xfrm>
            <a:off x="5071288" y="4404628"/>
            <a:ext cx="3254956" cy="1482665"/>
            <a:chOff x="4766488" y="997962"/>
            <a:chExt cx="3254956" cy="1482665"/>
          </a:xfrm>
        </p:grpSpPr>
        <p:grpSp>
          <p:nvGrpSpPr>
            <p:cNvPr id="29" name="Gruppieren 28"/>
            <p:cNvGrpSpPr/>
            <p:nvPr/>
          </p:nvGrpSpPr>
          <p:grpSpPr>
            <a:xfrm>
              <a:off x="4766488" y="1036713"/>
              <a:ext cx="2491313" cy="1443914"/>
              <a:chOff x="3380304" y="722554"/>
              <a:chExt cx="2491313" cy="1443914"/>
            </a:xfrm>
          </p:grpSpPr>
          <p:sp>
            <p:nvSpPr>
              <p:cNvPr id="33" name="Rechteck 32"/>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r Verbinder 33"/>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5061590" y="997962"/>
              <a:ext cx="2959854" cy="307777"/>
            </a:xfrm>
            <a:prstGeom prst="rect">
              <a:avLst/>
            </a:prstGeom>
            <a:noFill/>
          </p:spPr>
          <p:txBody>
            <a:bodyPr wrap="square" rtlCol="0">
              <a:spAutoFit/>
            </a:bodyPr>
            <a:lstStyle/>
            <a:p>
              <a:r>
                <a:rPr lang="en-US" sz="1400" dirty="0" smtClean="0"/>
                <a:t>Air </a:t>
              </a:r>
              <a:r>
                <a:rPr lang="en-US" sz="1400" dirty="0"/>
                <a:t>currents in the </a:t>
              </a:r>
              <a:r>
                <a:rPr lang="en-US" sz="1400" dirty="0" smtClean="0"/>
                <a:t>north</a:t>
              </a:r>
              <a:endParaRPr lang="de-DE" sz="1400" dirty="0"/>
            </a:p>
          </p:txBody>
        </p:sp>
        <p:sp>
          <p:nvSpPr>
            <p:cNvPr id="32" name="Textfeld 31"/>
            <p:cNvSpPr txBox="1"/>
            <p:nvPr/>
          </p:nvSpPr>
          <p:spPr>
            <a:xfrm>
              <a:off x="4766488" y="1244043"/>
              <a:ext cx="2491313" cy="253916"/>
            </a:xfrm>
            <a:prstGeom prst="rect">
              <a:avLst/>
            </a:prstGeom>
            <a:noFill/>
          </p:spPr>
          <p:txBody>
            <a:bodyPr wrap="square" rtlCol="0">
              <a:spAutoFit/>
            </a:bodyPr>
            <a:lstStyle/>
            <a:p>
              <a:pPr algn="just"/>
              <a:endParaRPr lang="de-DE" sz="1050" dirty="0"/>
            </a:p>
          </p:txBody>
        </p:sp>
      </p:grpSp>
      <p:sp>
        <p:nvSpPr>
          <p:cNvPr id="35" name="Rechteck 34"/>
          <p:cNvSpPr/>
          <p:nvPr/>
        </p:nvSpPr>
        <p:spPr>
          <a:xfrm>
            <a:off x="5121536" y="4497298"/>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6" name="Rechteck 35"/>
          <p:cNvSpPr/>
          <p:nvPr/>
        </p:nvSpPr>
        <p:spPr>
          <a:xfrm>
            <a:off x="5026284" y="4650709"/>
            <a:ext cx="2566338" cy="1384995"/>
          </a:xfrm>
          <a:prstGeom prst="rect">
            <a:avLst/>
          </a:prstGeom>
        </p:spPr>
        <p:txBody>
          <a:bodyPr wrap="square">
            <a:spAutoFit/>
          </a:bodyPr>
          <a:lstStyle/>
          <a:p>
            <a:pPr algn="just"/>
            <a:r>
              <a:rPr lang="en-US" sz="1050" dirty="0" smtClean="0">
                <a:solidFill>
                  <a:srgbClr val="000000"/>
                </a:solidFill>
              </a:rPr>
              <a:t>The </a:t>
            </a:r>
            <a:r>
              <a:rPr lang="en-US" sz="1050" dirty="0">
                <a:solidFill>
                  <a:srgbClr val="000000"/>
                </a:solidFill>
              </a:rPr>
              <a:t>jet stream winds its way around the northern hemisphere at an altitude of 7 to 12 </a:t>
            </a:r>
            <a:r>
              <a:rPr lang="en-US" sz="1050" dirty="0" err="1">
                <a:solidFill>
                  <a:srgbClr val="000000"/>
                </a:solidFill>
              </a:rPr>
              <a:t>kilometres</a:t>
            </a:r>
            <a:r>
              <a:rPr lang="en-US" sz="1050" dirty="0">
                <a:solidFill>
                  <a:srgbClr val="000000"/>
                </a:solidFill>
              </a:rPr>
              <a:t>. It separates the cold air of the north from the warmer south. It is now so slow that major weather situations such as cold and heat waves, floods and droughts do not disappear for many weeks. </a:t>
            </a:r>
          </a:p>
          <a:p>
            <a:pPr algn="just"/>
            <a:r>
              <a:rPr lang="de-DE" sz="1050" dirty="0" smtClean="0">
                <a:solidFill>
                  <a:srgbClr val="000000"/>
                </a:solidFill>
              </a:rPr>
              <a:t> </a:t>
            </a:r>
            <a:endParaRPr lang="de-DE" sz="1050" dirty="0"/>
          </a:p>
        </p:txBody>
      </p:sp>
    </p:spTree>
    <p:extLst>
      <p:ext uri="{BB962C8B-B14F-4D97-AF65-F5344CB8AC3E}">
        <p14:creationId xmlns:p14="http://schemas.microsoft.com/office/powerpoint/2010/main" val="3711469158"/>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769</Words>
  <Application>Microsoft Office PowerPoint</Application>
  <PresentationFormat>A3 Papier (297x420 mm)</PresentationFormat>
  <Paragraphs>48</Paragraphs>
  <Slides>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Calibri</vt:lpstr>
      <vt:lpstr>Calibri Light</vt:lpstr>
      <vt:lpstr>Arial</vt:lpstr>
      <vt:lpstr>Office</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Friederike Strähle geb. Warbus</dc:creator>
  <cp:lastModifiedBy>Microsoft-Konto</cp:lastModifiedBy>
  <cp:revision>110</cp:revision>
  <cp:lastPrinted>2020-04-27T09:26:42Z</cp:lastPrinted>
  <dcterms:created xsi:type="dcterms:W3CDTF">2019-10-21T14:50:06Z</dcterms:created>
  <dcterms:modified xsi:type="dcterms:W3CDTF">2020-10-21T08:28:40Z</dcterms:modified>
</cp:coreProperties>
</file>