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96" r:id="rId1"/>
  </p:sldMasterIdLst>
  <p:sldIdLst>
    <p:sldId id="262" r:id="rId2"/>
  </p:sldIdLst>
  <p:sldSz cx="15335250" cy="10907713"/>
  <p:notesSz cx="7099300" cy="10234613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Open Sans" panose="020B0606030504020204" pitchFamily="34" charset="0"/>
      <p:regular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8CFEB3-5D98-D872-AD85-0776505982EB}" name="Arne Kahl" initials="AK" userId="S::kh@rs-dettelbach.de::4435c8a6-d306-4f95-8a24-12990954f49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B0B0"/>
    <a:srgbClr val="104559"/>
    <a:srgbClr val="D03200"/>
    <a:srgbClr val="6C2100"/>
    <a:srgbClr val="CC6600"/>
    <a:srgbClr val="08680D"/>
    <a:srgbClr val="449774"/>
    <a:srgbClr val="000000"/>
    <a:srgbClr val="60104F"/>
    <a:srgbClr val="8D18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810EC3-ABB9-43B6-8233-8E8712BAA796}" v="14" dt="2024-02-05T20:12:2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9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5" Type="http://schemas.microsoft.com/office/2018/10/relationships/authors" Target="authors.xml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0144" y="1785129"/>
            <a:ext cx="13034963" cy="3797500"/>
          </a:xfrm>
        </p:spPr>
        <p:txBody>
          <a:bodyPr anchor="b"/>
          <a:lstStyle>
            <a:lvl1pPr algn="ctr">
              <a:defRPr sz="954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16906" y="5729075"/>
            <a:ext cx="11501438" cy="2633505"/>
          </a:xfrm>
        </p:spPr>
        <p:txBody>
          <a:bodyPr/>
          <a:lstStyle>
            <a:lvl1pPr marL="0" indent="0" algn="ctr">
              <a:buNone/>
              <a:defRPr sz="3817"/>
            </a:lvl1pPr>
            <a:lvl2pPr marL="727177" indent="0" algn="ctr">
              <a:buNone/>
              <a:defRPr sz="3181"/>
            </a:lvl2pPr>
            <a:lvl3pPr marL="1454353" indent="0" algn="ctr">
              <a:buNone/>
              <a:defRPr sz="2863"/>
            </a:lvl3pPr>
            <a:lvl4pPr marL="2181530" indent="0" algn="ctr">
              <a:buNone/>
              <a:defRPr sz="2545"/>
            </a:lvl4pPr>
            <a:lvl5pPr marL="2908706" indent="0" algn="ctr">
              <a:buNone/>
              <a:defRPr sz="2545"/>
            </a:lvl5pPr>
            <a:lvl6pPr marL="3635883" indent="0" algn="ctr">
              <a:buNone/>
              <a:defRPr sz="2545"/>
            </a:lvl6pPr>
            <a:lvl7pPr marL="4363060" indent="0" algn="ctr">
              <a:buNone/>
              <a:defRPr sz="2545"/>
            </a:lvl7pPr>
            <a:lvl8pPr marL="5090236" indent="0" algn="ctr">
              <a:buNone/>
              <a:defRPr sz="2545"/>
            </a:lvl8pPr>
            <a:lvl9pPr marL="5817413" indent="0" algn="ctr">
              <a:buNone/>
              <a:defRPr sz="2545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2459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0020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4289" y="580735"/>
            <a:ext cx="3306663" cy="924378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4299" y="580735"/>
            <a:ext cx="9728299" cy="924378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3344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318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312" y="2719357"/>
            <a:ext cx="13226653" cy="4537305"/>
          </a:xfrm>
        </p:spPr>
        <p:txBody>
          <a:bodyPr anchor="b"/>
          <a:lstStyle>
            <a:lvl1pPr>
              <a:defRPr sz="954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312" y="7299586"/>
            <a:ext cx="13226653" cy="2386061"/>
          </a:xfrm>
        </p:spPr>
        <p:txBody>
          <a:bodyPr/>
          <a:lstStyle>
            <a:lvl1pPr marL="0" indent="0">
              <a:buNone/>
              <a:defRPr sz="3817">
                <a:solidFill>
                  <a:schemeClr val="tx1"/>
                </a:solidFill>
              </a:defRPr>
            </a:lvl1pPr>
            <a:lvl2pPr marL="727177" indent="0">
              <a:buNone/>
              <a:defRPr sz="3181">
                <a:solidFill>
                  <a:schemeClr val="tx1">
                    <a:tint val="75000"/>
                  </a:schemeClr>
                </a:solidFill>
              </a:defRPr>
            </a:lvl2pPr>
            <a:lvl3pPr marL="1454353" indent="0">
              <a:buNone/>
              <a:defRPr sz="2863">
                <a:solidFill>
                  <a:schemeClr val="tx1">
                    <a:tint val="75000"/>
                  </a:schemeClr>
                </a:solidFill>
              </a:defRPr>
            </a:lvl3pPr>
            <a:lvl4pPr marL="218153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4pPr>
            <a:lvl5pPr marL="290870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5pPr>
            <a:lvl6pPr marL="363588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6pPr>
            <a:lvl7pPr marL="4363060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7pPr>
            <a:lvl8pPr marL="5090236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8pPr>
            <a:lvl9pPr marL="5817413" indent="0">
              <a:buNone/>
              <a:defRPr sz="25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2936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4299" y="2903673"/>
            <a:ext cx="6517481" cy="69208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3470" y="2903673"/>
            <a:ext cx="6517481" cy="69208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240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6" y="580737"/>
            <a:ext cx="13226653" cy="210832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297" y="2673905"/>
            <a:ext cx="6487529" cy="1310440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7" indent="0">
              <a:buNone/>
              <a:defRPr sz="3181" b="1"/>
            </a:lvl2pPr>
            <a:lvl3pPr marL="1454353" indent="0">
              <a:buNone/>
              <a:defRPr sz="2863" b="1"/>
            </a:lvl3pPr>
            <a:lvl4pPr marL="2181530" indent="0">
              <a:buNone/>
              <a:defRPr sz="2545" b="1"/>
            </a:lvl4pPr>
            <a:lvl5pPr marL="2908706" indent="0">
              <a:buNone/>
              <a:defRPr sz="2545" b="1"/>
            </a:lvl5pPr>
            <a:lvl6pPr marL="3635883" indent="0">
              <a:buNone/>
              <a:defRPr sz="2545" b="1"/>
            </a:lvl6pPr>
            <a:lvl7pPr marL="4363060" indent="0">
              <a:buNone/>
              <a:defRPr sz="2545" b="1"/>
            </a:lvl7pPr>
            <a:lvl8pPr marL="5090236" indent="0">
              <a:buNone/>
              <a:defRPr sz="2545" b="1"/>
            </a:lvl8pPr>
            <a:lvl9pPr marL="5817413" indent="0">
              <a:buNone/>
              <a:defRPr sz="254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6297" y="3984345"/>
            <a:ext cx="6487529" cy="58603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63471" y="2673905"/>
            <a:ext cx="6519479" cy="1310440"/>
          </a:xfrm>
        </p:spPr>
        <p:txBody>
          <a:bodyPr anchor="b"/>
          <a:lstStyle>
            <a:lvl1pPr marL="0" indent="0">
              <a:buNone/>
              <a:defRPr sz="3817" b="1"/>
            </a:lvl1pPr>
            <a:lvl2pPr marL="727177" indent="0">
              <a:buNone/>
              <a:defRPr sz="3181" b="1"/>
            </a:lvl2pPr>
            <a:lvl3pPr marL="1454353" indent="0">
              <a:buNone/>
              <a:defRPr sz="2863" b="1"/>
            </a:lvl3pPr>
            <a:lvl4pPr marL="2181530" indent="0">
              <a:buNone/>
              <a:defRPr sz="2545" b="1"/>
            </a:lvl4pPr>
            <a:lvl5pPr marL="2908706" indent="0">
              <a:buNone/>
              <a:defRPr sz="2545" b="1"/>
            </a:lvl5pPr>
            <a:lvl6pPr marL="3635883" indent="0">
              <a:buNone/>
              <a:defRPr sz="2545" b="1"/>
            </a:lvl6pPr>
            <a:lvl7pPr marL="4363060" indent="0">
              <a:buNone/>
              <a:defRPr sz="2545" b="1"/>
            </a:lvl7pPr>
            <a:lvl8pPr marL="5090236" indent="0">
              <a:buNone/>
              <a:defRPr sz="2545" b="1"/>
            </a:lvl8pPr>
            <a:lvl9pPr marL="5817413" indent="0">
              <a:buNone/>
              <a:defRPr sz="2545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63471" y="3984345"/>
            <a:ext cx="6519479" cy="5860372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1682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642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2699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6" y="727181"/>
            <a:ext cx="4946017" cy="2545133"/>
          </a:xfrm>
        </p:spPr>
        <p:txBody>
          <a:bodyPr anchor="b"/>
          <a:lstStyle>
            <a:lvl1pPr>
              <a:defRPr sz="509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9479" y="1570511"/>
            <a:ext cx="7763470" cy="7751546"/>
          </a:xfrm>
        </p:spPr>
        <p:txBody>
          <a:bodyPr/>
          <a:lstStyle>
            <a:lvl1pPr>
              <a:defRPr sz="5090"/>
            </a:lvl1pPr>
            <a:lvl2pPr>
              <a:defRPr sz="4453"/>
            </a:lvl2pPr>
            <a:lvl3pPr>
              <a:defRPr sz="3817"/>
            </a:lvl3pPr>
            <a:lvl4pPr>
              <a:defRPr sz="3181"/>
            </a:lvl4pPr>
            <a:lvl5pPr>
              <a:defRPr sz="3181"/>
            </a:lvl5pPr>
            <a:lvl6pPr>
              <a:defRPr sz="3181"/>
            </a:lvl6pPr>
            <a:lvl7pPr>
              <a:defRPr sz="3181"/>
            </a:lvl7pPr>
            <a:lvl8pPr>
              <a:defRPr sz="3181"/>
            </a:lvl8pPr>
            <a:lvl9pPr>
              <a:defRPr sz="3181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96" y="3272314"/>
            <a:ext cx="4946017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7" indent="0">
              <a:buNone/>
              <a:defRPr sz="2227"/>
            </a:lvl2pPr>
            <a:lvl3pPr marL="1454353" indent="0">
              <a:buNone/>
              <a:defRPr sz="1909"/>
            </a:lvl3pPr>
            <a:lvl4pPr marL="2181530" indent="0">
              <a:buNone/>
              <a:defRPr sz="1591"/>
            </a:lvl4pPr>
            <a:lvl5pPr marL="2908706" indent="0">
              <a:buNone/>
              <a:defRPr sz="1591"/>
            </a:lvl5pPr>
            <a:lvl6pPr marL="3635883" indent="0">
              <a:buNone/>
              <a:defRPr sz="1591"/>
            </a:lvl6pPr>
            <a:lvl7pPr marL="4363060" indent="0">
              <a:buNone/>
              <a:defRPr sz="1591"/>
            </a:lvl7pPr>
            <a:lvl8pPr marL="5090236" indent="0">
              <a:buNone/>
              <a:defRPr sz="1591"/>
            </a:lvl8pPr>
            <a:lvl9pPr marL="5817413" indent="0">
              <a:buNone/>
              <a:defRPr sz="159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539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6296" y="727181"/>
            <a:ext cx="4946017" cy="2545133"/>
          </a:xfrm>
        </p:spPr>
        <p:txBody>
          <a:bodyPr anchor="b"/>
          <a:lstStyle>
            <a:lvl1pPr>
              <a:defRPr sz="509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19479" y="1570511"/>
            <a:ext cx="7763470" cy="7751546"/>
          </a:xfrm>
        </p:spPr>
        <p:txBody>
          <a:bodyPr anchor="t"/>
          <a:lstStyle>
            <a:lvl1pPr marL="0" indent="0">
              <a:buNone/>
              <a:defRPr sz="5090"/>
            </a:lvl1pPr>
            <a:lvl2pPr marL="727177" indent="0">
              <a:buNone/>
              <a:defRPr sz="4453"/>
            </a:lvl2pPr>
            <a:lvl3pPr marL="1454353" indent="0">
              <a:buNone/>
              <a:defRPr sz="3817"/>
            </a:lvl3pPr>
            <a:lvl4pPr marL="2181530" indent="0">
              <a:buNone/>
              <a:defRPr sz="3181"/>
            </a:lvl4pPr>
            <a:lvl5pPr marL="2908706" indent="0">
              <a:buNone/>
              <a:defRPr sz="3181"/>
            </a:lvl5pPr>
            <a:lvl6pPr marL="3635883" indent="0">
              <a:buNone/>
              <a:defRPr sz="3181"/>
            </a:lvl6pPr>
            <a:lvl7pPr marL="4363060" indent="0">
              <a:buNone/>
              <a:defRPr sz="3181"/>
            </a:lvl7pPr>
            <a:lvl8pPr marL="5090236" indent="0">
              <a:buNone/>
              <a:defRPr sz="3181"/>
            </a:lvl8pPr>
            <a:lvl9pPr marL="5817413" indent="0">
              <a:buNone/>
              <a:defRPr sz="3181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6296" y="3272314"/>
            <a:ext cx="4946017" cy="6062366"/>
          </a:xfrm>
        </p:spPr>
        <p:txBody>
          <a:bodyPr/>
          <a:lstStyle>
            <a:lvl1pPr marL="0" indent="0">
              <a:buNone/>
              <a:defRPr sz="2545"/>
            </a:lvl1pPr>
            <a:lvl2pPr marL="727177" indent="0">
              <a:buNone/>
              <a:defRPr sz="2227"/>
            </a:lvl2pPr>
            <a:lvl3pPr marL="1454353" indent="0">
              <a:buNone/>
              <a:defRPr sz="1909"/>
            </a:lvl3pPr>
            <a:lvl4pPr marL="2181530" indent="0">
              <a:buNone/>
              <a:defRPr sz="1591"/>
            </a:lvl4pPr>
            <a:lvl5pPr marL="2908706" indent="0">
              <a:buNone/>
              <a:defRPr sz="1591"/>
            </a:lvl5pPr>
            <a:lvl6pPr marL="3635883" indent="0">
              <a:buNone/>
              <a:defRPr sz="1591"/>
            </a:lvl6pPr>
            <a:lvl7pPr marL="4363060" indent="0">
              <a:buNone/>
              <a:defRPr sz="1591"/>
            </a:lvl7pPr>
            <a:lvl8pPr marL="5090236" indent="0">
              <a:buNone/>
              <a:defRPr sz="1591"/>
            </a:lvl8pPr>
            <a:lvl9pPr marL="5817413" indent="0">
              <a:buNone/>
              <a:defRPr sz="159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58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4299" y="580737"/>
            <a:ext cx="1322665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4299" y="2903673"/>
            <a:ext cx="1322665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54299" y="10109836"/>
            <a:ext cx="3450431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53858-2A9A-4AFA-A2AD-09B29CC2BD31}" type="datetimeFigureOut">
              <a:rPr lang="de-DE" smtClean="0"/>
              <a:t>06.02.2024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79802" y="10109836"/>
            <a:ext cx="517564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0520" y="10109836"/>
            <a:ext cx="3450431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CF8EF-47C0-4B89-A0E7-540AC114408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32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454353" rtl="0" eaLnBrk="1" latinLnBrk="0" hangingPunct="1">
        <a:lnSpc>
          <a:spcPct val="90000"/>
        </a:lnSpc>
        <a:spcBef>
          <a:spcPct val="0"/>
        </a:spcBef>
        <a:buNone/>
        <a:defRPr sz="69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3588" indent="-363588" algn="l" defTabSz="1454353" rtl="0" eaLnBrk="1" latinLnBrk="0" hangingPunct="1">
        <a:lnSpc>
          <a:spcPct val="90000"/>
        </a:lnSpc>
        <a:spcBef>
          <a:spcPts val="1591"/>
        </a:spcBef>
        <a:buFont typeface="Arial" panose="020B0604020202020204" pitchFamily="34" charset="0"/>
        <a:buChar char="•"/>
        <a:defRPr sz="4453" kern="1200">
          <a:solidFill>
            <a:schemeClr val="tx1"/>
          </a:solidFill>
          <a:latin typeface="+mn-lt"/>
          <a:ea typeface="+mn-ea"/>
          <a:cs typeface="+mn-cs"/>
        </a:defRPr>
      </a:lvl1pPr>
      <a:lvl2pPr marL="1090765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3817" kern="1200">
          <a:solidFill>
            <a:schemeClr val="tx1"/>
          </a:solidFill>
          <a:latin typeface="+mn-lt"/>
          <a:ea typeface="+mn-ea"/>
          <a:cs typeface="+mn-cs"/>
        </a:defRPr>
      </a:lvl2pPr>
      <a:lvl3pPr marL="1817942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3181" kern="1200">
          <a:solidFill>
            <a:schemeClr val="tx1"/>
          </a:solidFill>
          <a:latin typeface="+mn-lt"/>
          <a:ea typeface="+mn-ea"/>
          <a:cs typeface="+mn-cs"/>
        </a:defRPr>
      </a:lvl3pPr>
      <a:lvl4pPr marL="2545118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3272295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999471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726648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453825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6181001" indent="-363588" algn="l" defTabSz="1454353" rtl="0" eaLnBrk="1" latinLnBrk="0" hangingPunct="1">
        <a:lnSpc>
          <a:spcPct val="90000"/>
        </a:lnSpc>
        <a:spcBef>
          <a:spcPts val="795"/>
        </a:spcBef>
        <a:buFont typeface="Arial" panose="020B0604020202020204" pitchFamily="34" charset="0"/>
        <a:buChar char="•"/>
        <a:defRPr sz="28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1pPr>
      <a:lvl2pPr marL="727177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2pPr>
      <a:lvl3pPr marL="1454353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3pPr>
      <a:lvl4pPr marL="2181530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4pPr>
      <a:lvl5pPr marL="2908706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5pPr>
      <a:lvl6pPr marL="3635883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6pPr>
      <a:lvl7pPr marL="4363060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7pPr>
      <a:lvl8pPr marL="5090236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8pPr>
      <a:lvl9pPr marL="5817413" algn="l" defTabSz="1454353" rtl="0" eaLnBrk="1" latinLnBrk="0" hangingPunct="1">
        <a:defRPr sz="28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/>
          <p:cNvGrpSpPr/>
          <p:nvPr/>
        </p:nvGrpSpPr>
        <p:grpSpPr>
          <a:xfrm>
            <a:off x="1249215" y="977191"/>
            <a:ext cx="2911414" cy="1630890"/>
            <a:chOff x="3625800" y="623380"/>
            <a:chExt cx="2577628" cy="1443914"/>
          </a:xfrm>
        </p:grpSpPr>
        <p:grpSp>
          <p:nvGrpSpPr>
            <p:cNvPr id="56" name="Gruppieren 55"/>
            <p:cNvGrpSpPr/>
            <p:nvPr/>
          </p:nvGrpSpPr>
          <p:grpSpPr>
            <a:xfrm>
              <a:off x="3625800" y="623380"/>
              <a:ext cx="2491313" cy="1443914"/>
              <a:chOff x="3380304" y="722554"/>
              <a:chExt cx="2491313" cy="1443914"/>
            </a:xfrm>
          </p:grpSpPr>
          <p:sp>
            <p:nvSpPr>
              <p:cNvPr id="57" name="Rechteck 56"/>
              <p:cNvSpPr/>
              <p:nvPr/>
            </p:nvSpPr>
            <p:spPr>
              <a:xfrm>
                <a:off x="3384280" y="722554"/>
                <a:ext cx="2487337" cy="1443914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55"/>
              </a:p>
            </p:txBody>
          </p:sp>
          <p:cxnSp>
            <p:nvCxnSpPr>
              <p:cNvPr id="58" name="Gerader Verbinder 57"/>
              <p:cNvCxnSpPr/>
              <p:nvPr/>
            </p:nvCxnSpPr>
            <p:spPr>
              <a:xfrm>
                <a:off x="3380304" y="978317"/>
                <a:ext cx="2491313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feld 1"/>
            <p:cNvSpPr txBox="1"/>
            <p:nvPr/>
          </p:nvSpPr>
          <p:spPr>
            <a:xfrm>
              <a:off x="3673738" y="1048111"/>
              <a:ext cx="2529690" cy="7280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86" dirty="0"/>
                <a:t>China baut die Energieversorgung durch Kohlekraftwerke enorm aus.</a:t>
              </a:r>
            </a:p>
            <a:p>
              <a:endParaRPr lang="de-DE" sz="1186" dirty="0"/>
            </a:p>
            <a:p>
              <a:pPr algn="just"/>
              <a:r>
                <a:rPr lang="de-DE" sz="1186" dirty="0"/>
                <a:t>Legt eine Mutter in die Tüte. </a:t>
              </a:r>
              <a:endParaRPr lang="de-DE" sz="1243" dirty="0"/>
            </a:p>
          </p:txBody>
        </p:sp>
      </p:grpSp>
      <p:grpSp>
        <p:nvGrpSpPr>
          <p:cNvPr id="5" name="Gruppieren 4"/>
          <p:cNvGrpSpPr/>
          <p:nvPr/>
        </p:nvGrpSpPr>
        <p:grpSpPr>
          <a:xfrm>
            <a:off x="1264456" y="2710795"/>
            <a:ext cx="2813920" cy="1630891"/>
            <a:chOff x="3625799" y="2630359"/>
            <a:chExt cx="2491313" cy="1443914"/>
          </a:xfrm>
        </p:grpSpPr>
        <p:grpSp>
          <p:nvGrpSpPr>
            <p:cNvPr id="59" name="Gruppieren 58"/>
            <p:cNvGrpSpPr/>
            <p:nvPr/>
          </p:nvGrpSpPr>
          <p:grpSpPr>
            <a:xfrm>
              <a:off x="3625799" y="2630359"/>
              <a:ext cx="2491313" cy="1443914"/>
              <a:chOff x="3380304" y="722554"/>
              <a:chExt cx="2491313" cy="1443914"/>
            </a:xfrm>
          </p:grpSpPr>
          <p:sp>
            <p:nvSpPr>
              <p:cNvPr id="60" name="Rechteck 59"/>
              <p:cNvSpPr/>
              <p:nvPr/>
            </p:nvSpPr>
            <p:spPr>
              <a:xfrm>
                <a:off x="3384280" y="722554"/>
                <a:ext cx="2487337" cy="1443914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55"/>
              </a:p>
            </p:txBody>
          </p:sp>
          <p:cxnSp>
            <p:nvCxnSpPr>
              <p:cNvPr id="61" name="Gerader Verbinder 60"/>
              <p:cNvCxnSpPr/>
              <p:nvPr/>
            </p:nvCxnSpPr>
            <p:spPr>
              <a:xfrm>
                <a:off x="3380304" y="978317"/>
                <a:ext cx="2491313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feld 2"/>
            <p:cNvSpPr txBox="1"/>
            <p:nvPr/>
          </p:nvSpPr>
          <p:spPr>
            <a:xfrm>
              <a:off x="3664935" y="2987499"/>
              <a:ext cx="2439973" cy="889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186" dirty="0"/>
                <a:t>Um landwirtschaftliche Nutzflächen für Soja zu schaffen, werden in Brasilien große Teile des Regenwaldes abgeholzt. </a:t>
              </a:r>
            </a:p>
            <a:p>
              <a:pPr algn="just"/>
              <a:endParaRPr lang="de-DE" sz="1186" dirty="0"/>
            </a:p>
            <a:p>
              <a:pPr algn="just"/>
              <a:r>
                <a:rPr lang="de-DE" sz="1186" dirty="0"/>
                <a:t>Legt eine Mutter in die Tüte. </a:t>
              </a:r>
              <a:endParaRPr lang="de-DE" sz="1243" dirty="0"/>
            </a:p>
          </p:txBody>
        </p:sp>
      </p:grpSp>
      <p:sp>
        <p:nvSpPr>
          <p:cNvPr id="66" name="Rechteck 65"/>
          <p:cNvSpPr/>
          <p:nvPr/>
        </p:nvSpPr>
        <p:spPr>
          <a:xfrm>
            <a:off x="1316917" y="1026843"/>
            <a:ext cx="299544" cy="173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281" tIns="51640" rIns="103281" bIns="51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755"/>
          </a:p>
        </p:txBody>
      </p:sp>
      <p:sp>
        <p:nvSpPr>
          <p:cNvPr id="67" name="Rechteck 66"/>
          <p:cNvSpPr/>
          <p:nvPr/>
        </p:nvSpPr>
        <p:spPr>
          <a:xfrm>
            <a:off x="1325035" y="2772062"/>
            <a:ext cx="299544" cy="173499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03281" tIns="51640" rIns="103281" bIns="516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 sz="2755"/>
          </a:p>
        </p:txBody>
      </p:sp>
      <p:grpSp>
        <p:nvGrpSpPr>
          <p:cNvPr id="10" name="Gruppieren 9"/>
          <p:cNvGrpSpPr/>
          <p:nvPr/>
        </p:nvGrpSpPr>
        <p:grpSpPr>
          <a:xfrm>
            <a:off x="11042341" y="1053391"/>
            <a:ext cx="2918364" cy="1675797"/>
            <a:chOff x="9521344" y="543269"/>
            <a:chExt cx="2583778" cy="1483674"/>
          </a:xfrm>
        </p:grpSpPr>
        <p:sp>
          <p:nvSpPr>
            <p:cNvPr id="75" name="Rechteck 74"/>
            <p:cNvSpPr/>
            <p:nvPr/>
          </p:nvSpPr>
          <p:spPr>
            <a:xfrm>
              <a:off x="9581694" y="641131"/>
              <a:ext cx="265202" cy="1536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3281" tIns="51640" rIns="103281" bIns="51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2755"/>
            </a:p>
          </p:txBody>
        </p:sp>
        <p:grpSp>
          <p:nvGrpSpPr>
            <p:cNvPr id="6" name="Gruppieren 5"/>
            <p:cNvGrpSpPr/>
            <p:nvPr/>
          </p:nvGrpSpPr>
          <p:grpSpPr>
            <a:xfrm>
              <a:off x="9521344" y="543269"/>
              <a:ext cx="2583778" cy="1483674"/>
              <a:chOff x="9521344" y="543269"/>
              <a:chExt cx="2583778" cy="1483674"/>
            </a:xfrm>
          </p:grpSpPr>
          <p:sp>
            <p:nvSpPr>
              <p:cNvPr id="71" name="Textfeld 70"/>
              <p:cNvSpPr txBox="1"/>
              <p:nvPr/>
            </p:nvSpPr>
            <p:spPr>
              <a:xfrm>
                <a:off x="9562436" y="882481"/>
                <a:ext cx="2542686" cy="105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186" dirty="0"/>
                  <a:t>Die EU beschließt, für jedes Hausdach eine Photovoltaikanlage zur Pflicht zu machen.  </a:t>
                </a:r>
              </a:p>
              <a:p>
                <a:endParaRPr lang="de-DE" sz="1186" dirty="0"/>
              </a:p>
              <a:p>
                <a:r>
                  <a:rPr lang="de-DE" sz="1200" dirty="0"/>
                  <a:t>Legt in dieser Runde keine Mutter in die Tüte. </a:t>
                </a:r>
              </a:p>
              <a:p>
                <a:endParaRPr lang="de-DE" sz="1186" dirty="0"/>
              </a:p>
            </p:txBody>
          </p:sp>
          <p:grpSp>
            <p:nvGrpSpPr>
              <p:cNvPr id="72" name="Gruppieren 71"/>
              <p:cNvGrpSpPr/>
              <p:nvPr/>
            </p:nvGrpSpPr>
            <p:grpSpPr>
              <a:xfrm>
                <a:off x="9521344" y="583029"/>
                <a:ext cx="2491313" cy="1443914"/>
                <a:chOff x="3380304" y="722554"/>
                <a:chExt cx="2491313" cy="1443914"/>
              </a:xfrm>
            </p:grpSpPr>
            <p:sp>
              <p:nvSpPr>
                <p:cNvPr id="73" name="Rechteck 72"/>
                <p:cNvSpPr/>
                <p:nvPr/>
              </p:nvSpPr>
              <p:spPr>
                <a:xfrm>
                  <a:off x="3384280" y="722554"/>
                  <a:ext cx="2487337" cy="1443914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755"/>
                </a:p>
              </p:txBody>
            </p:sp>
            <p:cxnSp>
              <p:nvCxnSpPr>
                <p:cNvPr id="74" name="Gerader Verbinder 73"/>
                <p:cNvCxnSpPr/>
                <p:nvPr/>
              </p:nvCxnSpPr>
              <p:spPr>
                <a:xfrm>
                  <a:off x="3380304" y="978317"/>
                  <a:ext cx="2491313" cy="0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6" name="Textfeld 75"/>
              <p:cNvSpPr txBox="1"/>
              <p:nvPr/>
            </p:nvSpPr>
            <p:spPr>
              <a:xfrm>
                <a:off x="9808056" y="543269"/>
                <a:ext cx="2196582" cy="313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1694" dirty="0"/>
              </a:p>
            </p:txBody>
          </p:sp>
        </p:grpSp>
      </p:grpSp>
      <p:grpSp>
        <p:nvGrpSpPr>
          <p:cNvPr id="7" name="Gruppieren 6"/>
          <p:cNvGrpSpPr/>
          <p:nvPr/>
        </p:nvGrpSpPr>
        <p:grpSpPr>
          <a:xfrm>
            <a:off x="11042309" y="3124463"/>
            <a:ext cx="2871947" cy="1630891"/>
            <a:chOff x="9498557" y="2608282"/>
            <a:chExt cx="2542687" cy="1443914"/>
          </a:xfrm>
        </p:grpSpPr>
        <p:grpSp>
          <p:nvGrpSpPr>
            <p:cNvPr id="77" name="Gruppieren 76"/>
            <p:cNvGrpSpPr/>
            <p:nvPr/>
          </p:nvGrpSpPr>
          <p:grpSpPr>
            <a:xfrm>
              <a:off x="9521344" y="2608282"/>
              <a:ext cx="2491313" cy="1443914"/>
              <a:chOff x="3380304" y="722554"/>
              <a:chExt cx="2491313" cy="1443914"/>
            </a:xfrm>
          </p:grpSpPr>
          <p:sp>
            <p:nvSpPr>
              <p:cNvPr id="78" name="Rechteck 77"/>
              <p:cNvSpPr/>
              <p:nvPr/>
            </p:nvSpPr>
            <p:spPr>
              <a:xfrm>
                <a:off x="3384280" y="722554"/>
                <a:ext cx="2487337" cy="1443914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55"/>
              </a:p>
            </p:txBody>
          </p:sp>
          <p:cxnSp>
            <p:nvCxnSpPr>
              <p:cNvPr id="79" name="Gerader Verbinder 78"/>
              <p:cNvCxnSpPr/>
              <p:nvPr/>
            </p:nvCxnSpPr>
            <p:spPr>
              <a:xfrm>
                <a:off x="3380304" y="978317"/>
                <a:ext cx="2491313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xtfeld 8"/>
            <p:cNvSpPr txBox="1"/>
            <p:nvPr/>
          </p:nvSpPr>
          <p:spPr>
            <a:xfrm>
              <a:off x="9498557" y="2906746"/>
              <a:ext cx="2542687" cy="105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de-DE" sz="1186" dirty="0"/>
            </a:p>
            <a:p>
              <a:pPr algn="just"/>
              <a:r>
                <a:rPr lang="de-DE" sz="1186" dirty="0"/>
                <a:t>Windräder in Offshore-Parks werden verstärkt gebaut. </a:t>
              </a:r>
            </a:p>
            <a:p>
              <a:pPr algn="just"/>
              <a:r>
                <a:rPr lang="de-DE" sz="1200" dirty="0"/>
                <a:t>Legt in dieser Runde keine Mutter in die Tüte. </a:t>
              </a:r>
            </a:p>
            <a:p>
              <a:pPr algn="just"/>
              <a:endParaRPr lang="de-DE" sz="1186" dirty="0"/>
            </a:p>
          </p:txBody>
        </p:sp>
        <p:sp>
          <p:nvSpPr>
            <p:cNvPr id="80" name="Rechteck 79"/>
            <p:cNvSpPr/>
            <p:nvPr/>
          </p:nvSpPr>
          <p:spPr>
            <a:xfrm>
              <a:off x="9588822" y="2672488"/>
              <a:ext cx="265202" cy="1536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3281" tIns="51640" rIns="103281" bIns="51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2755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11104710" y="4947233"/>
            <a:ext cx="2813921" cy="1630891"/>
            <a:chOff x="9513324" y="4507143"/>
            <a:chExt cx="2491313" cy="1443914"/>
          </a:xfrm>
        </p:grpSpPr>
        <p:grpSp>
          <p:nvGrpSpPr>
            <p:cNvPr id="82" name="Gruppieren 81"/>
            <p:cNvGrpSpPr/>
            <p:nvPr/>
          </p:nvGrpSpPr>
          <p:grpSpPr>
            <a:xfrm>
              <a:off x="9513324" y="4507143"/>
              <a:ext cx="2491313" cy="1443914"/>
              <a:chOff x="3380304" y="722554"/>
              <a:chExt cx="2491313" cy="1443914"/>
            </a:xfrm>
          </p:grpSpPr>
          <p:sp>
            <p:nvSpPr>
              <p:cNvPr id="83" name="Rechteck 82"/>
              <p:cNvSpPr/>
              <p:nvPr/>
            </p:nvSpPr>
            <p:spPr>
              <a:xfrm>
                <a:off x="3384280" y="722554"/>
                <a:ext cx="2487337" cy="1443914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55"/>
              </a:p>
            </p:txBody>
          </p:sp>
          <p:cxnSp>
            <p:nvCxnSpPr>
              <p:cNvPr id="84" name="Gerader Verbinder 83"/>
              <p:cNvCxnSpPr/>
              <p:nvPr/>
            </p:nvCxnSpPr>
            <p:spPr>
              <a:xfrm>
                <a:off x="3380304" y="978317"/>
                <a:ext cx="2491313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5" name="Rechteck 84"/>
            <p:cNvSpPr/>
            <p:nvPr/>
          </p:nvSpPr>
          <p:spPr>
            <a:xfrm>
              <a:off x="9599274" y="4558221"/>
              <a:ext cx="265202" cy="1536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3281" tIns="51640" rIns="103281" bIns="51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2755"/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9574096" y="4802678"/>
              <a:ext cx="2322009" cy="10685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200" dirty="0"/>
                <a:t>Für Plastikflaschen wurde in Deutschland ein Pfandsystem eingeführt und Einwegplastik verboten. </a:t>
              </a:r>
            </a:p>
            <a:p>
              <a:pPr algn="just"/>
              <a:r>
                <a:rPr lang="de-DE" sz="1200" dirty="0"/>
                <a:t>Legt in dieser Runde keine Mutter in die Tüte. </a:t>
              </a:r>
            </a:p>
            <a:p>
              <a:pPr algn="just"/>
              <a:endParaRPr lang="de-DE" sz="1243" dirty="0"/>
            </a:p>
          </p:txBody>
        </p:sp>
      </p:grpSp>
      <p:grpSp>
        <p:nvGrpSpPr>
          <p:cNvPr id="87" name="Gruppieren 86"/>
          <p:cNvGrpSpPr/>
          <p:nvPr/>
        </p:nvGrpSpPr>
        <p:grpSpPr>
          <a:xfrm>
            <a:off x="1273613" y="4456951"/>
            <a:ext cx="2813922" cy="1754195"/>
            <a:chOff x="3627785" y="4521608"/>
            <a:chExt cx="2491313" cy="1553087"/>
          </a:xfrm>
        </p:grpSpPr>
        <p:grpSp>
          <p:nvGrpSpPr>
            <p:cNvPr id="88" name="Gruppieren 87"/>
            <p:cNvGrpSpPr/>
            <p:nvPr/>
          </p:nvGrpSpPr>
          <p:grpSpPr>
            <a:xfrm>
              <a:off x="3627785" y="4521608"/>
              <a:ext cx="2491313" cy="1443914"/>
              <a:chOff x="3380303" y="722554"/>
              <a:chExt cx="2491313" cy="1443914"/>
            </a:xfrm>
          </p:grpSpPr>
          <p:sp>
            <p:nvSpPr>
              <p:cNvPr id="92" name="Rechteck 91"/>
              <p:cNvSpPr/>
              <p:nvPr/>
            </p:nvSpPr>
            <p:spPr>
              <a:xfrm>
                <a:off x="3384279" y="722554"/>
                <a:ext cx="2487337" cy="1443914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55"/>
              </a:p>
            </p:txBody>
          </p:sp>
          <p:cxnSp>
            <p:nvCxnSpPr>
              <p:cNvPr id="93" name="Gerader Verbinder 92"/>
              <p:cNvCxnSpPr/>
              <p:nvPr/>
            </p:nvCxnSpPr>
            <p:spPr>
              <a:xfrm>
                <a:off x="3380303" y="992292"/>
                <a:ext cx="2491313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9" name="Textfeld 88"/>
            <p:cNvSpPr txBox="1"/>
            <p:nvPr/>
          </p:nvSpPr>
          <p:spPr>
            <a:xfrm>
              <a:off x="3661397" y="4861994"/>
              <a:ext cx="2407819" cy="12127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186" dirty="0"/>
                <a:t>Um landwirtschaftliche Nutzflächen für Palmöl zu schaffen, werden in Indonesien große Teile des Regenwaldes abgeholzt. </a:t>
              </a:r>
            </a:p>
            <a:p>
              <a:pPr algn="just"/>
              <a:endParaRPr lang="de-DE" sz="1186" dirty="0"/>
            </a:p>
            <a:p>
              <a:pPr algn="just"/>
              <a:r>
                <a:rPr lang="de-DE" sz="1186" dirty="0"/>
                <a:t>Legt eine Mutter in die Tüte. </a:t>
              </a:r>
              <a:endParaRPr lang="de-DE" sz="1243" dirty="0"/>
            </a:p>
            <a:p>
              <a:pPr algn="just"/>
              <a:endParaRPr lang="de-DE" sz="1186" dirty="0"/>
            </a:p>
          </p:txBody>
        </p:sp>
        <p:sp>
          <p:nvSpPr>
            <p:cNvPr id="90" name="Rechteck 89"/>
            <p:cNvSpPr/>
            <p:nvPr/>
          </p:nvSpPr>
          <p:spPr>
            <a:xfrm>
              <a:off x="3700593" y="4577720"/>
              <a:ext cx="265202" cy="1536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3281" tIns="51640" rIns="103281" bIns="51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2755"/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3DAC6DAC-A948-4FAA-A6B6-D4E0FC900CD3}"/>
              </a:ext>
            </a:extLst>
          </p:cNvPr>
          <p:cNvSpPr txBox="1"/>
          <p:nvPr/>
        </p:nvSpPr>
        <p:spPr>
          <a:xfrm>
            <a:off x="1145336" y="539532"/>
            <a:ext cx="5867417" cy="33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>
                <a:solidFill>
                  <a:schemeClr val="accent6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 sz="1581" dirty="0"/>
              <a:t>Spielkarten zu Aktivität 11 (oder 12 nach neuer Ordnung)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1D595EBE-D505-9577-2793-C2C652731AAF}"/>
              </a:ext>
            </a:extLst>
          </p:cNvPr>
          <p:cNvGrpSpPr/>
          <p:nvPr/>
        </p:nvGrpSpPr>
        <p:grpSpPr>
          <a:xfrm>
            <a:off x="1321238" y="6277336"/>
            <a:ext cx="2813922" cy="1693631"/>
            <a:chOff x="3627786" y="4521608"/>
            <a:chExt cx="2491313" cy="1499461"/>
          </a:xfrm>
        </p:grpSpPr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FB98393F-308E-F3F6-20CA-4EC589802E67}"/>
                </a:ext>
              </a:extLst>
            </p:cNvPr>
            <p:cNvGrpSpPr/>
            <p:nvPr/>
          </p:nvGrpSpPr>
          <p:grpSpPr>
            <a:xfrm>
              <a:off x="3627786" y="4521608"/>
              <a:ext cx="2491313" cy="1443914"/>
              <a:chOff x="3380304" y="722554"/>
              <a:chExt cx="2491313" cy="1443914"/>
            </a:xfrm>
          </p:grpSpPr>
          <p:sp>
            <p:nvSpPr>
              <p:cNvPr id="64" name="Rechteck 63">
                <a:extLst>
                  <a:ext uri="{FF2B5EF4-FFF2-40B4-BE49-F238E27FC236}">
                    <a16:creationId xmlns:a16="http://schemas.microsoft.com/office/drawing/2014/main" id="{6A3F6CE7-9AAC-5A70-3644-190FC8719E38}"/>
                  </a:ext>
                </a:extLst>
              </p:cNvPr>
              <p:cNvSpPr/>
              <p:nvPr/>
            </p:nvSpPr>
            <p:spPr>
              <a:xfrm>
                <a:off x="3384280" y="722554"/>
                <a:ext cx="2487337" cy="1443914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55"/>
              </a:p>
            </p:txBody>
          </p:sp>
          <p:cxnSp>
            <p:nvCxnSpPr>
              <p:cNvPr id="65" name="Gerader Verbinder 64">
                <a:extLst>
                  <a:ext uri="{FF2B5EF4-FFF2-40B4-BE49-F238E27FC236}">
                    <a16:creationId xmlns:a16="http://schemas.microsoft.com/office/drawing/2014/main" id="{FE512966-CFAC-D8C1-B4D7-04595A6865D9}"/>
                  </a:ext>
                </a:extLst>
              </p:cNvPr>
              <p:cNvCxnSpPr/>
              <p:nvPr/>
            </p:nvCxnSpPr>
            <p:spPr>
              <a:xfrm>
                <a:off x="3380304" y="978317"/>
                <a:ext cx="2491313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3EE7EA10-53F5-0228-0452-E1A0DA06D1F1}"/>
                </a:ext>
              </a:extLst>
            </p:cNvPr>
            <p:cNvSpPr txBox="1"/>
            <p:nvPr/>
          </p:nvSpPr>
          <p:spPr>
            <a:xfrm>
              <a:off x="3661397" y="4969936"/>
              <a:ext cx="2407819" cy="105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186" dirty="0"/>
                <a:t>Die wachsende Weltbevölkerung hat eine gewaltige Steigerung des Individualverkehrs zur Folge – einer der größten Verursacher von CO2-Emissionen. Legt eine Mutter in die Tüte. </a:t>
              </a:r>
              <a:endParaRPr lang="de-DE" sz="1243" dirty="0"/>
            </a:p>
            <a:p>
              <a:pPr algn="just"/>
              <a:endParaRPr lang="de-DE" sz="1186" dirty="0"/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788E23E9-E7C0-9999-4DC4-B1A8882B25E4}"/>
                </a:ext>
              </a:extLst>
            </p:cNvPr>
            <p:cNvSpPr/>
            <p:nvPr/>
          </p:nvSpPr>
          <p:spPr>
            <a:xfrm>
              <a:off x="3700593" y="4577720"/>
              <a:ext cx="265202" cy="1536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3281" tIns="51640" rIns="103281" bIns="51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2755"/>
            </a:p>
          </p:txBody>
        </p:sp>
      </p:grpSp>
      <p:pic>
        <p:nvPicPr>
          <p:cNvPr id="22" name="Grafik 21">
            <a:extLst>
              <a:ext uri="{FF2B5EF4-FFF2-40B4-BE49-F238E27FC236}">
                <a16:creationId xmlns:a16="http://schemas.microsoft.com/office/drawing/2014/main" id="{E4870886-4BCF-6CFB-F401-E56388D49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629" y="2654515"/>
            <a:ext cx="2921744" cy="1712734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3D7A655-5693-F3FA-81AF-94D9FFE8FA95}"/>
              </a:ext>
            </a:extLst>
          </p:cNvPr>
          <p:cNvSpPr txBox="1"/>
          <p:nvPr/>
        </p:nvSpPr>
        <p:spPr>
          <a:xfrm>
            <a:off x="4237043" y="3123717"/>
            <a:ext cx="2659057" cy="100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186" dirty="0"/>
              <a:t>Verheerende Waldbrände in Australien setzten 2019/2020 große Mengen CO2 frei.</a:t>
            </a:r>
          </a:p>
          <a:p>
            <a:pPr algn="just"/>
            <a:endParaRPr lang="de-DE" sz="1186" dirty="0"/>
          </a:p>
          <a:p>
            <a:pPr algn="just"/>
            <a:r>
              <a:rPr lang="de-DE" sz="1186" dirty="0"/>
              <a:t>Legt eine Mutter in die Tüte. </a:t>
            </a:r>
            <a:endParaRPr lang="de-DE" sz="1243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EB4772E6-D4CD-117E-420C-88AF017A8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6700" y="3029493"/>
            <a:ext cx="3063625" cy="1860869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B95BED5-BD97-9A7D-39E7-AA543D8B4C67}"/>
              </a:ext>
            </a:extLst>
          </p:cNvPr>
          <p:cNvSpPr txBox="1"/>
          <p:nvPr/>
        </p:nvSpPr>
        <p:spPr>
          <a:xfrm>
            <a:off x="8078374" y="3471682"/>
            <a:ext cx="2871951" cy="1191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86" dirty="0"/>
              <a:t>Das Verbot für Dieselfahrzeuge tritt voraussichtlich 2035 in Kraft.</a:t>
            </a:r>
          </a:p>
          <a:p>
            <a:endParaRPr lang="de-DE" sz="1186" dirty="0"/>
          </a:p>
          <a:p>
            <a:r>
              <a:rPr lang="de-DE" sz="1200" dirty="0"/>
              <a:t>Legt in dieser Runde keine Mutter in die Tüte. </a:t>
            </a:r>
          </a:p>
          <a:p>
            <a:endParaRPr lang="de-DE" sz="1186" dirty="0"/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72227643-C2DA-1135-7DB8-B71BEDBE5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0629" y="4369537"/>
            <a:ext cx="2921744" cy="1779928"/>
          </a:xfrm>
          <a:prstGeom prst="rect">
            <a:avLst/>
          </a:prstGeom>
        </p:spPr>
      </p:pic>
      <p:sp>
        <p:nvSpPr>
          <p:cNvPr id="28" name="Textfeld 27">
            <a:extLst>
              <a:ext uri="{FF2B5EF4-FFF2-40B4-BE49-F238E27FC236}">
                <a16:creationId xmlns:a16="http://schemas.microsoft.com/office/drawing/2014/main" id="{10015515-2D7C-BDB9-DF07-0D98D6F0D82E}"/>
              </a:ext>
            </a:extLst>
          </p:cNvPr>
          <p:cNvSpPr txBox="1"/>
          <p:nvPr/>
        </p:nvSpPr>
        <p:spPr>
          <a:xfrm>
            <a:off x="4237043" y="4810272"/>
            <a:ext cx="2659057" cy="100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186" dirty="0"/>
              <a:t>Durch den langsam tauenden Permafrostboden wird das darin gespeicherte CO2 freigesetzt. </a:t>
            </a:r>
          </a:p>
          <a:p>
            <a:pPr algn="just"/>
            <a:endParaRPr lang="de-DE" sz="1186" dirty="0"/>
          </a:p>
          <a:p>
            <a:pPr algn="just"/>
            <a:r>
              <a:rPr lang="de-DE" sz="1186" dirty="0"/>
              <a:t>Legt eine Mutter in die Tüte. </a:t>
            </a:r>
            <a:endParaRPr lang="de-DE" sz="1243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19930AD6-E405-057C-5290-26678C11C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0047" y="895346"/>
            <a:ext cx="2974489" cy="1743653"/>
          </a:xfrm>
          <a:prstGeom prst="rect">
            <a:avLst/>
          </a:prstGeom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4B976A5A-F9B5-A8C7-BEAA-25E41D9A628F}"/>
              </a:ext>
            </a:extLst>
          </p:cNvPr>
          <p:cNvSpPr txBox="1"/>
          <p:nvPr/>
        </p:nvSpPr>
        <p:spPr>
          <a:xfrm>
            <a:off x="4208182" y="1407705"/>
            <a:ext cx="2659057" cy="1004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186" dirty="0"/>
              <a:t>Der wachsende Bedarf an Wohnraum steigert die Betonproduktion. Bei der dessen werden große Mengen CO2 frei.  </a:t>
            </a:r>
          </a:p>
          <a:p>
            <a:pPr algn="just"/>
            <a:endParaRPr lang="de-DE" sz="1186" dirty="0"/>
          </a:p>
          <a:p>
            <a:pPr algn="just"/>
            <a:r>
              <a:rPr lang="de-DE" sz="1186" dirty="0"/>
              <a:t>Legt eine Mutter in die Tüte. </a:t>
            </a:r>
            <a:endParaRPr lang="de-DE" sz="1243" dirty="0"/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98201361-8F10-F48C-B956-BEE607FD086C}"/>
              </a:ext>
            </a:extLst>
          </p:cNvPr>
          <p:cNvGrpSpPr/>
          <p:nvPr/>
        </p:nvGrpSpPr>
        <p:grpSpPr>
          <a:xfrm>
            <a:off x="4284667" y="6277335"/>
            <a:ext cx="2728087" cy="1686010"/>
            <a:chOff x="3627786" y="4521608"/>
            <a:chExt cx="2491313" cy="1492714"/>
          </a:xfrm>
        </p:grpSpPr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EE4C39B1-1333-7CB4-9D63-33683E1FFBF3}"/>
                </a:ext>
              </a:extLst>
            </p:cNvPr>
            <p:cNvGrpSpPr/>
            <p:nvPr/>
          </p:nvGrpSpPr>
          <p:grpSpPr>
            <a:xfrm>
              <a:off x="3627786" y="4521608"/>
              <a:ext cx="2491313" cy="1443914"/>
              <a:chOff x="3380304" y="722554"/>
              <a:chExt cx="2491313" cy="1443914"/>
            </a:xfrm>
          </p:grpSpPr>
          <p:sp>
            <p:nvSpPr>
              <p:cNvPr id="35" name="Rechteck 34">
                <a:extLst>
                  <a:ext uri="{FF2B5EF4-FFF2-40B4-BE49-F238E27FC236}">
                    <a16:creationId xmlns:a16="http://schemas.microsoft.com/office/drawing/2014/main" id="{95E2756A-EFAD-2876-1753-95E8D38A155E}"/>
                  </a:ext>
                </a:extLst>
              </p:cNvPr>
              <p:cNvSpPr/>
              <p:nvPr/>
            </p:nvSpPr>
            <p:spPr>
              <a:xfrm>
                <a:off x="3384280" y="722554"/>
                <a:ext cx="2487337" cy="1443914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55"/>
              </a:p>
            </p:txBody>
          </p: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C0A1E241-F2F7-CB20-FF98-E868C8903C45}"/>
                  </a:ext>
                </a:extLst>
              </p:cNvPr>
              <p:cNvCxnSpPr/>
              <p:nvPr/>
            </p:nvCxnSpPr>
            <p:spPr>
              <a:xfrm>
                <a:off x="3380304" y="978317"/>
                <a:ext cx="2491313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feld 32">
              <a:extLst>
                <a:ext uri="{FF2B5EF4-FFF2-40B4-BE49-F238E27FC236}">
                  <a16:creationId xmlns:a16="http://schemas.microsoft.com/office/drawing/2014/main" id="{A82BCA82-98EC-9CA2-F8C8-EABA3EA9904E}"/>
                </a:ext>
              </a:extLst>
            </p:cNvPr>
            <p:cNvSpPr txBox="1"/>
            <p:nvPr/>
          </p:nvSpPr>
          <p:spPr>
            <a:xfrm>
              <a:off x="3661397" y="4963189"/>
              <a:ext cx="2407819" cy="105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186" dirty="0"/>
                <a:t>Die Globalisierung und der damit verbundene Transportverkehr steigen immer mehr.</a:t>
              </a:r>
            </a:p>
            <a:p>
              <a:pPr algn="just"/>
              <a:endParaRPr lang="de-DE" sz="1186" dirty="0"/>
            </a:p>
            <a:p>
              <a:pPr algn="just"/>
              <a:r>
                <a:rPr lang="de-DE" sz="1186" dirty="0"/>
                <a:t>Legt eine Mutter in die Tüte. </a:t>
              </a:r>
              <a:endParaRPr lang="de-DE" sz="1243" dirty="0"/>
            </a:p>
            <a:p>
              <a:pPr algn="just"/>
              <a:endParaRPr lang="de-DE" sz="1186" dirty="0"/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B5C7D0CB-746E-D8B8-7ED4-E30998ECBDD1}"/>
                </a:ext>
              </a:extLst>
            </p:cNvPr>
            <p:cNvSpPr/>
            <p:nvPr/>
          </p:nvSpPr>
          <p:spPr>
            <a:xfrm>
              <a:off x="3700593" y="4577720"/>
              <a:ext cx="265202" cy="1536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3281" tIns="51640" rIns="103281" bIns="51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2755"/>
            </a:p>
          </p:txBody>
        </p:sp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212C1E6B-03DB-9724-9FED-BE80062BCC6D}"/>
              </a:ext>
            </a:extLst>
          </p:cNvPr>
          <p:cNvGrpSpPr/>
          <p:nvPr/>
        </p:nvGrpSpPr>
        <p:grpSpPr>
          <a:xfrm>
            <a:off x="1346707" y="8103145"/>
            <a:ext cx="2813922" cy="1630891"/>
            <a:chOff x="3627786" y="4521608"/>
            <a:chExt cx="2491313" cy="1443914"/>
          </a:xfrm>
        </p:grpSpPr>
        <p:grpSp>
          <p:nvGrpSpPr>
            <p:cNvPr id="38" name="Gruppieren 37">
              <a:extLst>
                <a:ext uri="{FF2B5EF4-FFF2-40B4-BE49-F238E27FC236}">
                  <a16:creationId xmlns:a16="http://schemas.microsoft.com/office/drawing/2014/main" id="{96F4595C-80DB-FF9B-98E9-64713EAE7AE9}"/>
                </a:ext>
              </a:extLst>
            </p:cNvPr>
            <p:cNvGrpSpPr/>
            <p:nvPr/>
          </p:nvGrpSpPr>
          <p:grpSpPr>
            <a:xfrm>
              <a:off x="3627786" y="4521608"/>
              <a:ext cx="2491313" cy="1443914"/>
              <a:chOff x="3380304" y="722554"/>
              <a:chExt cx="2491313" cy="1443914"/>
            </a:xfrm>
          </p:grpSpPr>
          <p:sp>
            <p:nvSpPr>
              <p:cNvPr id="41" name="Rechteck 40">
                <a:extLst>
                  <a:ext uri="{FF2B5EF4-FFF2-40B4-BE49-F238E27FC236}">
                    <a16:creationId xmlns:a16="http://schemas.microsoft.com/office/drawing/2014/main" id="{7131FC29-420A-FE7A-774C-BC1E3479D8C6}"/>
                  </a:ext>
                </a:extLst>
              </p:cNvPr>
              <p:cNvSpPr/>
              <p:nvPr/>
            </p:nvSpPr>
            <p:spPr>
              <a:xfrm>
                <a:off x="3384280" y="722554"/>
                <a:ext cx="2487337" cy="1443914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55"/>
              </a:p>
            </p:txBody>
          </p:sp>
          <p:cxnSp>
            <p:nvCxnSpPr>
              <p:cNvPr id="42" name="Gerader Verbinder 41">
                <a:extLst>
                  <a:ext uri="{FF2B5EF4-FFF2-40B4-BE49-F238E27FC236}">
                    <a16:creationId xmlns:a16="http://schemas.microsoft.com/office/drawing/2014/main" id="{A3F8C249-84CA-1355-2CD4-FF4BCFF30777}"/>
                  </a:ext>
                </a:extLst>
              </p:cNvPr>
              <p:cNvCxnSpPr/>
              <p:nvPr/>
            </p:nvCxnSpPr>
            <p:spPr>
              <a:xfrm>
                <a:off x="3380304" y="978317"/>
                <a:ext cx="2491313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92657FA9-5C54-7CCA-288B-83F1A1BB26C1}"/>
                </a:ext>
              </a:extLst>
            </p:cNvPr>
            <p:cNvSpPr txBox="1"/>
            <p:nvPr/>
          </p:nvSpPr>
          <p:spPr>
            <a:xfrm>
              <a:off x="3675351" y="4864050"/>
              <a:ext cx="2407819" cy="243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endParaRPr lang="de-DE" sz="1186" dirty="0"/>
            </a:p>
          </p:txBody>
        </p:sp>
        <p:sp>
          <p:nvSpPr>
            <p:cNvPr id="40" name="Rechteck 39">
              <a:extLst>
                <a:ext uri="{FF2B5EF4-FFF2-40B4-BE49-F238E27FC236}">
                  <a16:creationId xmlns:a16="http://schemas.microsoft.com/office/drawing/2014/main" id="{F2BC410B-046B-A81F-EC39-22A4064A4E1F}"/>
                </a:ext>
              </a:extLst>
            </p:cNvPr>
            <p:cNvSpPr/>
            <p:nvPr/>
          </p:nvSpPr>
          <p:spPr>
            <a:xfrm>
              <a:off x="3700593" y="4577720"/>
              <a:ext cx="265202" cy="1536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3281" tIns="51640" rIns="103281" bIns="51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2755"/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DC6CCF7-1644-9367-C1FB-717C224D1D72}"/>
              </a:ext>
            </a:extLst>
          </p:cNvPr>
          <p:cNvGrpSpPr/>
          <p:nvPr/>
        </p:nvGrpSpPr>
        <p:grpSpPr>
          <a:xfrm>
            <a:off x="4310137" y="8103144"/>
            <a:ext cx="2719616" cy="1739199"/>
            <a:chOff x="3627786" y="4521608"/>
            <a:chExt cx="2491313" cy="1539805"/>
          </a:xfrm>
        </p:grpSpPr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A1B4F938-4BE1-33FD-30D3-0E92653B7A11}"/>
                </a:ext>
              </a:extLst>
            </p:cNvPr>
            <p:cNvGrpSpPr/>
            <p:nvPr/>
          </p:nvGrpSpPr>
          <p:grpSpPr>
            <a:xfrm>
              <a:off x="3627786" y="4521608"/>
              <a:ext cx="2491313" cy="1443914"/>
              <a:chOff x="3380304" y="722554"/>
              <a:chExt cx="2491313" cy="1443914"/>
            </a:xfrm>
          </p:grpSpPr>
          <p:sp>
            <p:nvSpPr>
              <p:cNvPr id="47" name="Rechteck 46">
                <a:extLst>
                  <a:ext uri="{FF2B5EF4-FFF2-40B4-BE49-F238E27FC236}">
                    <a16:creationId xmlns:a16="http://schemas.microsoft.com/office/drawing/2014/main" id="{E359B852-9958-B20D-63C9-164FBB83CCC5}"/>
                  </a:ext>
                </a:extLst>
              </p:cNvPr>
              <p:cNvSpPr/>
              <p:nvPr/>
            </p:nvSpPr>
            <p:spPr>
              <a:xfrm>
                <a:off x="3384280" y="722554"/>
                <a:ext cx="2487337" cy="1443914"/>
              </a:xfrm>
              <a:prstGeom prst="rect">
                <a:avLst/>
              </a:prstGeom>
              <a:noFill/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2755"/>
              </a:p>
            </p:txBody>
          </p:sp>
          <p:cxnSp>
            <p:nvCxnSpPr>
              <p:cNvPr id="48" name="Gerader Verbinder 47">
                <a:extLst>
                  <a:ext uri="{FF2B5EF4-FFF2-40B4-BE49-F238E27FC236}">
                    <a16:creationId xmlns:a16="http://schemas.microsoft.com/office/drawing/2014/main" id="{31B0C0EA-49D2-D38D-B90B-A28F3EBB7275}"/>
                  </a:ext>
                </a:extLst>
              </p:cNvPr>
              <p:cNvCxnSpPr/>
              <p:nvPr/>
            </p:nvCxnSpPr>
            <p:spPr>
              <a:xfrm>
                <a:off x="3380304" y="978317"/>
                <a:ext cx="2491313" cy="0"/>
              </a:xfrm>
              <a:prstGeom prst="line">
                <a:avLst/>
              </a:prstGeom>
              <a:ln>
                <a:solidFill>
                  <a:schemeClr val="bg2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feld 44">
              <a:extLst>
                <a:ext uri="{FF2B5EF4-FFF2-40B4-BE49-F238E27FC236}">
                  <a16:creationId xmlns:a16="http://schemas.microsoft.com/office/drawing/2014/main" id="{E566F69D-533B-6DA5-1024-D9152494FD8C}"/>
                </a:ext>
              </a:extLst>
            </p:cNvPr>
            <p:cNvSpPr txBox="1"/>
            <p:nvPr/>
          </p:nvSpPr>
          <p:spPr>
            <a:xfrm>
              <a:off x="3652082" y="4848715"/>
              <a:ext cx="2407819" cy="12126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de-DE" sz="1186" dirty="0"/>
                <a:t>Das Mining der Crypto-Währung „Bitcoin“ fordert jährlich eine Energiemenge vergleichbar mit der von Luxemburg.</a:t>
              </a:r>
            </a:p>
            <a:p>
              <a:pPr algn="just"/>
              <a:endParaRPr lang="de-DE" sz="1186" dirty="0"/>
            </a:p>
            <a:p>
              <a:pPr algn="just"/>
              <a:r>
                <a:rPr lang="de-DE" sz="1186" dirty="0"/>
                <a:t>Legt eine Mutter in die Tüte. </a:t>
              </a:r>
              <a:endParaRPr lang="de-DE" sz="1243" dirty="0"/>
            </a:p>
            <a:p>
              <a:pPr algn="just"/>
              <a:endParaRPr lang="de-DE" sz="1186" dirty="0"/>
            </a:p>
          </p:txBody>
        </p:sp>
        <p:sp>
          <p:nvSpPr>
            <p:cNvPr id="46" name="Rechteck 45">
              <a:extLst>
                <a:ext uri="{FF2B5EF4-FFF2-40B4-BE49-F238E27FC236}">
                  <a16:creationId xmlns:a16="http://schemas.microsoft.com/office/drawing/2014/main" id="{33E07C40-421B-E162-C0C8-5D23CFC4D31E}"/>
                </a:ext>
              </a:extLst>
            </p:cNvPr>
            <p:cNvSpPr/>
            <p:nvPr/>
          </p:nvSpPr>
          <p:spPr>
            <a:xfrm>
              <a:off x="3700593" y="4577720"/>
              <a:ext cx="265202" cy="1536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3281" tIns="51640" rIns="103281" bIns="51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2755"/>
            </a:p>
          </p:txBody>
        </p:sp>
      </p:grpSp>
      <p:sp>
        <p:nvSpPr>
          <p:cNvPr id="49" name="Textfeld 48">
            <a:extLst>
              <a:ext uri="{FF2B5EF4-FFF2-40B4-BE49-F238E27FC236}">
                <a16:creationId xmlns:a16="http://schemas.microsoft.com/office/drawing/2014/main" id="{4A7463A1-5433-255E-70C5-E63C4BD8F8F1}"/>
              </a:ext>
            </a:extLst>
          </p:cNvPr>
          <p:cNvSpPr txBox="1"/>
          <p:nvPr/>
        </p:nvSpPr>
        <p:spPr>
          <a:xfrm>
            <a:off x="1439432" y="8433567"/>
            <a:ext cx="2628471" cy="136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1186" dirty="0"/>
              <a:t>Die gestiegene Nachfrage nach Rindfleisch hat eine Erhöhung des Ausstoßes von Methan durch die Tiere zur Folge.</a:t>
            </a:r>
          </a:p>
          <a:p>
            <a:pPr algn="just"/>
            <a:endParaRPr lang="de-DE" sz="1186" dirty="0"/>
          </a:p>
          <a:p>
            <a:pPr algn="just"/>
            <a:r>
              <a:rPr lang="de-DE" sz="1186" dirty="0"/>
              <a:t>Legt eine Mutter in die Tüte. </a:t>
            </a:r>
            <a:endParaRPr lang="de-DE" sz="1243" dirty="0"/>
          </a:p>
          <a:p>
            <a:pPr algn="just"/>
            <a:endParaRPr lang="de-DE" sz="1186" dirty="0"/>
          </a:p>
        </p:txBody>
      </p:sp>
      <p:grpSp>
        <p:nvGrpSpPr>
          <p:cNvPr id="51" name="Gruppieren 50">
            <a:extLst>
              <a:ext uri="{FF2B5EF4-FFF2-40B4-BE49-F238E27FC236}">
                <a16:creationId xmlns:a16="http://schemas.microsoft.com/office/drawing/2014/main" id="{E6377997-CE63-69B8-FAF3-88D8C0815B64}"/>
              </a:ext>
            </a:extLst>
          </p:cNvPr>
          <p:cNvGrpSpPr/>
          <p:nvPr/>
        </p:nvGrpSpPr>
        <p:grpSpPr>
          <a:xfrm>
            <a:off x="7959328" y="1072187"/>
            <a:ext cx="2813925" cy="1776281"/>
            <a:chOff x="9521344" y="543269"/>
            <a:chExt cx="2491313" cy="1572638"/>
          </a:xfrm>
        </p:grpSpPr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64C01A34-681E-CA8E-46A7-024C5E4DF1E6}"/>
                </a:ext>
              </a:extLst>
            </p:cNvPr>
            <p:cNvSpPr/>
            <p:nvPr/>
          </p:nvSpPr>
          <p:spPr>
            <a:xfrm>
              <a:off x="9581694" y="641131"/>
              <a:ext cx="265202" cy="1536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3281" tIns="51640" rIns="103281" bIns="51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2755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E397754B-925D-E9F0-CD42-CFA330A8225F}"/>
                </a:ext>
              </a:extLst>
            </p:cNvPr>
            <p:cNvGrpSpPr/>
            <p:nvPr/>
          </p:nvGrpSpPr>
          <p:grpSpPr>
            <a:xfrm>
              <a:off x="9521344" y="543269"/>
              <a:ext cx="2491313" cy="1572638"/>
              <a:chOff x="9521344" y="543269"/>
              <a:chExt cx="2491313" cy="1572638"/>
            </a:xfrm>
          </p:grpSpPr>
          <p:sp>
            <p:nvSpPr>
              <p:cNvPr id="54" name="Textfeld 53">
                <a:extLst>
                  <a:ext uri="{FF2B5EF4-FFF2-40B4-BE49-F238E27FC236}">
                    <a16:creationId xmlns:a16="http://schemas.microsoft.com/office/drawing/2014/main" id="{C7507B88-D7D1-FAC4-E9EB-C2EAD618F72C}"/>
                  </a:ext>
                </a:extLst>
              </p:cNvPr>
              <p:cNvSpPr txBox="1"/>
              <p:nvPr/>
            </p:nvSpPr>
            <p:spPr>
              <a:xfrm>
                <a:off x="9554004" y="899347"/>
                <a:ext cx="2407630" cy="1216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de-DE" sz="1200" dirty="0"/>
                  <a:t>Die Umstellung von alten Gas- und Ölheizungen auf erneuerbare Energie-</a:t>
                </a:r>
              </a:p>
              <a:p>
                <a:pPr algn="just"/>
                <a:r>
                  <a:rPr lang="de-DE" sz="1200" dirty="0"/>
                  <a:t>Formen wie Wärmepumpen oder Geothermie wird in Europa subventioniert. Legt in dieser Runde keine Mutter in die Tüte. </a:t>
                </a:r>
              </a:p>
              <a:p>
                <a:endParaRPr lang="de-DE" sz="1186" dirty="0"/>
              </a:p>
            </p:txBody>
          </p:sp>
          <p:grpSp>
            <p:nvGrpSpPr>
              <p:cNvPr id="55" name="Gruppieren 54">
                <a:extLst>
                  <a:ext uri="{FF2B5EF4-FFF2-40B4-BE49-F238E27FC236}">
                    <a16:creationId xmlns:a16="http://schemas.microsoft.com/office/drawing/2014/main" id="{FF46E7B6-B75B-6CB8-F124-8FEB95F803AC}"/>
                  </a:ext>
                </a:extLst>
              </p:cNvPr>
              <p:cNvGrpSpPr/>
              <p:nvPr/>
            </p:nvGrpSpPr>
            <p:grpSpPr>
              <a:xfrm>
                <a:off x="9521344" y="583029"/>
                <a:ext cx="2491313" cy="1443914"/>
                <a:chOff x="3380304" y="722554"/>
                <a:chExt cx="2491313" cy="1443914"/>
              </a:xfrm>
            </p:grpSpPr>
            <p:sp>
              <p:nvSpPr>
                <p:cNvPr id="69" name="Rechteck 68">
                  <a:extLst>
                    <a:ext uri="{FF2B5EF4-FFF2-40B4-BE49-F238E27FC236}">
                      <a16:creationId xmlns:a16="http://schemas.microsoft.com/office/drawing/2014/main" id="{DE3C4F77-787B-F95F-739D-0F1EB30A4E9E}"/>
                    </a:ext>
                  </a:extLst>
                </p:cNvPr>
                <p:cNvSpPr/>
                <p:nvPr/>
              </p:nvSpPr>
              <p:spPr>
                <a:xfrm>
                  <a:off x="3384280" y="722554"/>
                  <a:ext cx="2487337" cy="1443914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755"/>
                </a:p>
              </p:txBody>
            </p:sp>
            <p:cxnSp>
              <p:nvCxnSpPr>
                <p:cNvPr id="70" name="Gerader Verbinder 69">
                  <a:extLst>
                    <a:ext uri="{FF2B5EF4-FFF2-40B4-BE49-F238E27FC236}">
                      <a16:creationId xmlns:a16="http://schemas.microsoft.com/office/drawing/2014/main" id="{289E9D5A-D8CE-F948-A569-4030ABE679C4}"/>
                    </a:ext>
                  </a:extLst>
                </p:cNvPr>
                <p:cNvCxnSpPr/>
                <p:nvPr/>
              </p:nvCxnSpPr>
              <p:spPr>
                <a:xfrm>
                  <a:off x="3380304" y="978317"/>
                  <a:ext cx="2491313" cy="0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3E2BAA57-2C42-201C-7A7E-EE12A9334AE3}"/>
                  </a:ext>
                </a:extLst>
              </p:cNvPr>
              <p:cNvSpPr txBox="1"/>
              <p:nvPr/>
            </p:nvSpPr>
            <p:spPr>
              <a:xfrm>
                <a:off x="9808056" y="543269"/>
                <a:ext cx="2196582" cy="313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1694" dirty="0"/>
              </a:p>
            </p:txBody>
          </p:sp>
        </p:grp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677A1E77-B81F-463B-2F7B-A07F0CB39880}"/>
              </a:ext>
            </a:extLst>
          </p:cNvPr>
          <p:cNvGrpSpPr/>
          <p:nvPr/>
        </p:nvGrpSpPr>
        <p:grpSpPr>
          <a:xfrm>
            <a:off x="8000073" y="4947232"/>
            <a:ext cx="2918364" cy="1675797"/>
            <a:chOff x="9521344" y="543269"/>
            <a:chExt cx="2583778" cy="1483674"/>
          </a:xfrm>
        </p:grpSpPr>
        <p:sp>
          <p:nvSpPr>
            <p:cNvPr id="86" name="Rechteck 85">
              <a:extLst>
                <a:ext uri="{FF2B5EF4-FFF2-40B4-BE49-F238E27FC236}">
                  <a16:creationId xmlns:a16="http://schemas.microsoft.com/office/drawing/2014/main" id="{A8E75315-0C13-7966-5295-13090FB64718}"/>
                </a:ext>
              </a:extLst>
            </p:cNvPr>
            <p:cNvSpPr/>
            <p:nvPr/>
          </p:nvSpPr>
          <p:spPr>
            <a:xfrm>
              <a:off x="9581694" y="641131"/>
              <a:ext cx="265202" cy="15360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3281" tIns="51640" rIns="103281" bIns="516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de-DE" sz="2755"/>
            </a:p>
          </p:txBody>
        </p:sp>
        <p:grpSp>
          <p:nvGrpSpPr>
            <p:cNvPr id="91" name="Gruppieren 90">
              <a:extLst>
                <a:ext uri="{FF2B5EF4-FFF2-40B4-BE49-F238E27FC236}">
                  <a16:creationId xmlns:a16="http://schemas.microsoft.com/office/drawing/2014/main" id="{69DF98AC-6E42-224E-50A9-9C67455BA1C2}"/>
                </a:ext>
              </a:extLst>
            </p:cNvPr>
            <p:cNvGrpSpPr/>
            <p:nvPr/>
          </p:nvGrpSpPr>
          <p:grpSpPr>
            <a:xfrm>
              <a:off x="9521344" y="543269"/>
              <a:ext cx="2583778" cy="1483674"/>
              <a:chOff x="9521344" y="543269"/>
              <a:chExt cx="2583778" cy="1483674"/>
            </a:xfrm>
          </p:grpSpPr>
          <p:sp>
            <p:nvSpPr>
              <p:cNvPr id="94" name="Textfeld 93">
                <a:extLst>
                  <a:ext uri="{FF2B5EF4-FFF2-40B4-BE49-F238E27FC236}">
                    <a16:creationId xmlns:a16="http://schemas.microsoft.com/office/drawing/2014/main" id="{ECD3D2D7-56D7-BA82-BD50-487101947FBF}"/>
                  </a:ext>
                </a:extLst>
              </p:cNvPr>
              <p:cNvSpPr txBox="1"/>
              <p:nvPr/>
            </p:nvSpPr>
            <p:spPr>
              <a:xfrm>
                <a:off x="9562436" y="882481"/>
                <a:ext cx="2542686" cy="105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200" dirty="0"/>
                  <a:t>Ein Gesetz zur verbesserten Dämmung von Gebäuden wird verbschiedet.</a:t>
                </a:r>
              </a:p>
              <a:p>
                <a:endParaRPr lang="de-DE" sz="1200" dirty="0"/>
              </a:p>
              <a:p>
                <a:r>
                  <a:rPr lang="de-DE" sz="1200" dirty="0"/>
                  <a:t>Legt in dieser Runde keine Mutter in die Tüte. </a:t>
                </a:r>
              </a:p>
              <a:p>
                <a:endParaRPr lang="de-DE" sz="1186" dirty="0"/>
              </a:p>
            </p:txBody>
          </p:sp>
          <p:grpSp>
            <p:nvGrpSpPr>
              <p:cNvPr id="95" name="Gruppieren 94">
                <a:extLst>
                  <a:ext uri="{FF2B5EF4-FFF2-40B4-BE49-F238E27FC236}">
                    <a16:creationId xmlns:a16="http://schemas.microsoft.com/office/drawing/2014/main" id="{C53916F7-8CFD-5E66-0B32-335EB4FBC5FA}"/>
                  </a:ext>
                </a:extLst>
              </p:cNvPr>
              <p:cNvGrpSpPr/>
              <p:nvPr/>
            </p:nvGrpSpPr>
            <p:grpSpPr>
              <a:xfrm>
                <a:off x="9521344" y="583029"/>
                <a:ext cx="2491313" cy="1443914"/>
                <a:chOff x="3380304" y="722554"/>
                <a:chExt cx="2491313" cy="1443914"/>
              </a:xfrm>
            </p:grpSpPr>
            <p:sp>
              <p:nvSpPr>
                <p:cNvPr id="129" name="Rechteck 128">
                  <a:extLst>
                    <a:ext uri="{FF2B5EF4-FFF2-40B4-BE49-F238E27FC236}">
                      <a16:creationId xmlns:a16="http://schemas.microsoft.com/office/drawing/2014/main" id="{B0BFCEB6-6805-9676-D229-64E790B63B11}"/>
                    </a:ext>
                  </a:extLst>
                </p:cNvPr>
                <p:cNvSpPr/>
                <p:nvPr/>
              </p:nvSpPr>
              <p:spPr>
                <a:xfrm>
                  <a:off x="3384280" y="722554"/>
                  <a:ext cx="2487337" cy="1443914"/>
                </a:xfrm>
                <a:prstGeom prst="rect">
                  <a:avLst/>
                </a:prstGeom>
                <a:noFill/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 sz="2755"/>
                </a:p>
              </p:txBody>
            </p:sp>
            <p:cxnSp>
              <p:nvCxnSpPr>
                <p:cNvPr id="130" name="Gerader Verbinder 129">
                  <a:extLst>
                    <a:ext uri="{FF2B5EF4-FFF2-40B4-BE49-F238E27FC236}">
                      <a16:creationId xmlns:a16="http://schemas.microsoft.com/office/drawing/2014/main" id="{A5BD189D-A35F-B4C0-B103-C80F5EA7E507}"/>
                    </a:ext>
                  </a:extLst>
                </p:cNvPr>
                <p:cNvCxnSpPr/>
                <p:nvPr/>
              </p:nvCxnSpPr>
              <p:spPr>
                <a:xfrm>
                  <a:off x="3380304" y="978317"/>
                  <a:ext cx="2491313" cy="0"/>
                </a:xfrm>
                <a:prstGeom prst="line">
                  <a:avLst/>
                </a:prstGeom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8" name="Textfeld 127">
                <a:extLst>
                  <a:ext uri="{FF2B5EF4-FFF2-40B4-BE49-F238E27FC236}">
                    <a16:creationId xmlns:a16="http://schemas.microsoft.com/office/drawing/2014/main" id="{7C03522E-A37A-5361-8AFF-1C834CD882E0}"/>
                  </a:ext>
                </a:extLst>
              </p:cNvPr>
              <p:cNvSpPr txBox="1"/>
              <p:nvPr/>
            </p:nvSpPr>
            <p:spPr>
              <a:xfrm>
                <a:off x="9808056" y="543269"/>
                <a:ext cx="2196582" cy="3136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de-DE" sz="1694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19187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363</Words>
  <Application>Microsoft Office PowerPoint</Application>
  <PresentationFormat>Benutzerdefiniert</PresentationFormat>
  <Paragraphs>45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Calibri</vt:lpstr>
      <vt:lpstr>Open Sans</vt:lpstr>
      <vt:lpstr>Arial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Friederike Strähle geb. Warbus</dc:creator>
  <cp:lastModifiedBy>Philipp Schmidbauer</cp:lastModifiedBy>
  <cp:revision>175</cp:revision>
  <cp:lastPrinted>2021-01-06T13:17:00Z</cp:lastPrinted>
  <dcterms:created xsi:type="dcterms:W3CDTF">2019-10-21T14:50:06Z</dcterms:created>
  <dcterms:modified xsi:type="dcterms:W3CDTF">2024-02-06T20:54:27Z</dcterms:modified>
</cp:coreProperties>
</file>