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>
  <p:sldMasterIdLst>
    <p:sldMasterId id="2147483648" r:id="rId1"/>
  </p:sldMasterIdLst>
  <p:sldIdLst>
    <p:sldId id="256" r:id="rId3"/>
  </p:sldIdLst>
  <p:sldSz cx="15335250" cy="10907713"/>
  <p:notesSz cx="10907713" cy="1533525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elfoli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150144" y="1785129"/>
            <a:ext cx="13034963" cy="3797500"/>
          </a:xfrm>
        </p:spPr>
        <p:txBody>
          <a:bodyPr anchor="b"/>
          <a:lstStyle>
            <a:lvl1pPr algn="ctr">
              <a:defRPr sz="95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916906" y="5729075"/>
            <a:ext cx="11501438" cy="2633505"/>
          </a:xfrm>
        </p:spPr>
        <p:txBody>
          <a:bodyPr/>
          <a:lstStyle>
            <a:lvl1pPr marL="0" indent="0" algn="ctr">
              <a:buNone/>
              <a:defRPr sz="3800"/>
            </a:lvl1pPr>
            <a:lvl2pPr marL="727177" indent="0" algn="ctr">
              <a:buNone/>
              <a:defRPr sz="3200"/>
            </a:lvl2pPr>
            <a:lvl3pPr marL="1454353" indent="0" algn="ctr">
              <a:buNone/>
              <a:defRPr sz="2850"/>
            </a:lvl3pPr>
            <a:lvl4pPr marL="2181530" indent="0" algn="ctr">
              <a:buNone/>
              <a:defRPr sz="2550"/>
            </a:lvl4pPr>
            <a:lvl5pPr marL="2908706" indent="0" algn="ctr">
              <a:buNone/>
              <a:defRPr sz="2550"/>
            </a:lvl5pPr>
            <a:lvl6pPr marL="3635883" indent="0" algn="ctr">
              <a:buNone/>
              <a:defRPr sz="2550"/>
            </a:lvl6pPr>
            <a:lvl7pPr marL="4363060" indent="0" algn="ctr">
              <a:buNone/>
              <a:defRPr sz="2550"/>
            </a:lvl7pPr>
            <a:lvl8pPr marL="5090236" indent="0" algn="ctr">
              <a:buNone/>
              <a:defRPr sz="2550"/>
            </a:lvl8pPr>
            <a:lvl9pPr marL="5817413" indent="0" algn="ctr">
              <a:buNone/>
              <a:defRPr sz="255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el und vertikaler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kaler Titel u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10974289" y="580735"/>
            <a:ext cx="3306663" cy="9243783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1054299" y="580735"/>
            <a:ext cx="9728299" cy="9243783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el und Inhal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Abschnitts-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046312" y="2719357"/>
            <a:ext cx="13226653" cy="4537305"/>
          </a:xfrm>
        </p:spPr>
        <p:txBody>
          <a:bodyPr anchor="b"/>
          <a:lstStyle>
            <a:lvl1pPr>
              <a:defRPr sz="95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046312" y="7299586"/>
            <a:ext cx="13226653" cy="2386061"/>
          </a:xfrm>
        </p:spPr>
        <p:txBody>
          <a:bodyPr/>
          <a:lstStyle>
            <a:lvl1pPr marL="0" indent="0">
              <a:buNone/>
              <a:defRPr sz="3800">
                <a:solidFill>
                  <a:schemeClr val="tx1"/>
                </a:solidFill>
              </a:defRPr>
            </a:lvl1pPr>
            <a:lvl2pPr marL="72717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54353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3pPr>
            <a:lvl4pPr marL="218153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4pPr>
            <a:lvl5pPr marL="2908706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5pPr>
            <a:lvl6pPr marL="3635883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6pPr>
            <a:lvl7pPr marL="436306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7pPr>
            <a:lvl8pPr marL="5090236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8pPr>
            <a:lvl9pPr marL="5817413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Zwei Inhal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054299" y="2903673"/>
            <a:ext cx="6517481" cy="6920844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7763470" y="2903673"/>
            <a:ext cx="6517481" cy="6920844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Vergleich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056296" y="580736"/>
            <a:ext cx="13226653" cy="2108320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056297" y="2673905"/>
            <a:ext cx="6487529" cy="131044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177" indent="0">
              <a:buNone/>
              <a:defRPr sz="3200" b="1"/>
            </a:lvl2pPr>
            <a:lvl3pPr marL="1454353" indent="0">
              <a:buNone/>
              <a:defRPr sz="2850" b="1"/>
            </a:lvl3pPr>
            <a:lvl4pPr marL="2181530" indent="0">
              <a:buNone/>
              <a:defRPr sz="2550" b="1"/>
            </a:lvl4pPr>
            <a:lvl5pPr marL="2908706" indent="0">
              <a:buNone/>
              <a:defRPr sz="2550" b="1"/>
            </a:lvl5pPr>
            <a:lvl6pPr marL="3635883" indent="0">
              <a:buNone/>
              <a:defRPr sz="2550" b="1"/>
            </a:lvl6pPr>
            <a:lvl7pPr marL="4363060" indent="0">
              <a:buNone/>
              <a:defRPr sz="2550" b="1"/>
            </a:lvl7pPr>
            <a:lvl8pPr marL="5090236" indent="0">
              <a:buNone/>
              <a:defRPr sz="2550" b="1"/>
            </a:lvl8pPr>
            <a:lvl9pPr marL="5817413" indent="0">
              <a:buNone/>
              <a:defRPr sz="255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1056297" y="3984345"/>
            <a:ext cx="6487529" cy="5860372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7763471" y="2673905"/>
            <a:ext cx="6519479" cy="131044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177" indent="0">
              <a:buNone/>
              <a:defRPr sz="3200" b="1"/>
            </a:lvl2pPr>
            <a:lvl3pPr marL="1454353" indent="0">
              <a:buNone/>
              <a:defRPr sz="2850" b="1"/>
            </a:lvl3pPr>
            <a:lvl4pPr marL="2181530" indent="0">
              <a:buNone/>
              <a:defRPr sz="2550" b="1"/>
            </a:lvl4pPr>
            <a:lvl5pPr marL="2908706" indent="0">
              <a:buNone/>
              <a:defRPr sz="2550" b="1"/>
            </a:lvl5pPr>
            <a:lvl6pPr marL="3635883" indent="0">
              <a:buNone/>
              <a:defRPr sz="2550" b="1"/>
            </a:lvl6pPr>
            <a:lvl7pPr marL="4363060" indent="0">
              <a:buNone/>
              <a:defRPr sz="2550" b="1"/>
            </a:lvl7pPr>
            <a:lvl8pPr marL="5090236" indent="0">
              <a:buNone/>
              <a:defRPr sz="2550" b="1"/>
            </a:lvl8pPr>
            <a:lvl9pPr marL="5817413" indent="0">
              <a:buNone/>
              <a:defRPr sz="255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7763471" y="3984345"/>
            <a:ext cx="6519479" cy="5860372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Nur Tite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Le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Inhalt mit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056296" y="727181"/>
            <a:ext cx="4946017" cy="2545133"/>
          </a:xfrm>
        </p:spPr>
        <p:txBody>
          <a:bodyPr anchor="b"/>
          <a:lstStyle>
            <a:lvl1pPr>
              <a:defRPr sz="51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519479" y="1570511"/>
            <a:ext cx="7763470" cy="7751546"/>
          </a:xfrm>
        </p:spPr>
        <p:txBody>
          <a:bodyPr/>
          <a:lstStyle>
            <a:lvl1pPr>
              <a:defRPr sz="5100"/>
            </a:lvl1pPr>
            <a:lvl2pPr>
              <a:defRPr sz="445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056296" y="3272314"/>
            <a:ext cx="4946017" cy="6062366"/>
          </a:xfrm>
        </p:spPr>
        <p:txBody>
          <a:bodyPr/>
          <a:lstStyle>
            <a:lvl1pPr marL="0" indent="0">
              <a:buNone/>
              <a:defRPr sz="2550"/>
            </a:lvl1pPr>
            <a:lvl2pPr marL="727177" indent="0">
              <a:buNone/>
              <a:defRPr sz="2250"/>
            </a:lvl2pPr>
            <a:lvl3pPr marL="1454353" indent="0">
              <a:buNone/>
              <a:defRPr sz="1900"/>
            </a:lvl3pPr>
            <a:lvl4pPr marL="2181530" indent="0">
              <a:buNone/>
              <a:defRPr sz="1600"/>
            </a:lvl4pPr>
            <a:lvl5pPr marL="2908706" indent="0">
              <a:buNone/>
              <a:defRPr sz="1600"/>
            </a:lvl5pPr>
            <a:lvl6pPr marL="3635883" indent="0">
              <a:buNone/>
              <a:defRPr sz="1600"/>
            </a:lvl6pPr>
            <a:lvl7pPr marL="4363060" indent="0">
              <a:buNone/>
              <a:defRPr sz="1600"/>
            </a:lvl7pPr>
            <a:lvl8pPr marL="5090236" indent="0">
              <a:buNone/>
              <a:defRPr sz="1600"/>
            </a:lvl8pPr>
            <a:lvl9pPr marL="5817413" indent="0">
              <a:buNone/>
              <a:defRPr sz="16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Bild mit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056296" y="727181"/>
            <a:ext cx="4946017" cy="2545133"/>
          </a:xfrm>
        </p:spPr>
        <p:txBody>
          <a:bodyPr anchor="b"/>
          <a:lstStyle>
            <a:lvl1pPr>
              <a:defRPr sz="51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6519479" y="1570511"/>
            <a:ext cx="7763470" cy="7751546"/>
          </a:xfrm>
        </p:spPr>
        <p:txBody>
          <a:bodyPr anchor="t"/>
          <a:lstStyle>
            <a:lvl1pPr marL="0" indent="0">
              <a:buNone/>
              <a:defRPr sz="5100"/>
            </a:lvl1pPr>
            <a:lvl2pPr marL="727177" indent="0">
              <a:buNone/>
              <a:defRPr sz="4450"/>
            </a:lvl2pPr>
            <a:lvl3pPr marL="1454353" indent="0">
              <a:buNone/>
              <a:defRPr sz="3800"/>
            </a:lvl3pPr>
            <a:lvl4pPr marL="2181530" indent="0">
              <a:buNone/>
              <a:defRPr sz="3200"/>
            </a:lvl4pPr>
            <a:lvl5pPr marL="2908706" indent="0">
              <a:buNone/>
              <a:defRPr sz="3200"/>
            </a:lvl5pPr>
            <a:lvl6pPr marL="3635883" indent="0">
              <a:buNone/>
              <a:defRPr sz="3200"/>
            </a:lvl6pPr>
            <a:lvl7pPr marL="4363060" indent="0">
              <a:buNone/>
              <a:defRPr sz="3200"/>
            </a:lvl7pPr>
            <a:lvl8pPr marL="5090236" indent="0">
              <a:buNone/>
              <a:defRPr sz="3200"/>
            </a:lvl8pPr>
            <a:lvl9pPr marL="5817413" indent="0">
              <a:buNone/>
              <a:defRPr sz="32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056296" y="3272314"/>
            <a:ext cx="4946017" cy="6062366"/>
          </a:xfrm>
        </p:spPr>
        <p:txBody>
          <a:bodyPr/>
          <a:lstStyle>
            <a:lvl1pPr marL="0" indent="0">
              <a:buNone/>
              <a:defRPr sz="2550"/>
            </a:lvl1pPr>
            <a:lvl2pPr marL="727177" indent="0">
              <a:buNone/>
              <a:defRPr sz="2250"/>
            </a:lvl2pPr>
            <a:lvl3pPr marL="1454353" indent="0">
              <a:buNone/>
              <a:defRPr sz="1900"/>
            </a:lvl3pPr>
            <a:lvl4pPr marL="2181530" indent="0">
              <a:buNone/>
              <a:defRPr sz="1600"/>
            </a:lvl4pPr>
            <a:lvl5pPr marL="2908706" indent="0">
              <a:buNone/>
              <a:defRPr sz="1600"/>
            </a:lvl5pPr>
            <a:lvl6pPr marL="3635883" indent="0">
              <a:buNone/>
              <a:defRPr sz="1600"/>
            </a:lvl6pPr>
            <a:lvl7pPr marL="4363060" indent="0">
              <a:buNone/>
              <a:defRPr sz="1600"/>
            </a:lvl7pPr>
            <a:lvl8pPr marL="5090236" indent="0">
              <a:buNone/>
              <a:defRPr sz="1600"/>
            </a:lvl8pPr>
            <a:lvl9pPr marL="5817413" indent="0">
              <a:buNone/>
              <a:defRPr sz="16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054299" y="580736"/>
            <a:ext cx="1322665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054299" y="2903673"/>
            <a:ext cx="1322665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1054299" y="10109836"/>
            <a:ext cx="3450431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B53858-2A9A-4AFA-A2AD-09B29CC2BD31}" type="datetimeFigureOut">
              <a:rPr lang="de-DE"/>
              <a:t/>
            </a:fld>
            <a:endParaRPr lang="de-DE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5079802" y="10109836"/>
            <a:ext cx="517564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10830520" y="10109836"/>
            <a:ext cx="3450431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2CF8EF-47C0-4B89-A0E7-540AC114408D}" type="slidenum">
              <a:rPr lang="de-DE"/>
              <a:t/>
            </a:fld>
            <a:endParaRPr lang="de-DE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54353">
        <a:lnSpc>
          <a:spcPct val="90000"/>
        </a:lnSpc>
        <a:spcBef>
          <a:spcPts val="0"/>
        </a:spcBef>
        <a:buNone/>
        <a:defRPr sz="7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53">
        <a:lnSpc>
          <a:spcPct val="90000"/>
        </a:lnSpc>
        <a:spcBef>
          <a:spcPts val="1591"/>
        </a:spcBef>
        <a:buFont typeface="Arial"/>
        <a:buChar char="•"/>
        <a:defRPr sz="4450">
          <a:solidFill>
            <a:schemeClr val="tx1"/>
          </a:solidFill>
          <a:latin typeface="+mn-lt"/>
          <a:ea typeface="+mn-ea"/>
          <a:cs typeface="+mn-cs"/>
        </a:defRPr>
      </a:lvl1pPr>
      <a:lvl2pPr marL="1090765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2pPr>
      <a:lvl3pPr marL="1817942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3pPr>
      <a:lvl4pPr marL="2545118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2850">
          <a:solidFill>
            <a:schemeClr val="tx1"/>
          </a:solidFill>
          <a:latin typeface="+mn-lt"/>
          <a:ea typeface="+mn-ea"/>
          <a:cs typeface="+mn-cs"/>
        </a:defRPr>
      </a:lvl4pPr>
      <a:lvl5pPr marL="3272295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2850">
          <a:solidFill>
            <a:schemeClr val="tx1"/>
          </a:solidFill>
          <a:latin typeface="+mn-lt"/>
          <a:ea typeface="+mn-ea"/>
          <a:cs typeface="+mn-cs"/>
        </a:defRPr>
      </a:lvl5pPr>
      <a:lvl6pPr marL="3999471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2850">
          <a:solidFill>
            <a:schemeClr val="tx1"/>
          </a:solidFill>
          <a:latin typeface="+mn-lt"/>
          <a:ea typeface="+mn-ea"/>
          <a:cs typeface="+mn-cs"/>
        </a:defRPr>
      </a:lvl6pPr>
      <a:lvl7pPr marL="4726648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2850">
          <a:solidFill>
            <a:schemeClr val="tx1"/>
          </a:solidFill>
          <a:latin typeface="+mn-lt"/>
          <a:ea typeface="+mn-ea"/>
          <a:cs typeface="+mn-cs"/>
        </a:defRPr>
      </a:lvl7pPr>
      <a:lvl8pPr marL="5453825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2850">
          <a:solidFill>
            <a:schemeClr val="tx1"/>
          </a:solidFill>
          <a:latin typeface="+mn-lt"/>
          <a:ea typeface="+mn-ea"/>
          <a:cs typeface="+mn-cs"/>
        </a:defRPr>
      </a:lvl8pPr>
      <a:lvl9pPr marL="6181001" indent="-363588" algn="l" defTabSz="1454353">
        <a:lnSpc>
          <a:spcPct val="90000"/>
        </a:lnSpc>
        <a:spcBef>
          <a:spcPts val="795"/>
        </a:spcBef>
        <a:buFont typeface="Arial"/>
        <a:buChar char="•"/>
        <a:defRPr sz="28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1pPr>
      <a:lvl2pPr marL="727177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2pPr>
      <a:lvl3pPr marL="1454353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3pPr>
      <a:lvl4pPr marL="2181530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4pPr>
      <a:lvl5pPr marL="2908706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5pPr>
      <a:lvl6pPr marL="3635883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6pPr>
      <a:lvl7pPr marL="4363060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7pPr>
      <a:lvl8pPr marL="5090236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8pPr>
      <a:lvl9pPr marL="5817413" algn="l" defTabSz="1454353">
        <a:defRPr sz="28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uppieren 3" hidden="0"/>
          <p:cNvGrpSpPr/>
          <p:nvPr isPhoto="0" userDrawn="0"/>
        </p:nvGrpSpPr>
        <p:grpSpPr bwMode="auto">
          <a:xfrm>
            <a:off x="1249215" y="977191"/>
            <a:ext cx="2911414" cy="1630890"/>
            <a:chOff x="3625800" y="623380"/>
            <a:chExt cx="2577628" cy="1443914"/>
          </a:xfrm>
        </p:grpSpPr>
        <p:grpSp>
          <p:nvGrpSpPr>
            <p:cNvPr id="5" name="Gruppieren 55" hidden="0"/>
            <p:cNvGrpSpPr/>
            <p:nvPr isPhoto="0" userDrawn="0"/>
          </p:nvGrpSpPr>
          <p:grpSpPr bwMode="auto">
            <a:xfrm>
              <a:off x="3625800" y="623380"/>
              <a:ext cx="2491313" cy="1443914"/>
              <a:chOff x="3380304" y="722554"/>
              <a:chExt cx="2491313" cy="1443914"/>
            </a:xfrm>
          </p:grpSpPr>
          <p:sp>
            <p:nvSpPr>
              <p:cNvPr id="6" name="Rechteck 56" hidden="0"/>
              <p:cNvSpPr/>
              <p:nvPr isPhoto="0" userDrawn="0"/>
            </p:nvSpPr>
            <p:spPr bwMode="auto">
              <a:xfrm>
                <a:off x="3384280" y="722554"/>
                <a:ext cx="2487337" cy="144391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7" name="Gerader Verbinder 57" hidden="0"/>
              <p:cNvCxnSpPr>
                <a:cxnSpLocks/>
              </p:cNvCxnSpPr>
              <p:nvPr isPhoto="0" userDrawn="0"/>
            </p:nvCxnSpPr>
            <p:spPr bwMode="auto">
              <a:xfrm>
                <a:off x="3380304" y="978317"/>
                <a:ext cx="2491313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feld 1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3673738" y="1048111"/>
              <a:ext cx="2529690" cy="728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de-DE" sz="1200"/>
                <a:t>China baut die Energieversorgung durch Kohlekraftwerke enorm aus.</a:t>
              </a:r>
              <a:endParaRPr/>
            </a:p>
            <a:p>
              <a:pPr>
                <a:defRPr/>
              </a:pPr>
              <a:endParaRPr lang="de-DE" sz="1200"/>
            </a:p>
            <a:p>
              <a:pPr algn="just">
                <a:defRPr/>
              </a:pPr>
              <a:r>
                <a:rPr lang="de-DE" sz="1200"/>
                <a:t>Legt eine Mutter in die Tüte. </a:t>
              </a:r>
              <a:endParaRPr lang="de-DE" sz="1250"/>
            </a:p>
          </p:txBody>
        </p:sp>
      </p:grpSp>
      <p:grpSp>
        <p:nvGrpSpPr>
          <p:cNvPr id="9" name="Gruppieren 4" hidden="0"/>
          <p:cNvGrpSpPr/>
          <p:nvPr isPhoto="0" userDrawn="0"/>
        </p:nvGrpSpPr>
        <p:grpSpPr bwMode="auto">
          <a:xfrm>
            <a:off x="1264456" y="2710795"/>
            <a:ext cx="2813920" cy="1630891"/>
            <a:chOff x="3625799" y="2630359"/>
            <a:chExt cx="2491313" cy="1443914"/>
          </a:xfrm>
        </p:grpSpPr>
        <p:grpSp>
          <p:nvGrpSpPr>
            <p:cNvPr id="10" name="Gruppieren 58" hidden="0"/>
            <p:cNvGrpSpPr/>
            <p:nvPr isPhoto="0" userDrawn="0"/>
          </p:nvGrpSpPr>
          <p:grpSpPr bwMode="auto">
            <a:xfrm>
              <a:off x="3625799" y="2630359"/>
              <a:ext cx="2491313" cy="1443914"/>
              <a:chOff x="3380304" y="722554"/>
              <a:chExt cx="2491313" cy="1443914"/>
            </a:xfrm>
          </p:grpSpPr>
          <p:sp>
            <p:nvSpPr>
              <p:cNvPr id="11" name="Rechteck 59" hidden="0"/>
              <p:cNvSpPr/>
              <p:nvPr isPhoto="0" userDrawn="0"/>
            </p:nvSpPr>
            <p:spPr bwMode="auto">
              <a:xfrm>
                <a:off x="3384280" y="722554"/>
                <a:ext cx="2487337" cy="144391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12" name="Gerader Verbinder 60" hidden="0"/>
              <p:cNvCxnSpPr>
                <a:cxnSpLocks/>
              </p:cNvCxnSpPr>
              <p:nvPr isPhoto="0" userDrawn="0"/>
            </p:nvCxnSpPr>
            <p:spPr bwMode="auto">
              <a:xfrm>
                <a:off x="3380304" y="978317"/>
                <a:ext cx="2491313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feld 2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3664935" y="2987499"/>
              <a:ext cx="2439973" cy="889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de-DE" sz="1200"/>
                <a:t>Um landwirtschaftliche Nutzflächen für Soja zu schaffen, werden in Brasilien große Teile des Regenwaldes abgeholzt. </a:t>
              </a:r>
              <a:endParaRPr/>
            </a:p>
            <a:p>
              <a:pPr algn="just">
                <a:defRPr/>
              </a:pPr>
              <a:endParaRPr lang="de-DE" sz="1200"/>
            </a:p>
            <a:p>
              <a:pPr algn="just">
                <a:defRPr/>
              </a:pPr>
              <a:r>
                <a:rPr lang="de-DE" sz="1200"/>
                <a:t>Legt eine Mutter in die Tüte. </a:t>
              </a:r>
              <a:endParaRPr lang="de-DE" sz="1250"/>
            </a:p>
          </p:txBody>
        </p:sp>
      </p:grpSp>
      <p:sp>
        <p:nvSpPr>
          <p:cNvPr id="14" name="Rechteck 65" hidden="0"/>
          <p:cNvSpPr/>
          <p:nvPr isPhoto="0" userDrawn="0"/>
        </p:nvSpPr>
        <p:spPr bwMode="auto">
          <a:xfrm>
            <a:off x="1316917" y="1026843"/>
            <a:ext cx="299544" cy="1734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3281" tIns="51640" rIns="103281" bIns="51640" numCol="1" spcCol="0" rtlCol="0" fromWordArt="0" anchor="ctr" anchorCtr="0" forceAA="0" compatLnSpc="1">
            <a:prstTxWarp prst="textNoShape"/>
            <a:noAutofit/>
          </a:bodyPr>
          <a:lstStyle/>
          <a:p>
            <a:pPr>
              <a:defRPr/>
            </a:pPr>
            <a:endParaRPr lang="de-DE" sz="2750"/>
          </a:p>
        </p:txBody>
      </p:sp>
      <p:sp>
        <p:nvSpPr>
          <p:cNvPr id="15" name="Rechteck 66" hidden="0"/>
          <p:cNvSpPr/>
          <p:nvPr isPhoto="0" userDrawn="0"/>
        </p:nvSpPr>
        <p:spPr bwMode="auto">
          <a:xfrm>
            <a:off x="1325035" y="2772062"/>
            <a:ext cx="299544" cy="1734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3281" tIns="51640" rIns="103281" bIns="51640" numCol="1" spcCol="0" rtlCol="0" fromWordArt="0" anchor="ctr" anchorCtr="0" forceAA="0" compatLnSpc="1">
            <a:prstTxWarp prst="textNoShape"/>
            <a:noAutofit/>
          </a:bodyPr>
          <a:lstStyle/>
          <a:p>
            <a:pPr>
              <a:defRPr/>
            </a:pPr>
            <a:endParaRPr lang="de-DE" sz="2750"/>
          </a:p>
        </p:txBody>
      </p:sp>
      <p:grpSp>
        <p:nvGrpSpPr>
          <p:cNvPr id="16" name="Gruppieren 9" hidden="0"/>
          <p:cNvGrpSpPr/>
          <p:nvPr isPhoto="0" userDrawn="0"/>
        </p:nvGrpSpPr>
        <p:grpSpPr bwMode="auto">
          <a:xfrm>
            <a:off x="11042341" y="1053391"/>
            <a:ext cx="2918364" cy="1675797"/>
            <a:chOff x="9521344" y="543269"/>
            <a:chExt cx="2583778" cy="1483674"/>
          </a:xfrm>
        </p:grpSpPr>
        <p:sp>
          <p:nvSpPr>
            <p:cNvPr id="17" name="Rechteck 74" hidden="0"/>
            <p:cNvSpPr/>
            <p:nvPr isPhoto="0" userDrawn="0"/>
          </p:nvSpPr>
          <p:spPr bwMode="auto">
            <a:xfrm>
              <a:off x="9581694" y="641131"/>
              <a:ext cx="265202" cy="1536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  <p:grpSp>
          <p:nvGrpSpPr>
            <p:cNvPr id="18" name="Gruppieren 5" hidden="0"/>
            <p:cNvGrpSpPr/>
            <p:nvPr isPhoto="0" userDrawn="0"/>
          </p:nvGrpSpPr>
          <p:grpSpPr bwMode="auto">
            <a:xfrm>
              <a:off x="9521344" y="543269"/>
              <a:ext cx="2583778" cy="1483674"/>
              <a:chOff x="9521344" y="543269"/>
              <a:chExt cx="2583778" cy="1483674"/>
            </a:xfrm>
          </p:grpSpPr>
          <p:sp>
            <p:nvSpPr>
              <p:cNvPr id="19" name="Textfeld 70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9562436" y="882480"/>
                <a:ext cx="2542686" cy="105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de-DE" sz="1200"/>
                  <a:t>Die EU beschließt, für jedes Hausdach eine Photovoltaikanlage zur Pflicht zu machen.  </a:t>
                </a:r>
                <a:endParaRPr/>
              </a:p>
              <a:p>
                <a:pPr>
                  <a:defRPr/>
                </a:pPr>
                <a:endParaRPr lang="de-DE" sz="1200"/>
              </a:p>
              <a:p>
                <a:pPr>
                  <a:defRPr/>
                </a:pPr>
                <a:r>
                  <a:rPr lang="de-DE" sz="1200"/>
                  <a:t>Legt in dieser Runde keine Mutter in die Tüte. </a:t>
                </a:r>
                <a:endParaRPr/>
              </a:p>
              <a:p>
                <a:pPr>
                  <a:defRPr/>
                </a:pPr>
                <a:endParaRPr lang="de-DE" sz="1200"/>
              </a:p>
            </p:txBody>
          </p:sp>
          <p:grpSp>
            <p:nvGrpSpPr>
              <p:cNvPr id="20" name="Gruppieren 71" hidden="0"/>
              <p:cNvGrpSpPr/>
              <p:nvPr isPhoto="0" userDrawn="0"/>
            </p:nvGrpSpPr>
            <p:grpSpPr bwMode="auto">
              <a:xfrm>
                <a:off x="9521344" y="583029"/>
                <a:ext cx="2491313" cy="1443914"/>
                <a:chOff x="3380304" y="722554"/>
                <a:chExt cx="2491313" cy="1443914"/>
              </a:xfrm>
            </p:grpSpPr>
            <p:sp>
              <p:nvSpPr>
                <p:cNvPr id="21" name="Rechteck 72" hidden="0"/>
                <p:cNvSpPr/>
                <p:nvPr isPhoto="0" userDrawn="0"/>
              </p:nvSpPr>
              <p:spPr bwMode="auto">
                <a:xfrm>
                  <a:off x="3384280" y="722554"/>
                  <a:ext cx="2487337" cy="1443914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de-DE" sz="2750"/>
                </a:p>
              </p:txBody>
            </p:sp>
            <p:cxnSp>
              <p:nvCxnSpPr>
                <p:cNvPr id="22" name="Gerader Verbinder 73" hidden="0"/>
                <p:cNvCxnSpPr>
                  <a:cxnSpLocks/>
                </p:cNvCxnSpPr>
                <p:nvPr isPhoto="0" userDrawn="0"/>
              </p:nvCxnSpPr>
              <p:spPr bwMode="auto">
                <a:xfrm>
                  <a:off x="3380304" y="978317"/>
                  <a:ext cx="2491313" cy="0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feld 75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9808056" y="543269"/>
                <a:ext cx="2196582" cy="313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endParaRPr lang="de-DE" sz="1700"/>
              </a:p>
            </p:txBody>
          </p:sp>
        </p:grpSp>
      </p:grpSp>
      <p:grpSp>
        <p:nvGrpSpPr>
          <p:cNvPr id="24" name="Gruppieren 6" hidden="0"/>
          <p:cNvGrpSpPr/>
          <p:nvPr isPhoto="0" userDrawn="0"/>
        </p:nvGrpSpPr>
        <p:grpSpPr bwMode="auto">
          <a:xfrm>
            <a:off x="11042309" y="3124463"/>
            <a:ext cx="2871947" cy="1630891"/>
            <a:chOff x="9498557" y="2608282"/>
            <a:chExt cx="2542687" cy="1443914"/>
          </a:xfrm>
        </p:grpSpPr>
        <p:grpSp>
          <p:nvGrpSpPr>
            <p:cNvPr id="25" name="Gruppieren 76" hidden="0"/>
            <p:cNvGrpSpPr/>
            <p:nvPr isPhoto="0" userDrawn="0"/>
          </p:nvGrpSpPr>
          <p:grpSpPr bwMode="auto">
            <a:xfrm>
              <a:off x="9521344" y="2608282"/>
              <a:ext cx="2491313" cy="1443914"/>
              <a:chOff x="3380304" y="722554"/>
              <a:chExt cx="2491313" cy="1443914"/>
            </a:xfrm>
          </p:grpSpPr>
          <p:sp>
            <p:nvSpPr>
              <p:cNvPr id="26" name="Rechteck 77" hidden="0"/>
              <p:cNvSpPr/>
              <p:nvPr isPhoto="0" userDrawn="0"/>
            </p:nvSpPr>
            <p:spPr bwMode="auto">
              <a:xfrm>
                <a:off x="3384280" y="722554"/>
                <a:ext cx="2487337" cy="144391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27" name="Gerader Verbinder 78" hidden="0"/>
              <p:cNvCxnSpPr>
                <a:cxnSpLocks/>
              </p:cNvCxnSpPr>
              <p:nvPr isPhoto="0" userDrawn="0"/>
            </p:nvCxnSpPr>
            <p:spPr bwMode="auto">
              <a:xfrm>
                <a:off x="3380304" y="978317"/>
                <a:ext cx="2491313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feld 8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9498557" y="2906746"/>
              <a:ext cx="2542687" cy="1051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endParaRPr lang="de-DE" sz="1200"/>
            </a:p>
            <a:p>
              <a:pPr algn="just">
                <a:defRPr/>
              </a:pPr>
              <a:r>
                <a:rPr lang="de-DE" sz="1200"/>
                <a:t>Windräder in Offshore-Parks werden verstärkt gebaut. </a:t>
              </a:r>
              <a:endParaRPr/>
            </a:p>
            <a:p>
              <a:pPr algn="just">
                <a:defRPr/>
              </a:pPr>
              <a:r>
                <a:rPr lang="de-DE" sz="1200"/>
                <a:t>Legt in dieser Runde keine Mutter in die Tüte. </a:t>
              </a:r>
              <a:endParaRPr/>
            </a:p>
            <a:p>
              <a:pPr algn="just">
                <a:defRPr/>
              </a:pPr>
              <a:endParaRPr lang="de-DE" sz="1200"/>
            </a:p>
          </p:txBody>
        </p:sp>
        <p:sp>
          <p:nvSpPr>
            <p:cNvPr id="29" name="Rechteck 79" hidden="0"/>
            <p:cNvSpPr/>
            <p:nvPr isPhoto="0" userDrawn="0"/>
          </p:nvSpPr>
          <p:spPr bwMode="auto">
            <a:xfrm>
              <a:off x="9588821" y="2672488"/>
              <a:ext cx="265202" cy="1536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</p:grpSp>
      <p:grpSp>
        <p:nvGrpSpPr>
          <p:cNvPr id="30" name="Gruppieren 7" hidden="0"/>
          <p:cNvGrpSpPr/>
          <p:nvPr isPhoto="0" userDrawn="0"/>
        </p:nvGrpSpPr>
        <p:grpSpPr bwMode="auto">
          <a:xfrm>
            <a:off x="11104710" y="4947233"/>
            <a:ext cx="2813920" cy="1630891"/>
            <a:chOff x="9513324" y="4507143"/>
            <a:chExt cx="2491313" cy="1443914"/>
          </a:xfrm>
        </p:grpSpPr>
        <p:grpSp>
          <p:nvGrpSpPr>
            <p:cNvPr id="31" name="Gruppieren 81" hidden="0"/>
            <p:cNvGrpSpPr/>
            <p:nvPr isPhoto="0" userDrawn="0"/>
          </p:nvGrpSpPr>
          <p:grpSpPr bwMode="auto">
            <a:xfrm>
              <a:off x="9513324" y="4507143"/>
              <a:ext cx="2491313" cy="1443914"/>
              <a:chOff x="3380304" y="722554"/>
              <a:chExt cx="2491313" cy="1443914"/>
            </a:xfrm>
          </p:grpSpPr>
          <p:sp>
            <p:nvSpPr>
              <p:cNvPr id="32" name="Rechteck 82" hidden="0"/>
              <p:cNvSpPr/>
              <p:nvPr isPhoto="0" userDrawn="0"/>
            </p:nvSpPr>
            <p:spPr bwMode="auto">
              <a:xfrm>
                <a:off x="3384280" y="722554"/>
                <a:ext cx="2487337" cy="144391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33" name="Gerader Verbinder 83" hidden="0"/>
              <p:cNvCxnSpPr>
                <a:cxnSpLocks/>
              </p:cNvCxnSpPr>
              <p:nvPr isPhoto="0" userDrawn="0"/>
            </p:nvCxnSpPr>
            <p:spPr bwMode="auto">
              <a:xfrm>
                <a:off x="3380304" y="978317"/>
                <a:ext cx="2491313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echteck 84" hidden="0"/>
            <p:cNvSpPr/>
            <p:nvPr isPhoto="0" userDrawn="0"/>
          </p:nvSpPr>
          <p:spPr bwMode="auto">
            <a:xfrm>
              <a:off x="9599274" y="4558221"/>
              <a:ext cx="265202" cy="1536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  <p:sp>
          <p:nvSpPr>
            <p:cNvPr id="35" name="Textfeld 11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9574096" y="4802678"/>
              <a:ext cx="2322009" cy="1068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de-DE" sz="1200"/>
                <a:t>Für Plastikflaschen wurde in Deutschland ein Pfandsystem eingeführt und Einwegplastik verboten. </a:t>
              </a:r>
              <a:endParaRPr/>
            </a:p>
            <a:p>
              <a:pPr algn="just">
                <a:defRPr/>
              </a:pPr>
              <a:r>
                <a:rPr lang="de-DE" sz="1200"/>
                <a:t>Legt in dieser Runde keine Mutter in die Tüte. </a:t>
              </a:r>
              <a:endParaRPr/>
            </a:p>
            <a:p>
              <a:pPr algn="just">
                <a:defRPr/>
              </a:pPr>
              <a:endParaRPr lang="de-DE" sz="1250"/>
            </a:p>
          </p:txBody>
        </p:sp>
      </p:grpSp>
      <p:grpSp>
        <p:nvGrpSpPr>
          <p:cNvPr id="36" name="Gruppieren 86" hidden="0"/>
          <p:cNvGrpSpPr/>
          <p:nvPr isPhoto="0" userDrawn="0"/>
        </p:nvGrpSpPr>
        <p:grpSpPr bwMode="auto">
          <a:xfrm>
            <a:off x="1273613" y="4456951"/>
            <a:ext cx="2813922" cy="1754195"/>
            <a:chOff x="3627785" y="4521608"/>
            <a:chExt cx="2491313" cy="1553087"/>
          </a:xfrm>
        </p:grpSpPr>
        <p:grpSp>
          <p:nvGrpSpPr>
            <p:cNvPr id="37" name="Gruppieren 87" hidden="0"/>
            <p:cNvGrpSpPr/>
            <p:nvPr isPhoto="0" userDrawn="0"/>
          </p:nvGrpSpPr>
          <p:grpSpPr bwMode="auto">
            <a:xfrm>
              <a:off x="3627785" y="4521608"/>
              <a:ext cx="2491313" cy="1443914"/>
              <a:chOff x="3380303" y="722554"/>
              <a:chExt cx="2491313" cy="1443914"/>
            </a:xfrm>
          </p:grpSpPr>
          <p:sp>
            <p:nvSpPr>
              <p:cNvPr id="38" name="Rechteck 91" hidden="0"/>
              <p:cNvSpPr/>
              <p:nvPr isPhoto="0" userDrawn="0"/>
            </p:nvSpPr>
            <p:spPr bwMode="auto">
              <a:xfrm>
                <a:off x="3384279" y="722554"/>
                <a:ext cx="2487337" cy="144391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39" name="Gerader Verbinder 92" hidden="0"/>
              <p:cNvCxnSpPr>
                <a:cxnSpLocks/>
              </p:cNvCxnSpPr>
              <p:nvPr isPhoto="0" userDrawn="0"/>
            </p:nvCxnSpPr>
            <p:spPr bwMode="auto">
              <a:xfrm>
                <a:off x="3380303" y="992292"/>
                <a:ext cx="2491313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feld 88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3661397" y="4861994"/>
              <a:ext cx="2407819" cy="1212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de-DE" sz="1200"/>
                <a:t>Um landwirtschaftliche Nutzflächen für Palmöl zu schaffen, werden in Indonesien große Teile des Regenwaldes abgeholzt. </a:t>
              </a:r>
              <a:endParaRPr/>
            </a:p>
            <a:p>
              <a:pPr algn="just">
                <a:defRPr/>
              </a:pPr>
              <a:endParaRPr lang="de-DE" sz="1200"/>
            </a:p>
            <a:p>
              <a:pPr algn="just">
                <a:defRPr/>
              </a:pPr>
              <a:r>
                <a:rPr lang="de-DE" sz="1200"/>
                <a:t>Legt eine Mutter in die Tüte. </a:t>
              </a:r>
              <a:endParaRPr lang="de-DE" sz="1250"/>
            </a:p>
            <a:p>
              <a:pPr algn="just">
                <a:defRPr/>
              </a:pPr>
              <a:endParaRPr lang="de-DE" sz="1200"/>
            </a:p>
          </p:txBody>
        </p:sp>
        <p:sp>
          <p:nvSpPr>
            <p:cNvPr id="41" name="Rechteck 89" hidden="0"/>
            <p:cNvSpPr/>
            <p:nvPr isPhoto="0" userDrawn="0"/>
          </p:nvSpPr>
          <p:spPr bwMode="auto">
            <a:xfrm>
              <a:off x="3700593" y="4577720"/>
              <a:ext cx="265202" cy="1536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</p:grpSp>
      <p:sp>
        <p:nvSpPr>
          <p:cNvPr id="42" name="Textfeld 10" hidden="0"/>
          <p:cNvSpPr>
            <a:spLocks noAdjustHandles="0" noChangeArrowheads="0"/>
          </p:cNvSpPr>
          <p:nvPr isPhoto="0" userDrawn="0"/>
        </p:nvSpPr>
        <p:spPr bwMode="auto">
          <a:xfrm>
            <a:off x="1145336" y="539532"/>
            <a:ext cx="5867417" cy="33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>
                    <a:lumMod val="50000"/>
                  </a:schemeClr>
                </a:solidFill>
                <a:latin typeface="Open Sans"/>
                <a:ea typeface="Open Sans"/>
                <a:cs typeface="Open Sans"/>
              </a:defRPr>
            </a:lvl1pPr>
          </a:lstStyle>
          <a:p>
            <a:pPr>
              <a:defRPr/>
            </a:pPr>
            <a:r>
              <a:rPr lang="de-DE" sz="1600"/>
              <a:t>Spielkarten zu Aktivität 11 (oder 12 nach neuer Ordnung)</a:t>
            </a:r>
            <a:endParaRPr/>
          </a:p>
        </p:txBody>
      </p:sp>
      <p:grpSp>
        <p:nvGrpSpPr>
          <p:cNvPr id="43" name="Gruppieren 12" hidden="0"/>
          <p:cNvGrpSpPr/>
          <p:nvPr isPhoto="0" userDrawn="0"/>
        </p:nvGrpSpPr>
        <p:grpSpPr bwMode="auto">
          <a:xfrm>
            <a:off x="1321237" y="6277335"/>
            <a:ext cx="2813922" cy="1770996"/>
            <a:chOff x="0" y="0"/>
            <a:chExt cx="2813922" cy="1770996"/>
          </a:xfrm>
        </p:grpSpPr>
        <p:grpSp>
          <p:nvGrpSpPr>
            <p:cNvPr id="44" name="Gruppieren 13" hidden="0"/>
            <p:cNvGrpSpPr/>
            <p:nvPr isPhoto="0" userDrawn="0"/>
          </p:nvGrpSpPr>
          <p:grpSpPr bwMode="auto">
            <a:xfrm>
              <a:off x="0" y="0"/>
              <a:ext cx="2813922" cy="1630890"/>
              <a:chOff x="0" y="0"/>
              <a:chExt cx="2813922" cy="1630890"/>
            </a:xfrm>
          </p:grpSpPr>
          <p:sp>
            <p:nvSpPr>
              <p:cNvPr id="45" name="Rechteck 63" hidden="0"/>
              <p:cNvSpPr/>
              <p:nvPr isPhoto="0" userDrawn="0"/>
            </p:nvSpPr>
            <p:spPr bwMode="auto">
              <a:xfrm>
                <a:off x="4490" y="0"/>
                <a:ext cx="2809431" cy="163089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46" name="Gerader Verbinder 64" hidden="0"/>
              <p:cNvCxnSpPr>
                <a:cxnSpLocks/>
              </p:cNvCxnSpPr>
              <p:nvPr isPhoto="0" userDrawn="0"/>
            </p:nvCxnSpPr>
            <p:spPr bwMode="auto">
              <a:xfrm>
                <a:off x="0" y="288882"/>
                <a:ext cx="2813922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feld 61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49380" y="399360"/>
              <a:ext cx="2719652" cy="137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de-DE" sz="1200"/>
                <a:t>Die wachsende Weltbevölkerung hat eine gewaltige Steigerung des Individualverkehrs zur Folge – einer der größten Verursacher von CO2-Emissionen. </a:t>
              </a:r>
              <a:endParaRPr lang="de-DE" sz="1200"/>
            </a:p>
            <a:p>
              <a:pPr algn="just">
                <a:defRPr/>
              </a:pPr>
              <a:r>
                <a:rPr lang="de-DE" sz="1200"/>
                <a:t>Legt eine Mutter in die Tüte. </a:t>
              </a:r>
              <a:endParaRPr lang="de-DE" sz="1250"/>
            </a:p>
            <a:p>
              <a:pPr algn="just">
                <a:defRPr/>
              </a:pPr>
              <a:endParaRPr lang="de-DE" sz="1200"/>
            </a:p>
          </p:txBody>
        </p:sp>
        <p:sp>
          <p:nvSpPr>
            <p:cNvPr id="48" name="Rechteck 62" hidden="0"/>
            <p:cNvSpPr/>
            <p:nvPr isPhoto="0" userDrawn="0"/>
          </p:nvSpPr>
          <p:spPr bwMode="auto">
            <a:xfrm>
              <a:off x="82234" y="63378"/>
              <a:ext cx="299543" cy="1734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</p:grpSp>
      <p:pic>
        <p:nvPicPr>
          <p:cNvPr id="49" name="Grafik 2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160629" y="2654515"/>
            <a:ext cx="2921744" cy="1712734"/>
          </a:xfrm>
          <a:prstGeom prst="rect">
            <a:avLst/>
          </a:prstGeom>
        </p:spPr>
      </p:pic>
      <p:sp>
        <p:nvSpPr>
          <p:cNvPr id="50" name="Textfeld 22" hidden="0"/>
          <p:cNvSpPr>
            <a:spLocks noAdjustHandles="0" noChangeArrowheads="0"/>
          </p:cNvSpPr>
          <p:nvPr isPhoto="0" userDrawn="0"/>
        </p:nvSpPr>
        <p:spPr bwMode="auto">
          <a:xfrm>
            <a:off x="4237043" y="3123716"/>
            <a:ext cx="2659057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de-DE" sz="1200"/>
              <a:t>Verheerende Waldbrände in Australien setzten 2019/2020 große Mengen CO2 frei.</a:t>
            </a:r>
            <a:endParaRPr/>
          </a:p>
          <a:p>
            <a:pPr algn="just">
              <a:defRPr/>
            </a:pPr>
            <a:endParaRPr lang="de-DE" sz="1200"/>
          </a:p>
          <a:p>
            <a:pPr algn="just">
              <a:defRPr/>
            </a:pPr>
            <a:r>
              <a:rPr lang="de-DE" sz="1200"/>
              <a:t>Legt eine Mutter in die Tüte. </a:t>
            </a:r>
            <a:endParaRPr lang="de-DE" sz="1250"/>
          </a:p>
        </p:txBody>
      </p:sp>
      <p:pic>
        <p:nvPicPr>
          <p:cNvPr id="51" name="Grafik 24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7886700" y="3029493"/>
            <a:ext cx="3063625" cy="1860869"/>
          </a:xfrm>
          <a:prstGeom prst="rect">
            <a:avLst/>
          </a:prstGeom>
        </p:spPr>
      </p:pic>
      <p:sp>
        <p:nvSpPr>
          <p:cNvPr id="52" name="Textfeld 25" hidden="0"/>
          <p:cNvSpPr>
            <a:spLocks noAdjustHandles="0" noChangeArrowheads="0"/>
          </p:cNvSpPr>
          <p:nvPr isPhoto="0" userDrawn="0"/>
        </p:nvSpPr>
        <p:spPr bwMode="auto">
          <a:xfrm>
            <a:off x="8078374" y="3471682"/>
            <a:ext cx="2871951" cy="1191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/>
              <a:t>Das Verbot für Dieselfahrzeuge tritt voraussichtlich 2035 in Kraft.</a:t>
            </a:r>
            <a:endParaRPr/>
          </a:p>
          <a:p>
            <a:pPr>
              <a:defRPr/>
            </a:pPr>
            <a:endParaRPr lang="de-DE" sz="1200"/>
          </a:p>
          <a:p>
            <a:pPr>
              <a:defRPr/>
            </a:pPr>
            <a:r>
              <a:rPr lang="de-DE" sz="1200"/>
              <a:t>Legt in dieser Runde keine Mutter in die Tüte. </a:t>
            </a:r>
            <a:endParaRPr/>
          </a:p>
          <a:p>
            <a:pPr>
              <a:defRPr/>
            </a:pPr>
            <a:endParaRPr lang="de-DE" sz="1200"/>
          </a:p>
        </p:txBody>
      </p:sp>
      <p:pic>
        <p:nvPicPr>
          <p:cNvPr id="53" name="Grafik 26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160629" y="4369537"/>
            <a:ext cx="2921744" cy="1779928"/>
          </a:xfrm>
          <a:prstGeom prst="rect">
            <a:avLst/>
          </a:prstGeom>
        </p:spPr>
      </p:pic>
      <p:sp>
        <p:nvSpPr>
          <p:cNvPr id="54" name="Textfeld 27" hidden="0"/>
          <p:cNvSpPr>
            <a:spLocks noAdjustHandles="0" noChangeArrowheads="0"/>
          </p:cNvSpPr>
          <p:nvPr isPhoto="0" userDrawn="0"/>
        </p:nvSpPr>
        <p:spPr bwMode="auto">
          <a:xfrm>
            <a:off x="4237043" y="4810272"/>
            <a:ext cx="2659057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de-DE" sz="1200"/>
              <a:t>Durch den langsam tauenden Permafrostboden wird das darin gespeicherte CO2 freigesetzt. </a:t>
            </a:r>
            <a:endParaRPr/>
          </a:p>
          <a:p>
            <a:pPr algn="just">
              <a:defRPr/>
            </a:pPr>
            <a:endParaRPr lang="de-DE" sz="1200"/>
          </a:p>
          <a:p>
            <a:pPr algn="just">
              <a:defRPr/>
            </a:pPr>
            <a:r>
              <a:rPr lang="de-DE" sz="1200"/>
              <a:t>Legt eine Mutter in die Tüte. </a:t>
            </a:r>
            <a:endParaRPr lang="de-DE" sz="1250"/>
          </a:p>
        </p:txBody>
      </p:sp>
      <p:pic>
        <p:nvPicPr>
          <p:cNvPr id="55" name="Grafik 28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120047" y="895346"/>
            <a:ext cx="2974489" cy="1743653"/>
          </a:xfrm>
          <a:prstGeom prst="rect">
            <a:avLst/>
          </a:prstGeom>
        </p:spPr>
      </p:pic>
      <p:sp>
        <p:nvSpPr>
          <p:cNvPr id="56" name="Textfeld 29" hidden="0"/>
          <p:cNvSpPr>
            <a:spLocks noAdjustHandles="0" noChangeArrowheads="0"/>
          </p:cNvSpPr>
          <p:nvPr isPhoto="0" userDrawn="0"/>
        </p:nvSpPr>
        <p:spPr bwMode="auto">
          <a:xfrm>
            <a:off x="4208182" y="1407705"/>
            <a:ext cx="2659057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de-DE" sz="1200"/>
              <a:t>Der wachsende Bedarf an Wohnraum steigert die Betonproduktion. Bei der dessen werden große Mengen CO2 frei.  </a:t>
            </a:r>
            <a:endParaRPr/>
          </a:p>
          <a:p>
            <a:pPr algn="just">
              <a:defRPr/>
            </a:pPr>
            <a:endParaRPr lang="de-DE" sz="1200"/>
          </a:p>
          <a:p>
            <a:pPr algn="just">
              <a:defRPr/>
            </a:pPr>
            <a:r>
              <a:rPr lang="de-DE" sz="1200"/>
              <a:t>Legt eine Mutter in die Tüte. </a:t>
            </a:r>
            <a:endParaRPr lang="de-DE" sz="1250"/>
          </a:p>
        </p:txBody>
      </p:sp>
      <p:grpSp>
        <p:nvGrpSpPr>
          <p:cNvPr id="57" name="Gruppieren 30" hidden="0"/>
          <p:cNvGrpSpPr/>
          <p:nvPr isPhoto="0" userDrawn="0"/>
        </p:nvGrpSpPr>
        <p:grpSpPr bwMode="auto">
          <a:xfrm>
            <a:off x="4284666" y="6277334"/>
            <a:ext cx="2728086" cy="1630890"/>
            <a:chOff x="0" y="0"/>
            <a:chExt cx="2728086" cy="1630890"/>
          </a:xfrm>
        </p:grpSpPr>
        <p:grpSp>
          <p:nvGrpSpPr>
            <p:cNvPr id="58" name="Gruppieren 31" hidden="0"/>
            <p:cNvGrpSpPr/>
            <p:nvPr isPhoto="0" userDrawn="0"/>
          </p:nvGrpSpPr>
          <p:grpSpPr bwMode="auto">
            <a:xfrm>
              <a:off x="0" y="0"/>
              <a:ext cx="2728086" cy="1630890"/>
              <a:chOff x="0" y="0"/>
              <a:chExt cx="2728086" cy="1630890"/>
            </a:xfrm>
          </p:grpSpPr>
          <p:sp>
            <p:nvSpPr>
              <p:cNvPr id="59" name="Rechteck 34" hidden="0"/>
              <p:cNvSpPr/>
              <p:nvPr isPhoto="0" userDrawn="0"/>
            </p:nvSpPr>
            <p:spPr bwMode="auto">
              <a:xfrm>
                <a:off x="4353" y="0"/>
                <a:ext cx="2723733" cy="163089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60" name="Gerader Verbinder 35" hidden="0"/>
              <p:cNvCxnSpPr>
                <a:cxnSpLocks/>
              </p:cNvCxnSpPr>
              <p:nvPr isPhoto="0" userDrawn="0"/>
            </p:nvCxnSpPr>
            <p:spPr bwMode="auto">
              <a:xfrm>
                <a:off x="0" y="288882"/>
                <a:ext cx="2728086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feld 32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36805" y="402442"/>
              <a:ext cx="2636657" cy="118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de-DE" sz="1200"/>
                <a:t>Die Globalisierung und der damit verbundene Transportverkehr steigen immer mehr.</a:t>
              </a:r>
              <a:endParaRPr/>
            </a:p>
            <a:p>
              <a:pPr algn="just">
                <a:defRPr/>
              </a:pPr>
              <a:endParaRPr lang="de-DE" sz="1200"/>
            </a:p>
            <a:p>
              <a:pPr algn="just">
                <a:defRPr/>
              </a:pPr>
              <a:r>
                <a:rPr lang="de-DE" sz="1200"/>
                <a:t>Legt eine Mutter in die Tüte. </a:t>
              </a:r>
              <a:endParaRPr lang="de-DE" sz="1250"/>
            </a:p>
            <a:p>
              <a:pPr algn="just">
                <a:defRPr/>
              </a:pPr>
              <a:endParaRPr lang="de-DE" sz="1200"/>
            </a:p>
          </p:txBody>
        </p:sp>
        <p:sp>
          <p:nvSpPr>
            <p:cNvPr id="62" name="Rechteck 33" hidden="0"/>
            <p:cNvSpPr/>
            <p:nvPr isPhoto="0" userDrawn="0"/>
          </p:nvSpPr>
          <p:spPr bwMode="auto">
            <a:xfrm>
              <a:off x="79726" y="63378"/>
              <a:ext cx="290406" cy="17349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</p:grpSp>
      <p:grpSp>
        <p:nvGrpSpPr>
          <p:cNvPr id="63" name="Gruppieren 36" hidden="0"/>
          <p:cNvGrpSpPr/>
          <p:nvPr isPhoto="0" userDrawn="0"/>
        </p:nvGrpSpPr>
        <p:grpSpPr bwMode="auto">
          <a:xfrm>
            <a:off x="1346707" y="8103145"/>
            <a:ext cx="2813922" cy="1630891"/>
            <a:chOff x="3627786" y="4521608"/>
            <a:chExt cx="2491313" cy="1443914"/>
          </a:xfrm>
        </p:grpSpPr>
        <p:grpSp>
          <p:nvGrpSpPr>
            <p:cNvPr id="64" name="Gruppieren 37" hidden="0"/>
            <p:cNvGrpSpPr/>
            <p:nvPr isPhoto="0" userDrawn="0"/>
          </p:nvGrpSpPr>
          <p:grpSpPr bwMode="auto">
            <a:xfrm>
              <a:off x="3627786" y="4521608"/>
              <a:ext cx="2491313" cy="1443914"/>
              <a:chOff x="3380304" y="722554"/>
              <a:chExt cx="2491313" cy="1443914"/>
            </a:xfrm>
          </p:grpSpPr>
          <p:sp>
            <p:nvSpPr>
              <p:cNvPr id="65" name="Rechteck 40" hidden="0"/>
              <p:cNvSpPr/>
              <p:nvPr isPhoto="0" userDrawn="0"/>
            </p:nvSpPr>
            <p:spPr bwMode="auto">
              <a:xfrm>
                <a:off x="3384280" y="722554"/>
                <a:ext cx="2487337" cy="144391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66" name="Gerader Verbinder 41" hidden="0"/>
              <p:cNvCxnSpPr>
                <a:cxnSpLocks/>
              </p:cNvCxnSpPr>
              <p:nvPr isPhoto="0" userDrawn="0"/>
            </p:nvCxnSpPr>
            <p:spPr bwMode="auto">
              <a:xfrm>
                <a:off x="3380304" y="978317"/>
                <a:ext cx="2491313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feld 38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3675351" y="4864050"/>
              <a:ext cx="2407819" cy="243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endParaRPr lang="de-DE" sz="1200"/>
            </a:p>
          </p:txBody>
        </p:sp>
        <p:sp>
          <p:nvSpPr>
            <p:cNvPr id="68" name="Rechteck 39" hidden="0"/>
            <p:cNvSpPr/>
            <p:nvPr isPhoto="0" userDrawn="0"/>
          </p:nvSpPr>
          <p:spPr bwMode="auto">
            <a:xfrm>
              <a:off x="3700593" y="4577720"/>
              <a:ext cx="265202" cy="1536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</p:grpSp>
      <p:grpSp>
        <p:nvGrpSpPr>
          <p:cNvPr id="69" name="Gruppieren 42" hidden="0"/>
          <p:cNvGrpSpPr/>
          <p:nvPr isPhoto="0" userDrawn="0"/>
        </p:nvGrpSpPr>
        <p:grpSpPr bwMode="auto">
          <a:xfrm>
            <a:off x="4310137" y="8103144"/>
            <a:ext cx="2719616" cy="1739199"/>
            <a:chOff x="3627786" y="4521608"/>
            <a:chExt cx="2491313" cy="1539805"/>
          </a:xfrm>
        </p:grpSpPr>
        <p:grpSp>
          <p:nvGrpSpPr>
            <p:cNvPr id="70" name="Gruppieren 43" hidden="0"/>
            <p:cNvGrpSpPr/>
            <p:nvPr isPhoto="0" userDrawn="0"/>
          </p:nvGrpSpPr>
          <p:grpSpPr bwMode="auto">
            <a:xfrm>
              <a:off x="3627786" y="4521608"/>
              <a:ext cx="2491313" cy="1443914"/>
              <a:chOff x="3380304" y="722554"/>
              <a:chExt cx="2491313" cy="1443914"/>
            </a:xfrm>
          </p:grpSpPr>
          <p:sp>
            <p:nvSpPr>
              <p:cNvPr id="71" name="Rechteck 46" hidden="0"/>
              <p:cNvSpPr/>
              <p:nvPr isPhoto="0" userDrawn="0"/>
            </p:nvSpPr>
            <p:spPr bwMode="auto">
              <a:xfrm>
                <a:off x="3384280" y="722554"/>
                <a:ext cx="2487337" cy="144391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de-DE" sz="2750"/>
              </a:p>
            </p:txBody>
          </p:sp>
          <p:cxnSp>
            <p:nvCxnSpPr>
              <p:cNvPr id="72" name="Gerader Verbinder 47" hidden="0"/>
              <p:cNvCxnSpPr>
                <a:cxnSpLocks/>
              </p:cNvCxnSpPr>
              <p:nvPr isPhoto="0" userDrawn="0"/>
            </p:nvCxnSpPr>
            <p:spPr bwMode="auto">
              <a:xfrm>
                <a:off x="3380304" y="978317"/>
                <a:ext cx="2491313" cy="0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feld 44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3652082" y="4848715"/>
              <a:ext cx="2407819" cy="1212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de-DE" sz="1200"/>
                <a:t>Das Mining der Crypto-Währung „Bitcoin“ fordert jährlich eine Energiemenge vergleichbar mit der von Luxemburg.</a:t>
              </a:r>
              <a:endParaRPr/>
            </a:p>
            <a:p>
              <a:pPr algn="just">
                <a:defRPr/>
              </a:pPr>
              <a:endParaRPr lang="de-DE" sz="1200"/>
            </a:p>
            <a:p>
              <a:pPr algn="just">
                <a:defRPr/>
              </a:pPr>
              <a:r>
                <a:rPr lang="de-DE" sz="1200"/>
                <a:t>Legt eine Mutter in die Tüte. </a:t>
              </a:r>
              <a:endParaRPr lang="de-DE" sz="1250"/>
            </a:p>
            <a:p>
              <a:pPr algn="just">
                <a:defRPr/>
              </a:pPr>
              <a:endParaRPr lang="de-DE" sz="1200"/>
            </a:p>
          </p:txBody>
        </p:sp>
        <p:sp>
          <p:nvSpPr>
            <p:cNvPr id="74" name="Rechteck 45" hidden="0"/>
            <p:cNvSpPr/>
            <p:nvPr isPhoto="0" userDrawn="0"/>
          </p:nvSpPr>
          <p:spPr bwMode="auto">
            <a:xfrm>
              <a:off x="3700593" y="4577720"/>
              <a:ext cx="265202" cy="1536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</p:grpSp>
      <p:sp>
        <p:nvSpPr>
          <p:cNvPr id="75" name="Textfeld 48" hidden="0"/>
          <p:cNvSpPr>
            <a:spLocks noAdjustHandles="0" noChangeArrowheads="0"/>
          </p:cNvSpPr>
          <p:nvPr isPhoto="0" userDrawn="0"/>
        </p:nvSpPr>
        <p:spPr bwMode="auto">
          <a:xfrm>
            <a:off x="1439432" y="8433567"/>
            <a:ext cx="2628471" cy="1369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de-DE" sz="1200"/>
              <a:t>Die gestiegene Nachfrage nach Rindfleisch hat eine Erhöhung des Ausstoßes von Methan durch die Tiere zur Folge.</a:t>
            </a:r>
            <a:endParaRPr/>
          </a:p>
          <a:p>
            <a:pPr algn="just">
              <a:defRPr/>
            </a:pPr>
            <a:endParaRPr lang="de-DE" sz="1200"/>
          </a:p>
          <a:p>
            <a:pPr algn="just">
              <a:defRPr/>
            </a:pPr>
            <a:r>
              <a:rPr lang="de-DE" sz="1200"/>
              <a:t>Legt eine Mutter in die Tüte. </a:t>
            </a:r>
            <a:endParaRPr lang="de-DE" sz="1250"/>
          </a:p>
          <a:p>
            <a:pPr algn="just">
              <a:defRPr/>
            </a:pPr>
            <a:endParaRPr lang="de-DE" sz="1200"/>
          </a:p>
        </p:txBody>
      </p:sp>
      <p:grpSp>
        <p:nvGrpSpPr>
          <p:cNvPr id="76" name="Gruppieren 50" hidden="0"/>
          <p:cNvGrpSpPr/>
          <p:nvPr isPhoto="0" userDrawn="0"/>
        </p:nvGrpSpPr>
        <p:grpSpPr bwMode="auto">
          <a:xfrm>
            <a:off x="7959327" y="1113591"/>
            <a:ext cx="2847676" cy="1734876"/>
            <a:chOff x="0" y="0"/>
            <a:chExt cx="2847676" cy="1734876"/>
          </a:xfrm>
        </p:grpSpPr>
        <p:sp>
          <p:nvSpPr>
            <p:cNvPr id="77" name="Rechteck 51" hidden="0"/>
            <p:cNvSpPr/>
            <p:nvPr isPhoto="0" userDrawn="0"/>
          </p:nvSpPr>
          <p:spPr bwMode="auto">
            <a:xfrm>
              <a:off x="68164" y="69129"/>
              <a:ext cx="299544" cy="1734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  <p:grpSp>
          <p:nvGrpSpPr>
            <p:cNvPr id="78" name="Gruppieren 52" hidden="0"/>
            <p:cNvGrpSpPr/>
            <p:nvPr isPhoto="0" userDrawn="0"/>
          </p:nvGrpSpPr>
          <p:grpSpPr bwMode="auto">
            <a:xfrm>
              <a:off x="0" y="0"/>
              <a:ext cx="2847676" cy="1734876"/>
              <a:chOff x="0" y="0"/>
              <a:chExt cx="2847676" cy="1734876"/>
            </a:xfrm>
          </p:grpSpPr>
          <p:sp>
            <p:nvSpPr>
              <p:cNvPr id="79" name="Textfeld 53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36889" y="360781"/>
                <a:ext cx="2719405" cy="1374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de-DE" sz="1200"/>
                  <a:t>Die Umstellung von alten Gas- und Ölheizungen auf erneuerbare Energie-</a:t>
                </a:r>
                <a:endParaRPr/>
              </a:p>
              <a:p>
                <a:pPr algn="just">
                  <a:defRPr/>
                </a:pPr>
                <a:r>
                  <a:rPr lang="de-DE" sz="1200"/>
                  <a:t>Formen wie Wärmepumpen oder Geothermie wird in Europa subventioniert. Legt in dieser Runde keine Mutter in die Tüte. </a:t>
                </a:r>
                <a:endParaRPr/>
              </a:p>
              <a:p>
                <a:pPr>
                  <a:defRPr/>
                </a:pPr>
                <a:endParaRPr lang="de-DE" sz="1200"/>
              </a:p>
            </p:txBody>
          </p:sp>
          <p:grpSp>
            <p:nvGrpSpPr>
              <p:cNvPr id="80" name="Gruppieren 54" hidden="0"/>
              <p:cNvGrpSpPr/>
              <p:nvPr isPhoto="0" userDrawn="0"/>
            </p:nvGrpSpPr>
            <p:grpSpPr bwMode="auto">
              <a:xfrm>
                <a:off x="0" y="3503"/>
                <a:ext cx="2813924" cy="1630888"/>
                <a:chOff x="0" y="0"/>
                <a:chExt cx="2813924" cy="1630888"/>
              </a:xfrm>
            </p:grpSpPr>
            <p:sp>
              <p:nvSpPr>
                <p:cNvPr id="81" name="Rechteck 68" hidden="0"/>
                <p:cNvSpPr/>
                <p:nvPr isPhoto="0" userDrawn="0"/>
              </p:nvSpPr>
              <p:spPr bwMode="auto">
                <a:xfrm>
                  <a:off x="4490" y="0"/>
                  <a:ext cx="2809433" cy="1630888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de-DE" sz="2750"/>
                </a:p>
              </p:txBody>
            </p:sp>
            <p:cxnSp>
              <p:nvCxnSpPr>
                <p:cNvPr id="82" name="Gerader Verbinder 69" hidden="0"/>
                <p:cNvCxnSpPr>
                  <a:cxnSpLocks/>
                </p:cNvCxnSpPr>
                <p:nvPr isPhoto="0" userDrawn="0"/>
              </p:nvCxnSpPr>
              <p:spPr bwMode="auto">
                <a:xfrm>
                  <a:off x="0" y="288882"/>
                  <a:ext cx="2813924" cy="0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feld 67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366648" y="0"/>
                <a:ext cx="2481027" cy="354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endParaRPr lang="de-DE" sz="1700"/>
              </a:p>
            </p:txBody>
          </p:sp>
        </p:grpSp>
      </p:grpSp>
      <p:grpSp>
        <p:nvGrpSpPr>
          <p:cNvPr id="84" name="Gruppieren 80" hidden="0"/>
          <p:cNvGrpSpPr/>
          <p:nvPr isPhoto="0" userDrawn="0"/>
        </p:nvGrpSpPr>
        <p:grpSpPr bwMode="auto">
          <a:xfrm>
            <a:off x="8000073" y="4947231"/>
            <a:ext cx="2918364" cy="1675797"/>
            <a:chOff x="9521344" y="543269"/>
            <a:chExt cx="2583778" cy="1483674"/>
          </a:xfrm>
        </p:grpSpPr>
        <p:sp>
          <p:nvSpPr>
            <p:cNvPr id="85" name="Rechteck 85" hidden="0"/>
            <p:cNvSpPr/>
            <p:nvPr isPhoto="0" userDrawn="0"/>
          </p:nvSpPr>
          <p:spPr bwMode="auto">
            <a:xfrm>
              <a:off x="9581694" y="641131"/>
              <a:ext cx="265202" cy="1536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281" tIns="51640" rIns="103281" bIns="51640" numCol="1" spcCol="0" rtlCol="0" fromWordArt="0" anchor="ctr" anchorCtr="0" forceAA="0" compatLnSpc="1">
              <a:prstTxWarp prst="textNoShape"/>
              <a:noAutofit/>
            </a:bodyPr>
            <a:lstStyle/>
            <a:p>
              <a:pPr>
                <a:defRPr/>
              </a:pPr>
              <a:endParaRPr lang="de-DE" sz="2750"/>
            </a:p>
          </p:txBody>
        </p:sp>
        <p:grpSp>
          <p:nvGrpSpPr>
            <p:cNvPr id="86" name="Gruppieren 90" hidden="0"/>
            <p:cNvGrpSpPr/>
            <p:nvPr isPhoto="0" userDrawn="0"/>
          </p:nvGrpSpPr>
          <p:grpSpPr bwMode="auto">
            <a:xfrm>
              <a:off x="9521344" y="543269"/>
              <a:ext cx="2583778" cy="1483674"/>
              <a:chOff x="9521344" y="543269"/>
              <a:chExt cx="2583778" cy="1483674"/>
            </a:xfrm>
          </p:grpSpPr>
          <p:sp>
            <p:nvSpPr>
              <p:cNvPr id="87" name="Textfeld 93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9562436" y="882480"/>
                <a:ext cx="2542686" cy="105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de-DE" sz="1200"/>
                  <a:t>Ein Gesetz zur verbesserten Dämmung von Gebäuden wird verbschiedet.</a:t>
                </a:r>
                <a:endParaRPr/>
              </a:p>
              <a:p>
                <a:pPr>
                  <a:defRPr/>
                </a:pPr>
                <a:endParaRPr lang="de-DE" sz="1200"/>
              </a:p>
              <a:p>
                <a:pPr>
                  <a:defRPr/>
                </a:pPr>
                <a:r>
                  <a:rPr lang="de-DE" sz="1200"/>
                  <a:t>Legt in dieser Runde keine Mutter in die Tüte. </a:t>
                </a:r>
                <a:endParaRPr/>
              </a:p>
              <a:p>
                <a:pPr>
                  <a:defRPr/>
                </a:pPr>
                <a:endParaRPr lang="de-DE" sz="1200"/>
              </a:p>
            </p:txBody>
          </p:sp>
          <p:grpSp>
            <p:nvGrpSpPr>
              <p:cNvPr id="88" name="Gruppieren 94" hidden="0"/>
              <p:cNvGrpSpPr/>
              <p:nvPr isPhoto="0" userDrawn="0"/>
            </p:nvGrpSpPr>
            <p:grpSpPr bwMode="auto">
              <a:xfrm>
                <a:off x="9521344" y="583029"/>
                <a:ext cx="2491313" cy="1443914"/>
                <a:chOff x="3380304" y="722554"/>
                <a:chExt cx="2491313" cy="1443914"/>
              </a:xfrm>
            </p:grpSpPr>
            <p:sp>
              <p:nvSpPr>
                <p:cNvPr id="89" name="Rechteck 128" hidden="0"/>
                <p:cNvSpPr/>
                <p:nvPr isPhoto="0" userDrawn="0"/>
              </p:nvSpPr>
              <p:spPr bwMode="auto">
                <a:xfrm>
                  <a:off x="3384280" y="722554"/>
                  <a:ext cx="2487337" cy="1443914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de-DE" sz="2750"/>
                </a:p>
              </p:txBody>
            </p:sp>
            <p:cxnSp>
              <p:nvCxnSpPr>
                <p:cNvPr id="90" name="Gerader Verbinder 129" hidden="0"/>
                <p:cNvCxnSpPr>
                  <a:cxnSpLocks/>
                </p:cNvCxnSpPr>
                <p:nvPr isPhoto="0" userDrawn="0"/>
              </p:nvCxnSpPr>
              <p:spPr bwMode="auto">
                <a:xfrm>
                  <a:off x="3380304" y="978317"/>
                  <a:ext cx="2491313" cy="0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Textfeld 127" hidden="0"/>
              <p:cNvSpPr>
                <a:spLocks noAdjustHandles="0" noChangeArrowheads="0"/>
              </p:cNvSpPr>
              <p:nvPr isPhoto="0" userDrawn="0"/>
            </p:nvSpPr>
            <p:spPr bwMode="auto">
              <a:xfrm>
                <a:off x="9808056" y="543269"/>
                <a:ext cx="2196582" cy="313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endParaRPr lang="de-DE" sz="170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ONLYOFFICE/6.1.1.53</Application>
  <DocSecurity>0</DocSecurity>
  <PresentationFormat>Benutzerdefiniert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Friederike Strähle geb. Warbus</dc:creator>
  <cp:keywords/>
  <dc:description/>
  <dc:identifier/>
  <dc:language/>
  <cp:lastModifiedBy>Anonym</cp:lastModifiedBy>
  <cp:revision>177</cp:revision>
  <dcterms:created xsi:type="dcterms:W3CDTF">2019-10-21T14:50:06Z</dcterms:created>
  <dcterms:modified xsi:type="dcterms:W3CDTF">2024-03-11T21:24:58Z</dcterms:modified>
  <cp:category/>
  <cp:contentStatus/>
  <cp:version/>
</cp:coreProperties>
</file>