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Canva Sans" panose="020B0503030501040103" pitchFamily="34" charset="0"/>
      <p:regular r:id="rId28"/>
    </p:embeddedFont>
    <p:embeddedFont>
      <p:font typeface="Now" pitchFamily="2" charset="77"/>
      <p:regular r:id="rId29"/>
    </p:embeddedFont>
    <p:embeddedFont>
      <p:font typeface="Now Bold" pitchFamily="2" charset="77"/>
      <p:regular r:id="rId30"/>
      <p:bold r:id="rId31"/>
    </p:embeddedFont>
    <p:embeddedFont>
      <p:font typeface="Now Heavy" pitchFamily="2" charset="77"/>
      <p:regular r:id="rId32"/>
      <p:bold r:id="rId33"/>
    </p:embeddedFont>
    <p:embeddedFont>
      <p:font typeface="Raleway Bold" panose="020B0503030101060003" pitchFamily="34" charset="77"/>
      <p:regular r:id="rId34"/>
      <p:bold r:id="rId35"/>
      <p:italic r:id="rId36"/>
      <p:boldItalic r:id="rId37"/>
    </p:embeddedFont>
    <p:embeddedFont>
      <p:font typeface="Raleway Heavy" panose="020B0503030101060003" pitchFamily="34" charset="77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620" autoAdjust="0"/>
  </p:normalViewPr>
  <p:slideViewPr>
    <p:cSldViewPr>
      <p:cViewPr varScale="1">
        <p:scale>
          <a:sx n="76" d="100"/>
          <a:sy n="76" d="100"/>
        </p:scale>
        <p:origin x="6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8.sv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53087" y="6906645"/>
            <a:ext cx="7181826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4273631" y="343360"/>
            <a:ext cx="3581254" cy="2510225"/>
          </a:xfrm>
          <a:custGeom>
            <a:avLst/>
            <a:gdLst/>
            <a:ahLst/>
            <a:cxnLst/>
            <a:rect l="l" t="t" r="r" b="b"/>
            <a:pathLst>
              <a:path w="3581254" h="2510225">
                <a:moveTo>
                  <a:pt x="0" y="0"/>
                </a:moveTo>
                <a:lnTo>
                  <a:pt x="3581254" y="0"/>
                </a:lnTo>
                <a:lnTo>
                  <a:pt x="3581254" y="2510224"/>
                </a:lnTo>
                <a:lnTo>
                  <a:pt x="0" y="251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9801" y="343360"/>
            <a:ext cx="2510225" cy="2510225"/>
          </a:xfrm>
          <a:custGeom>
            <a:avLst/>
            <a:gdLst/>
            <a:ahLst/>
            <a:cxnLst/>
            <a:rect l="l" t="t" r="r" b="b"/>
            <a:pathLst>
              <a:path w="2510225" h="2510225">
                <a:moveTo>
                  <a:pt x="0" y="0"/>
                </a:moveTo>
                <a:lnTo>
                  <a:pt x="2510224" y="0"/>
                </a:lnTo>
                <a:lnTo>
                  <a:pt x="2510224" y="2510224"/>
                </a:lnTo>
                <a:lnTo>
                  <a:pt x="0" y="2510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33115" y="3566465"/>
            <a:ext cx="17421769" cy="245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1D1D1F"/>
                </a:solidFill>
                <a:latin typeface="Raleway Heavy"/>
              </a:rPr>
              <a:t>VERHALTENSTRANSFORMATION? </a:t>
            </a:r>
          </a:p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1D1D1F"/>
                </a:solidFill>
                <a:latin typeface="Raleway Heavy"/>
              </a:rPr>
              <a:t>WIE SIE GELINGEN KANN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78625" y="7565282"/>
            <a:ext cx="10130751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480">
                <a:solidFill>
                  <a:srgbClr val="1D1D1F"/>
                </a:solidFill>
                <a:latin typeface="Now Bold"/>
              </a:rPr>
              <a:t>LEA DOHM</a:t>
            </a:r>
          </a:p>
          <a:p>
            <a:pPr algn="ctr">
              <a:lnSpc>
                <a:spcPts val="3359"/>
              </a:lnSpc>
            </a:pPr>
            <a:r>
              <a:rPr lang="en-US" sz="2400" spc="480">
                <a:solidFill>
                  <a:srgbClr val="1D1D1F"/>
                </a:solidFill>
                <a:latin typeface="Now Bold"/>
              </a:rPr>
              <a:t>DIPL.-PSYCH., PSYCH. PSYCHOTHERAPEUTIN</a:t>
            </a:r>
          </a:p>
          <a:p>
            <a:pPr algn="ctr">
              <a:lnSpc>
                <a:spcPts val="3359"/>
              </a:lnSpc>
            </a:pPr>
            <a:endParaRPr lang="en-US" sz="2400" spc="480">
              <a:solidFill>
                <a:srgbClr val="1D1D1F"/>
              </a:solidFill>
              <a:latin typeface="Now Bold"/>
            </a:endParaRPr>
          </a:p>
          <a:p>
            <a:pPr algn="ctr">
              <a:lnSpc>
                <a:spcPts val="3359"/>
              </a:lnSpc>
            </a:pPr>
            <a:r>
              <a:rPr lang="en-US" sz="2400" spc="480">
                <a:solidFill>
                  <a:srgbClr val="1D1D1F"/>
                </a:solidFill>
                <a:latin typeface="Now Bold"/>
              </a:rPr>
              <a:t>WEIMAR, 14.06.2024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38289"/>
            <a:ext cx="16230600" cy="3804773"/>
          </a:xfrm>
          <a:custGeom>
            <a:avLst/>
            <a:gdLst/>
            <a:ahLst/>
            <a:cxnLst/>
            <a:rect l="l" t="t" r="r" b="b"/>
            <a:pathLst>
              <a:path w="16230600" h="3804773">
                <a:moveTo>
                  <a:pt x="0" y="0"/>
                </a:moveTo>
                <a:lnTo>
                  <a:pt x="16230600" y="0"/>
                </a:lnTo>
                <a:lnTo>
                  <a:pt x="16230600" y="3804774"/>
                </a:lnTo>
                <a:lnTo>
                  <a:pt x="0" y="3804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9977" b="-699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53443" y="5482446"/>
            <a:ext cx="895638" cy="895638"/>
          </a:xfrm>
          <a:custGeom>
            <a:avLst/>
            <a:gdLst/>
            <a:ahLst/>
            <a:cxnLst/>
            <a:rect l="l" t="t" r="r" b="b"/>
            <a:pathLst>
              <a:path w="895638" h="895638">
                <a:moveTo>
                  <a:pt x="0" y="0"/>
                </a:moveTo>
                <a:lnTo>
                  <a:pt x="895638" y="0"/>
                </a:lnTo>
                <a:lnTo>
                  <a:pt x="895638" y="895638"/>
                </a:lnTo>
                <a:lnTo>
                  <a:pt x="0" y="8956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5048250"/>
            <a:ext cx="5424743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UNANGENEHME GEFÜHLE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22893" y="5048250"/>
            <a:ext cx="9029513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WIRKSAME UND MACHBARE HANDLUNGSMÖGLICHKEITEN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986318" y="7102443"/>
            <a:ext cx="7301682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9"/>
              </a:lnSpc>
            </a:pPr>
            <a:r>
              <a:rPr lang="en-US" sz="4299">
                <a:solidFill>
                  <a:srgbClr val="1D1D1F"/>
                </a:solidFill>
                <a:latin typeface="Now Bold"/>
              </a:rPr>
              <a:t>= höhere Wahrscheinlichkeit dranzubleiben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5490" y="8064468"/>
            <a:ext cx="9874730" cy="187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5899" lvl="1" indent="-107950" algn="l">
              <a:lnSpc>
                <a:spcPts val="1399"/>
              </a:lnSpc>
              <a:buFont typeface="Arial"/>
              <a:buChar char="•"/>
            </a:pPr>
            <a:r>
              <a:rPr lang="en-US" sz="999">
                <a:solidFill>
                  <a:srgbClr val="1D1D1F"/>
                </a:solidFill>
                <a:latin typeface="Canva Sans"/>
              </a:rPr>
              <a:t>Ágoston C. et al. (2022): Identifying Types of Eco-Anxiety, Eco-Guilt, Eco-Grief, and Eco-Coping in a Climate-Sensitive Population: A Qualitative Study. International Journal of Environmental Research and Public Health, 19 (4), 2461, https://doi.org/10.3390/ijerph19042461.</a:t>
            </a:r>
          </a:p>
          <a:p>
            <a:pPr marL="215899" lvl="1" indent="-107950" algn="l">
              <a:lnSpc>
                <a:spcPts val="1399"/>
              </a:lnSpc>
              <a:buFont typeface="Arial"/>
              <a:buChar char="•"/>
            </a:pPr>
            <a:r>
              <a:rPr lang="en-US" sz="999">
                <a:solidFill>
                  <a:srgbClr val="1D1D1F"/>
                </a:solidFill>
                <a:latin typeface="Canva Sans"/>
              </a:rPr>
              <a:t>Eine gut verständliche Beschreibung der Theorie der Erlernten Hilflosigkeit und Theorien der subjektiven Kontrolle nach Seligman sowie der sozialen Lerntheorie nach Bandura s. in: Bodenmann G., Perrez M., Schär M.: Klassische Lerntheorien - Grundlagen und Anwendungen in Erziehung und Psychotherapie. 3. Auflage 2016, Hogrefe Verlag, Bern, ISBN 3456855982.</a:t>
            </a:r>
          </a:p>
          <a:p>
            <a:pPr marL="215899" lvl="1" indent="-107950" algn="l">
              <a:lnSpc>
                <a:spcPts val="1399"/>
              </a:lnSpc>
              <a:buFont typeface="Arial"/>
              <a:buChar char="•"/>
            </a:pPr>
            <a:r>
              <a:rPr lang="en-US" sz="999">
                <a:solidFill>
                  <a:srgbClr val="1D1D1F"/>
                </a:solidFill>
                <a:latin typeface="Canva Sans"/>
              </a:rPr>
              <a:t>Egger, J.W. (2015): Selbstwirksamkeit - Ein kognitives Konstrukt für gesundheitliches Verhalten. In: Integrative Modelle in Psychotherapie, Supervision und Beratung - Integrative Verhaltenstherapie und psychotherapeutische Medizin - Ein biopsychosoziales Modell, Teil III (3), S. 283-311, Springer Verlag Wiesbaden, ISBN 978-3-658-06802-8, https://doi.org/10.1007/978-3- 658-06803-5.</a:t>
            </a:r>
          </a:p>
          <a:p>
            <a:pPr marL="215899" lvl="1" indent="-107950" algn="l">
              <a:lnSpc>
                <a:spcPts val="1399"/>
              </a:lnSpc>
              <a:buFont typeface="Arial"/>
              <a:buChar char="•"/>
            </a:pPr>
            <a:r>
              <a:rPr lang="en-US" sz="999">
                <a:solidFill>
                  <a:srgbClr val="1D1D1F"/>
                </a:solidFill>
                <a:latin typeface="Canva Sans"/>
              </a:rPr>
              <a:t>Ojala M. et al. (2021): Anxiety, Worry, and Grief in a Time of Environmental and Climate Crisis: A Narrative Review. Annual Review of Environment and Resources, 46, 35-58, https://doi.org/10.1146/annurev-environ-012220-022716.</a:t>
            </a:r>
          </a:p>
          <a:p>
            <a:pPr algn="ctr">
              <a:lnSpc>
                <a:spcPts val="1399"/>
              </a:lnSpc>
            </a:pPr>
            <a:endParaRPr lang="en-US" sz="999">
              <a:solidFill>
                <a:srgbClr val="1D1D1F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150148"/>
            <a:ext cx="4905369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12199" y="2569317"/>
            <a:ext cx="1623177" cy="1270136"/>
          </a:xfrm>
          <a:custGeom>
            <a:avLst/>
            <a:gdLst/>
            <a:ahLst/>
            <a:cxnLst/>
            <a:rect l="l" t="t" r="r" b="b"/>
            <a:pathLst>
              <a:path w="1623177" h="1270136">
                <a:moveTo>
                  <a:pt x="0" y="0"/>
                </a:moveTo>
                <a:lnTo>
                  <a:pt x="1623176" y="0"/>
                </a:lnTo>
                <a:lnTo>
                  <a:pt x="1623176" y="1270135"/>
                </a:lnTo>
                <a:lnTo>
                  <a:pt x="0" y="1270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94689" y="4893662"/>
            <a:ext cx="3593311" cy="5393338"/>
          </a:xfrm>
          <a:custGeom>
            <a:avLst/>
            <a:gdLst/>
            <a:ahLst/>
            <a:cxnLst/>
            <a:rect l="l" t="t" r="r" b="b"/>
            <a:pathLst>
              <a:path w="3593311" h="5393338">
                <a:moveTo>
                  <a:pt x="0" y="0"/>
                </a:moveTo>
                <a:lnTo>
                  <a:pt x="3593311" y="0"/>
                </a:lnTo>
                <a:lnTo>
                  <a:pt x="3593311" y="5393338"/>
                </a:lnTo>
                <a:lnTo>
                  <a:pt x="0" y="5393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4713" y="7271243"/>
            <a:ext cx="14781359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9"/>
              </a:lnSpc>
            </a:pPr>
            <a:r>
              <a:rPr lang="en-US" sz="4099">
                <a:solidFill>
                  <a:srgbClr val="1D1D1F"/>
                </a:solidFill>
                <a:latin typeface="Now Heavy"/>
              </a:rPr>
              <a:t>10 Beispiele: Wann habt ihr euch wirksam gefühlt?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626995"/>
            <a:ext cx="9667816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WAS SIND DENN MACHBARE UND WIRKSAME HANDLUNGSMÖGLICHKEITEN?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225145"/>
            <a:ext cx="4905375" cy="3171401"/>
          </a:xfrm>
          <a:custGeom>
            <a:avLst/>
            <a:gdLst/>
            <a:ahLst/>
            <a:cxnLst/>
            <a:rect l="l" t="t" r="r" b="b"/>
            <a:pathLst>
              <a:path w="4905375" h="3171401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68" r="-74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09120" y="6225145"/>
            <a:ext cx="4905375" cy="3171401"/>
          </a:xfrm>
          <a:custGeom>
            <a:avLst/>
            <a:gdLst/>
            <a:ahLst/>
            <a:cxnLst/>
            <a:rect l="l" t="t" r="r" b="b"/>
            <a:pathLst>
              <a:path w="4905375" h="3171401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26" b="-1526"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0" y="5672098"/>
            <a:ext cx="4905369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5909120" y="5672098"/>
            <a:ext cx="4905375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2353925" y="1382502"/>
            <a:ext cx="4905375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2442592" y="1784007"/>
            <a:ext cx="4816708" cy="7612540"/>
          </a:xfrm>
          <a:custGeom>
            <a:avLst/>
            <a:gdLst/>
            <a:ahLst/>
            <a:cxnLst/>
            <a:rect l="l" t="t" r="r" b="b"/>
            <a:pathLst>
              <a:path w="4816708" h="7612540">
                <a:moveTo>
                  <a:pt x="0" y="0"/>
                </a:moveTo>
                <a:lnTo>
                  <a:pt x="4816708" y="0"/>
                </a:lnTo>
                <a:lnTo>
                  <a:pt x="4816708" y="7612539"/>
                </a:lnTo>
                <a:lnTo>
                  <a:pt x="0" y="76125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09059" y="8674069"/>
            <a:ext cx="1493243" cy="1168463"/>
          </a:xfrm>
          <a:custGeom>
            <a:avLst/>
            <a:gdLst/>
            <a:ahLst/>
            <a:cxnLst/>
            <a:rect l="l" t="t" r="r" b="b"/>
            <a:pathLst>
              <a:path w="1493243" h="1168463">
                <a:moveTo>
                  <a:pt x="0" y="0"/>
                </a:moveTo>
                <a:lnTo>
                  <a:pt x="1493243" y="0"/>
                </a:lnTo>
                <a:lnTo>
                  <a:pt x="1493243" y="1168462"/>
                </a:lnTo>
                <a:lnTo>
                  <a:pt x="0" y="1168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81071" y="8974723"/>
            <a:ext cx="812486" cy="867809"/>
          </a:xfrm>
          <a:custGeom>
            <a:avLst/>
            <a:gdLst/>
            <a:ahLst/>
            <a:cxnLst/>
            <a:rect l="l" t="t" r="r" b="b"/>
            <a:pathLst>
              <a:path w="812486" h="867809">
                <a:moveTo>
                  <a:pt x="0" y="0"/>
                </a:moveTo>
                <a:lnTo>
                  <a:pt x="812485" y="0"/>
                </a:lnTo>
                <a:lnTo>
                  <a:pt x="812485" y="867808"/>
                </a:lnTo>
                <a:lnTo>
                  <a:pt x="0" y="8678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2608" y="5143500"/>
            <a:ext cx="3840158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Energiewende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30867" y="847725"/>
            <a:ext cx="3840158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Handabdruck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59987" y="5062498"/>
            <a:ext cx="3803641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Fußabdruck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0817" y="1263439"/>
            <a:ext cx="9667816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WAS SIND DENN MACHBARE UND WIRKSAME HANDLUNGSMÖGLICHKEITEN?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6230600" cy="3804773"/>
          </a:xfrm>
          <a:custGeom>
            <a:avLst/>
            <a:gdLst/>
            <a:ahLst/>
            <a:cxnLst/>
            <a:rect l="l" t="t" r="r" b="b"/>
            <a:pathLst>
              <a:path w="16230600" h="3804773">
                <a:moveTo>
                  <a:pt x="0" y="0"/>
                </a:moveTo>
                <a:lnTo>
                  <a:pt x="16230600" y="0"/>
                </a:lnTo>
                <a:lnTo>
                  <a:pt x="16230600" y="3804773"/>
                </a:lnTo>
                <a:lnTo>
                  <a:pt x="0" y="38047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372" b="-9237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31684" y="5576538"/>
            <a:ext cx="5424743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KOLLEKTIVES HANDELN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578186" y="5576538"/>
            <a:ext cx="3460166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SOZIALE NORMEN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78186" y="7442403"/>
            <a:ext cx="53217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1D1D1F"/>
                </a:solidFill>
                <a:latin typeface="Now Heavy"/>
              </a:rPr>
              <a:t>erleichtern die psych. Integration</a:t>
            </a:r>
          </a:p>
          <a:p>
            <a:pPr marL="647697" lvl="1" indent="-323848" algn="l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1D1D1F"/>
                </a:solidFill>
                <a:latin typeface="Now Heavy"/>
              </a:rPr>
              <a:t>schaffen Pull-Effekte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1684" y="7442403"/>
            <a:ext cx="5563729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1D1D1F"/>
                </a:solidFill>
                <a:latin typeface="Now Bold"/>
              </a:rPr>
              <a:t>am wirksamsten!</a:t>
            </a:r>
          </a:p>
          <a:p>
            <a:pPr marL="690880" lvl="1" indent="-345440" algn="l">
              <a:lnSpc>
                <a:spcPts val="3840"/>
              </a:lnSpc>
              <a:buFont typeface="Arial"/>
              <a:buChar char="•"/>
            </a:pPr>
            <a:r>
              <a:rPr lang="en-US" sz="3200">
                <a:solidFill>
                  <a:srgbClr val="1D1D1F"/>
                </a:solidFill>
                <a:latin typeface="Now Bold"/>
              </a:rPr>
              <a:t>fördert Resilienz und psychische Gesundheit</a:t>
            </a:r>
          </a:p>
        </p:txBody>
      </p:sp>
      <p:sp>
        <p:nvSpPr>
          <p:cNvPr id="7" name="AutoShape 7"/>
          <p:cNvSpPr/>
          <p:nvPr/>
        </p:nvSpPr>
        <p:spPr>
          <a:xfrm>
            <a:off x="9578186" y="5511855"/>
            <a:ext cx="1418771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894070"/>
            <a:ext cx="5538425" cy="336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endParaRPr/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AMBIGUITÄTS-TOLERANZ ALS PSYCH. LEISTUNG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3958399" cy="278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“Um mich zu engagieren, müsste ich aber erst einmal ganz viel lesen.”</a:t>
            </a:r>
          </a:p>
          <a:p>
            <a:pPr algn="l">
              <a:lnSpc>
                <a:spcPts val="3150"/>
              </a:lnSpc>
            </a:pPr>
            <a:endParaRPr lang="en-US" sz="2100">
              <a:solidFill>
                <a:srgbClr val="606060"/>
              </a:solidFill>
              <a:latin typeface="Now"/>
            </a:endParaRP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“Mein eigenes Verhalten ist auch noch überhaupt nicht perfekt.” </a:t>
            </a:r>
          </a:p>
        </p:txBody>
      </p:sp>
      <p:sp>
        <p:nvSpPr>
          <p:cNvPr id="4" name="Freeform 4"/>
          <p:cNvSpPr/>
          <p:nvPr/>
        </p:nvSpPr>
        <p:spPr>
          <a:xfrm>
            <a:off x="7121259" y="1028700"/>
            <a:ext cx="10138041" cy="4114800"/>
          </a:xfrm>
          <a:custGeom>
            <a:avLst/>
            <a:gdLst/>
            <a:ahLst/>
            <a:cxnLst/>
            <a:rect l="l" t="t" r="r" b="b"/>
            <a:pathLst>
              <a:path w="10138041" h="4114800">
                <a:moveTo>
                  <a:pt x="0" y="0"/>
                </a:moveTo>
                <a:lnTo>
                  <a:pt x="10138041" y="0"/>
                </a:lnTo>
                <a:lnTo>
                  <a:pt x="1013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229" b="-3222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21259" y="5143500"/>
            <a:ext cx="10138041" cy="4114800"/>
          </a:xfrm>
          <a:custGeom>
            <a:avLst/>
            <a:gdLst/>
            <a:ahLst/>
            <a:cxnLst/>
            <a:rect l="l" t="t" r="r" b="b"/>
            <a:pathLst>
              <a:path w="10138041" h="4114800">
                <a:moveTo>
                  <a:pt x="0" y="0"/>
                </a:moveTo>
                <a:lnTo>
                  <a:pt x="10138041" y="0"/>
                </a:lnTo>
                <a:lnTo>
                  <a:pt x="1013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229" b="-32229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6230600" cy="3804773"/>
          </a:xfrm>
          <a:custGeom>
            <a:avLst/>
            <a:gdLst/>
            <a:ahLst/>
            <a:cxnLst/>
            <a:rect l="l" t="t" r="r" b="b"/>
            <a:pathLst>
              <a:path w="16230600" h="3804773">
                <a:moveTo>
                  <a:pt x="0" y="0"/>
                </a:moveTo>
                <a:lnTo>
                  <a:pt x="16230600" y="0"/>
                </a:lnTo>
                <a:lnTo>
                  <a:pt x="16230600" y="3804773"/>
                </a:lnTo>
                <a:lnTo>
                  <a:pt x="0" y="38047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106" b="-92106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9578186" y="5511855"/>
            <a:ext cx="1418771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345498" y="8804648"/>
            <a:ext cx="1283731" cy="1286949"/>
          </a:xfrm>
          <a:custGeom>
            <a:avLst/>
            <a:gdLst/>
            <a:ahLst/>
            <a:cxnLst/>
            <a:rect l="l" t="t" r="r" b="b"/>
            <a:pathLst>
              <a:path w="1283731" h="1286949">
                <a:moveTo>
                  <a:pt x="0" y="0"/>
                </a:moveTo>
                <a:lnTo>
                  <a:pt x="1283731" y="0"/>
                </a:lnTo>
                <a:lnTo>
                  <a:pt x="1283731" y="1286948"/>
                </a:lnTo>
                <a:lnTo>
                  <a:pt x="0" y="1286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5440418"/>
            <a:ext cx="5424743" cy="336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(WEM) KANN MAN ÜBERHAUPT ZUM ENGAGEMENT RATEN?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78186" y="5822857"/>
            <a:ext cx="6230242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Aktivismus ist “entgrenzt” (keine Chef*innen, keine Arbeitszeiten, Entwertung als Freizeitaktivität,...)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78186" y="7584982"/>
            <a:ext cx="6230242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-&gt; schlechte Arbeitsbedingungen, unrealistische Vorbilder, permanenter Problemfokus,... </a:t>
            </a:r>
          </a:p>
        </p:txBody>
      </p:sp>
      <p:sp>
        <p:nvSpPr>
          <p:cNvPr id="8" name="TextBox 8"/>
          <p:cNvSpPr txBox="1"/>
          <p:nvPr/>
        </p:nvSpPr>
        <p:spPr>
          <a:xfrm rot="-1784362">
            <a:off x="12915867" y="8396248"/>
            <a:ext cx="5424743" cy="49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C6302C"/>
                </a:solidFill>
                <a:latin typeface="Raleway Bold"/>
              </a:rPr>
              <a:t>BEDARF EINER AUFWERTUNG.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31553" y="4046411"/>
            <a:ext cx="2756447" cy="4076302"/>
          </a:xfrm>
          <a:custGeom>
            <a:avLst/>
            <a:gdLst/>
            <a:ahLst/>
            <a:cxnLst/>
            <a:rect l="l" t="t" r="r" b="b"/>
            <a:pathLst>
              <a:path w="2756447" h="4076302">
                <a:moveTo>
                  <a:pt x="0" y="0"/>
                </a:moveTo>
                <a:lnTo>
                  <a:pt x="2756447" y="0"/>
                </a:lnTo>
                <a:lnTo>
                  <a:pt x="2756447" y="4076302"/>
                </a:lnTo>
                <a:lnTo>
                  <a:pt x="0" y="4076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713" r="-53646" b="-220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81080" y="5970262"/>
            <a:ext cx="11445454" cy="184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5299">
                <a:solidFill>
                  <a:srgbClr val="1D1D1F"/>
                </a:solidFill>
                <a:latin typeface="Raleway Heavy"/>
              </a:rPr>
              <a:t>KMK: BNE IST EIN WICHTIGES FÄCHERÜBERGREIFENDES THEMA!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81080" y="8261389"/>
            <a:ext cx="15678220" cy="699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r>
              <a:rPr lang="en-US" sz="3899">
                <a:solidFill>
                  <a:srgbClr val="606060"/>
                </a:solidFill>
                <a:latin typeface="Now Bold"/>
              </a:rPr>
              <a:t>Lösungen brauchen interdisziplinäres Denken und Handeln.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4168291"/>
            <a:ext cx="7500984" cy="5090009"/>
          </a:xfrm>
          <a:custGeom>
            <a:avLst/>
            <a:gdLst/>
            <a:ahLst/>
            <a:cxnLst/>
            <a:rect l="l" t="t" r="r" b="b"/>
            <a:pathLst>
              <a:path w="7500984" h="5090009">
                <a:moveTo>
                  <a:pt x="0" y="0"/>
                </a:moveTo>
                <a:lnTo>
                  <a:pt x="7500984" y="0"/>
                </a:lnTo>
                <a:lnTo>
                  <a:pt x="7500984" y="5090009"/>
                </a:lnTo>
                <a:lnTo>
                  <a:pt x="0" y="5090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81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38525" y="6789384"/>
            <a:ext cx="1345224" cy="2126052"/>
          </a:xfrm>
          <a:custGeom>
            <a:avLst/>
            <a:gdLst/>
            <a:ahLst/>
            <a:cxnLst/>
            <a:rect l="l" t="t" r="r" b="b"/>
            <a:pathLst>
              <a:path w="1345224" h="2126052">
                <a:moveTo>
                  <a:pt x="0" y="0"/>
                </a:moveTo>
                <a:lnTo>
                  <a:pt x="1345224" y="0"/>
                </a:lnTo>
                <a:lnTo>
                  <a:pt x="1345224" y="2126052"/>
                </a:lnTo>
                <a:lnTo>
                  <a:pt x="0" y="21260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29305" y="5076825"/>
            <a:ext cx="4753241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individuell</a:t>
            </a:r>
          </a:p>
        </p:txBody>
      </p:sp>
      <p:sp>
        <p:nvSpPr>
          <p:cNvPr id="5" name="Freeform 5"/>
          <p:cNvSpPr/>
          <p:nvPr/>
        </p:nvSpPr>
        <p:spPr>
          <a:xfrm>
            <a:off x="10207130" y="4622651"/>
            <a:ext cx="1830506" cy="1681778"/>
          </a:xfrm>
          <a:custGeom>
            <a:avLst/>
            <a:gdLst/>
            <a:ahLst/>
            <a:cxnLst/>
            <a:rect l="l" t="t" r="r" b="b"/>
            <a:pathLst>
              <a:path w="1830506" h="1681778">
                <a:moveTo>
                  <a:pt x="0" y="0"/>
                </a:moveTo>
                <a:lnTo>
                  <a:pt x="1830506" y="0"/>
                </a:lnTo>
                <a:lnTo>
                  <a:pt x="1830506" y="1681778"/>
                </a:lnTo>
                <a:lnTo>
                  <a:pt x="0" y="1681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21371" y="7028329"/>
            <a:ext cx="2602024" cy="1733599"/>
          </a:xfrm>
          <a:custGeom>
            <a:avLst/>
            <a:gdLst/>
            <a:ahLst/>
            <a:cxnLst/>
            <a:rect l="l" t="t" r="r" b="b"/>
            <a:pathLst>
              <a:path w="2602024" h="1733599">
                <a:moveTo>
                  <a:pt x="0" y="0"/>
                </a:moveTo>
                <a:lnTo>
                  <a:pt x="2602024" y="0"/>
                </a:lnTo>
                <a:lnTo>
                  <a:pt x="2602024" y="1733598"/>
                </a:lnTo>
                <a:lnTo>
                  <a:pt x="0" y="17335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38525" y="4538117"/>
            <a:ext cx="1616525" cy="1616525"/>
          </a:xfrm>
          <a:custGeom>
            <a:avLst/>
            <a:gdLst/>
            <a:ahLst/>
            <a:cxnLst/>
            <a:rect l="l" t="t" r="r" b="b"/>
            <a:pathLst>
              <a:path w="1616525" h="1616525">
                <a:moveTo>
                  <a:pt x="0" y="0"/>
                </a:moveTo>
                <a:lnTo>
                  <a:pt x="1616525" y="0"/>
                </a:lnTo>
                <a:lnTo>
                  <a:pt x="1616525" y="1616524"/>
                </a:lnTo>
                <a:lnTo>
                  <a:pt x="0" y="16165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07557" y="1386869"/>
            <a:ext cx="4753241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VIER-FELDER-SCHEMA DER RESILIENZ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07557" y="8012430"/>
            <a:ext cx="4513021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Welches Resilienzverständnis wird in Ihrer Schule verfolgt?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29305" y="7785735"/>
            <a:ext cx="4753241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kollektiv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07130" y="3516659"/>
            <a:ext cx="4753241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Adaptation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36688" y="3516659"/>
            <a:ext cx="4753241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Transformation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07557" y="4111141"/>
            <a:ext cx="4753241" cy="33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800">
                <a:solidFill>
                  <a:srgbClr val="606060"/>
                </a:solidFill>
                <a:latin typeface="Now"/>
              </a:rPr>
              <a:t>nach Peter &amp; Nießen (2022)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53087" y="7736122"/>
            <a:ext cx="7181826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5348935" y="5906817"/>
            <a:ext cx="2581847" cy="2372072"/>
          </a:xfrm>
          <a:custGeom>
            <a:avLst/>
            <a:gdLst/>
            <a:ahLst/>
            <a:cxnLst/>
            <a:rect l="l" t="t" r="r" b="b"/>
            <a:pathLst>
              <a:path w="2581847" h="2372072">
                <a:moveTo>
                  <a:pt x="0" y="0"/>
                </a:moveTo>
                <a:lnTo>
                  <a:pt x="2581847" y="0"/>
                </a:lnTo>
                <a:lnTo>
                  <a:pt x="2581847" y="2372071"/>
                </a:lnTo>
                <a:lnTo>
                  <a:pt x="0" y="23720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72815" y="2437243"/>
            <a:ext cx="15942370" cy="371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1D1D1F"/>
                </a:solidFill>
                <a:latin typeface="Raleway Heavy"/>
              </a:rPr>
              <a:t>INDIVIDUELLE RESILIENZFÖRDERUNG IST IN ZEITEN KOMPLEXER GLOBALER KRISEN UNZUREICHEND UND KANN SOGAR NOTWENDIGES HANDELN VERHINDERN.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631753"/>
            <a:ext cx="15798041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480">
                <a:solidFill>
                  <a:srgbClr val="1D1D1F"/>
                </a:solidFill>
                <a:latin typeface="Now Bold"/>
              </a:rPr>
              <a:t>RESILIENZ = GESUNDE UND ALTERSGERECHTE ENTWICKLUNG ANGESICHTS UNGÜNSTIGER LEBENSUMSTÄNDE ODER KRITISCHER LEBENSEREIGNISSE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08545"/>
            <a:ext cx="7833010" cy="9414862"/>
          </a:xfrm>
          <a:custGeom>
            <a:avLst/>
            <a:gdLst/>
            <a:ahLst/>
            <a:cxnLst/>
            <a:rect l="l" t="t" r="r" b="b"/>
            <a:pathLst>
              <a:path w="7833010" h="9414862">
                <a:moveTo>
                  <a:pt x="0" y="0"/>
                </a:moveTo>
                <a:lnTo>
                  <a:pt x="7833010" y="0"/>
                </a:lnTo>
                <a:lnTo>
                  <a:pt x="7833010" y="9414863"/>
                </a:lnTo>
                <a:lnTo>
                  <a:pt x="0" y="9414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799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75385" y="508545"/>
            <a:ext cx="8007924" cy="9414862"/>
          </a:xfrm>
          <a:custGeom>
            <a:avLst/>
            <a:gdLst/>
            <a:ahLst/>
            <a:cxnLst/>
            <a:rect l="l" t="t" r="r" b="b"/>
            <a:pathLst>
              <a:path w="8007924" h="9414862">
                <a:moveTo>
                  <a:pt x="0" y="0"/>
                </a:moveTo>
                <a:lnTo>
                  <a:pt x="8007923" y="0"/>
                </a:lnTo>
                <a:lnTo>
                  <a:pt x="8007923" y="9414863"/>
                </a:lnTo>
                <a:lnTo>
                  <a:pt x="0" y="9414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2233" b="-10407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77250">
            <a:off x="1245944" y="2675877"/>
            <a:ext cx="16230600" cy="4382262"/>
          </a:xfrm>
          <a:custGeom>
            <a:avLst/>
            <a:gdLst/>
            <a:ahLst/>
            <a:cxnLst/>
            <a:rect l="l" t="t" r="r" b="b"/>
            <a:pathLst>
              <a:path w="16230600" h="4382262">
                <a:moveTo>
                  <a:pt x="0" y="0"/>
                </a:moveTo>
                <a:lnTo>
                  <a:pt x="16230600" y="0"/>
                </a:lnTo>
                <a:lnTo>
                  <a:pt x="16230600" y="4382262"/>
                </a:lnTo>
                <a:lnTo>
                  <a:pt x="0" y="438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999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22437" y="1054045"/>
            <a:ext cx="10074970" cy="1278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>
                <a:solidFill>
                  <a:srgbClr val="1D1D1F"/>
                </a:solidFill>
                <a:latin typeface="Raleway Heavy"/>
              </a:rPr>
              <a:t>WAS SCHWIERIG IST.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82085" y="5629810"/>
            <a:ext cx="7474309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619">
                <a:solidFill>
                  <a:srgbClr val="1D1D1F"/>
                </a:solidFill>
                <a:latin typeface="Now Bold"/>
              </a:rPr>
              <a:t>SELBSTREFLEXION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23759" y="8094994"/>
            <a:ext cx="10074970" cy="116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1D1D1F"/>
                </a:solidFill>
                <a:latin typeface="Raleway Heavy"/>
              </a:rPr>
              <a:t>WIE ES KLAPPEN KANN.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70813" y="3960907"/>
            <a:ext cx="7474309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619">
                <a:solidFill>
                  <a:srgbClr val="1D1D1F"/>
                </a:solidFill>
                <a:latin typeface="Now Bold"/>
              </a:rPr>
              <a:t>WISSEN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7071" y="2107998"/>
            <a:ext cx="5224188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HILFREICH FÜR LEHRKRÄFTE</a:t>
            </a:r>
          </a:p>
        </p:txBody>
      </p:sp>
      <p:sp>
        <p:nvSpPr>
          <p:cNvPr id="3" name="Freeform 3"/>
          <p:cNvSpPr/>
          <p:nvPr/>
        </p:nvSpPr>
        <p:spPr>
          <a:xfrm>
            <a:off x="7821058" y="1028700"/>
            <a:ext cx="3218421" cy="1980610"/>
          </a:xfrm>
          <a:custGeom>
            <a:avLst/>
            <a:gdLst/>
            <a:ahLst/>
            <a:cxnLst/>
            <a:rect l="l" t="t" r="r" b="b"/>
            <a:pathLst>
              <a:path w="3218421" h="1980610">
                <a:moveTo>
                  <a:pt x="0" y="0"/>
                </a:moveTo>
                <a:lnTo>
                  <a:pt x="3218420" y="0"/>
                </a:lnTo>
                <a:lnTo>
                  <a:pt x="3218420" y="1980610"/>
                </a:lnTo>
                <a:lnTo>
                  <a:pt x="0" y="1980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78" b="-717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21058" y="3111697"/>
            <a:ext cx="3218421" cy="1980610"/>
          </a:xfrm>
          <a:custGeom>
            <a:avLst/>
            <a:gdLst/>
            <a:ahLst/>
            <a:cxnLst/>
            <a:rect l="l" t="t" r="r" b="b"/>
            <a:pathLst>
              <a:path w="3218421" h="1980610">
                <a:moveTo>
                  <a:pt x="0" y="0"/>
                </a:moveTo>
                <a:lnTo>
                  <a:pt x="3218420" y="0"/>
                </a:lnTo>
                <a:lnTo>
                  <a:pt x="3218420" y="1980609"/>
                </a:lnTo>
                <a:lnTo>
                  <a:pt x="0" y="1980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31" b="-413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21058" y="5194694"/>
            <a:ext cx="3218421" cy="1980610"/>
          </a:xfrm>
          <a:custGeom>
            <a:avLst/>
            <a:gdLst/>
            <a:ahLst/>
            <a:cxnLst/>
            <a:rect l="l" t="t" r="r" b="b"/>
            <a:pathLst>
              <a:path w="3218421" h="1980610">
                <a:moveTo>
                  <a:pt x="0" y="0"/>
                </a:moveTo>
                <a:lnTo>
                  <a:pt x="3218420" y="0"/>
                </a:lnTo>
                <a:lnTo>
                  <a:pt x="3218420" y="1980609"/>
                </a:lnTo>
                <a:lnTo>
                  <a:pt x="0" y="19806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08" b="-260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21058" y="7277690"/>
            <a:ext cx="3218421" cy="1980610"/>
          </a:xfrm>
          <a:custGeom>
            <a:avLst/>
            <a:gdLst/>
            <a:ahLst/>
            <a:cxnLst/>
            <a:rect l="l" t="t" r="r" b="b"/>
            <a:pathLst>
              <a:path w="3218421" h="1980610">
                <a:moveTo>
                  <a:pt x="0" y="0"/>
                </a:moveTo>
                <a:lnTo>
                  <a:pt x="3218420" y="0"/>
                </a:lnTo>
                <a:lnTo>
                  <a:pt x="3218420" y="1980610"/>
                </a:lnTo>
                <a:lnTo>
                  <a:pt x="0" y="1980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233" b="-423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608435" y="1604126"/>
            <a:ext cx="3725076" cy="116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Kompetenter Umgang mit den eigenen Gefühlen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08435" y="5835989"/>
            <a:ext cx="4231732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Gemeinschaft stärken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8435" y="3748203"/>
            <a:ext cx="4231732" cy="77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Aufmerksamkeit zuwenden und handeln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08435" y="7864135"/>
            <a:ext cx="4231732" cy="77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Reflektierter Umgang mit der eigenen Abwehr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1608435" y="1226397"/>
            <a:ext cx="1418771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1608435" y="3338335"/>
            <a:ext cx="1418771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1608435" y="5386866"/>
            <a:ext cx="1418771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1608435" y="7498360"/>
            <a:ext cx="1418771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58933"/>
            <a:ext cx="7274919" cy="5453898"/>
          </a:xfrm>
          <a:custGeom>
            <a:avLst/>
            <a:gdLst/>
            <a:ahLst/>
            <a:cxnLst/>
            <a:rect l="l" t="t" r="r" b="b"/>
            <a:pathLst>
              <a:path w="7274919" h="5453898">
                <a:moveTo>
                  <a:pt x="0" y="0"/>
                </a:moveTo>
                <a:lnTo>
                  <a:pt x="7274919" y="0"/>
                </a:lnTo>
                <a:lnTo>
                  <a:pt x="7274919" y="5453898"/>
                </a:lnTo>
                <a:lnTo>
                  <a:pt x="0" y="5453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279" t="-388" b="-3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484795" y="735955"/>
            <a:ext cx="10855824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WELCHE SOZIALEN NORMEN LEBT IHRE SCHULE VOR?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93391" y="2406790"/>
            <a:ext cx="8945382" cy="448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49"/>
              </a:lnSpc>
            </a:pPr>
            <a:endParaRPr/>
          </a:p>
          <a:p>
            <a:pPr marL="842000" lvl="1" indent="-421000" algn="l">
              <a:lnSpc>
                <a:spcPts val="5849"/>
              </a:lnSpc>
              <a:buFont typeface="Arial"/>
              <a:buChar char="•"/>
            </a:pPr>
            <a:r>
              <a:rPr lang="en-US" sz="3899">
                <a:solidFill>
                  <a:srgbClr val="606060"/>
                </a:solidFill>
                <a:latin typeface="Now"/>
              </a:rPr>
              <a:t>Ernährung</a:t>
            </a:r>
          </a:p>
          <a:p>
            <a:pPr marL="842000" lvl="1" indent="-421000" algn="l">
              <a:lnSpc>
                <a:spcPts val="5849"/>
              </a:lnSpc>
              <a:buFont typeface="Arial"/>
              <a:buChar char="•"/>
            </a:pPr>
            <a:r>
              <a:rPr lang="en-US" sz="3899">
                <a:solidFill>
                  <a:srgbClr val="606060"/>
                </a:solidFill>
                <a:latin typeface="Now"/>
              </a:rPr>
              <a:t>Mobilität</a:t>
            </a:r>
          </a:p>
          <a:p>
            <a:pPr marL="842000" lvl="1" indent="-421000" algn="l">
              <a:lnSpc>
                <a:spcPts val="5849"/>
              </a:lnSpc>
              <a:buFont typeface="Arial"/>
              <a:buChar char="•"/>
            </a:pPr>
            <a:r>
              <a:rPr lang="en-US" sz="3899">
                <a:solidFill>
                  <a:srgbClr val="606060"/>
                </a:solidFill>
                <a:latin typeface="Now"/>
              </a:rPr>
              <a:t>psychische Gesundheit</a:t>
            </a:r>
          </a:p>
          <a:p>
            <a:pPr marL="842000" lvl="1" indent="-421000" algn="l">
              <a:lnSpc>
                <a:spcPts val="5849"/>
              </a:lnSpc>
              <a:buFont typeface="Arial"/>
              <a:buChar char="•"/>
            </a:pPr>
            <a:r>
              <a:rPr lang="en-US" sz="3899">
                <a:solidFill>
                  <a:srgbClr val="606060"/>
                </a:solidFill>
                <a:latin typeface="Now"/>
              </a:rPr>
              <a:t>Entschleunigung</a:t>
            </a:r>
          </a:p>
          <a:p>
            <a:pPr marL="842000" lvl="1" indent="-421000" algn="l">
              <a:lnSpc>
                <a:spcPts val="5849"/>
              </a:lnSpc>
              <a:buFont typeface="Arial"/>
              <a:buChar char="•"/>
            </a:pPr>
            <a:r>
              <a:rPr lang="en-US" sz="3899">
                <a:solidFill>
                  <a:srgbClr val="606060"/>
                </a:solidFill>
                <a:latin typeface="Now"/>
              </a:rPr>
              <a:t>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32176" y="8177288"/>
            <a:ext cx="10855824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UND WAS SIND DEINE PERSÖNLICHEN ANSATZPUNKTE?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340619" y="9688829"/>
            <a:ext cx="8945382" cy="598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9"/>
              </a:lnSpc>
            </a:pPr>
            <a:r>
              <a:rPr lang="en-US" sz="3299">
                <a:solidFill>
                  <a:srgbClr val="606060"/>
                </a:solidFill>
                <a:latin typeface="Now"/>
              </a:rPr>
              <a:t>Smart CSO...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429247"/>
            <a:ext cx="16411158" cy="4920137"/>
          </a:xfrm>
          <a:custGeom>
            <a:avLst/>
            <a:gdLst/>
            <a:ahLst/>
            <a:cxnLst/>
            <a:rect l="l" t="t" r="r" b="b"/>
            <a:pathLst>
              <a:path w="16411158" h="4920137">
                <a:moveTo>
                  <a:pt x="0" y="0"/>
                </a:moveTo>
                <a:lnTo>
                  <a:pt x="16411158" y="0"/>
                </a:lnTo>
                <a:lnTo>
                  <a:pt x="16411158" y="4920137"/>
                </a:lnTo>
                <a:lnTo>
                  <a:pt x="0" y="49201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86" b="-543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933450"/>
            <a:ext cx="948297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SO KANN ES GEHEN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851510"/>
            <a:ext cx="16411158" cy="4920137"/>
          </a:xfrm>
          <a:custGeom>
            <a:avLst/>
            <a:gdLst/>
            <a:ahLst/>
            <a:cxnLst/>
            <a:rect l="l" t="t" r="r" b="b"/>
            <a:pathLst>
              <a:path w="16411158" h="4920137">
                <a:moveTo>
                  <a:pt x="0" y="0"/>
                </a:moveTo>
                <a:lnTo>
                  <a:pt x="16411158" y="0"/>
                </a:lnTo>
                <a:lnTo>
                  <a:pt x="16411158" y="4920137"/>
                </a:lnTo>
                <a:lnTo>
                  <a:pt x="0" y="49201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86" b="-54335"/>
            </a:stretch>
          </a:blipFill>
        </p:spPr>
      </p:sp>
      <p:sp>
        <p:nvSpPr>
          <p:cNvPr id="3" name="Freeform 3"/>
          <p:cNvSpPr/>
          <p:nvPr/>
        </p:nvSpPr>
        <p:spPr>
          <a:xfrm rot="1267454">
            <a:off x="6804716" y="6253231"/>
            <a:ext cx="1700645" cy="1230842"/>
          </a:xfrm>
          <a:custGeom>
            <a:avLst/>
            <a:gdLst/>
            <a:ahLst/>
            <a:cxnLst/>
            <a:rect l="l" t="t" r="r" b="b"/>
            <a:pathLst>
              <a:path w="1700645" h="1230842">
                <a:moveTo>
                  <a:pt x="0" y="0"/>
                </a:moveTo>
                <a:lnTo>
                  <a:pt x="1700645" y="0"/>
                </a:lnTo>
                <a:lnTo>
                  <a:pt x="1700645" y="1230842"/>
                </a:lnTo>
                <a:lnTo>
                  <a:pt x="0" y="1230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33450"/>
            <a:ext cx="948297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SO KANN ES GEHEN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670013" y="6963114"/>
            <a:ext cx="9396266" cy="2638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9"/>
              </a:lnSpc>
            </a:pPr>
            <a:r>
              <a:rPr lang="en-US" sz="3499">
                <a:solidFill>
                  <a:srgbClr val="606060"/>
                </a:solidFill>
                <a:latin typeface="Now Bold"/>
              </a:rPr>
              <a:t>Wir brauchen möglichst viele Menschen, die sich wirksam engagieren und dabei wohlfühlen. </a:t>
            </a:r>
          </a:p>
          <a:p>
            <a:pPr algn="l">
              <a:lnSpc>
                <a:spcPts val="5249"/>
              </a:lnSpc>
            </a:pPr>
            <a:r>
              <a:rPr lang="en-US" sz="3499">
                <a:solidFill>
                  <a:srgbClr val="606060"/>
                </a:solidFill>
                <a:latin typeface="Now Bold"/>
              </a:rPr>
              <a:t>Daueraufgabe auch für Schulen.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390776"/>
            <a:ext cx="18288000" cy="7598890"/>
          </a:xfrm>
          <a:custGeom>
            <a:avLst/>
            <a:gdLst/>
            <a:ahLst/>
            <a:cxnLst/>
            <a:rect l="l" t="t" r="r" b="b"/>
            <a:pathLst>
              <a:path w="18288000" h="7598890">
                <a:moveTo>
                  <a:pt x="0" y="0"/>
                </a:moveTo>
                <a:lnTo>
                  <a:pt x="18288000" y="0"/>
                </a:lnTo>
                <a:lnTo>
                  <a:pt x="18288000" y="7598891"/>
                </a:lnTo>
                <a:lnTo>
                  <a:pt x="0" y="7598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63" b="-3797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8867" y="207645"/>
            <a:ext cx="16097949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IDEEN ZUM HANDELN GIBT ES AUCH HIER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14122" y="1091446"/>
            <a:ext cx="16097949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HTTPS://DASKANNSTDUTUN.DE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512429" y="2466022"/>
            <a:ext cx="1418771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1158619"/>
            <a:ext cx="5705694" cy="8292275"/>
          </a:xfrm>
          <a:custGeom>
            <a:avLst/>
            <a:gdLst/>
            <a:ahLst/>
            <a:cxnLst/>
            <a:rect l="l" t="t" r="r" b="b"/>
            <a:pathLst>
              <a:path w="5705694" h="8292275">
                <a:moveTo>
                  <a:pt x="0" y="0"/>
                </a:moveTo>
                <a:lnTo>
                  <a:pt x="5705694" y="0"/>
                </a:lnTo>
                <a:lnTo>
                  <a:pt x="5705694" y="8292275"/>
                </a:lnTo>
                <a:lnTo>
                  <a:pt x="0" y="829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33004" y="4766552"/>
            <a:ext cx="3226296" cy="4684342"/>
          </a:xfrm>
          <a:custGeom>
            <a:avLst/>
            <a:gdLst/>
            <a:ahLst/>
            <a:cxnLst/>
            <a:rect l="l" t="t" r="r" b="b"/>
            <a:pathLst>
              <a:path w="3226296" h="4684342">
                <a:moveTo>
                  <a:pt x="0" y="0"/>
                </a:moveTo>
                <a:lnTo>
                  <a:pt x="3226296" y="0"/>
                </a:lnTo>
                <a:lnTo>
                  <a:pt x="3226296" y="4684342"/>
                </a:lnTo>
                <a:lnTo>
                  <a:pt x="0" y="468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729" t="-4042" r="-9293" b="-26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19029" y="4766552"/>
            <a:ext cx="3012172" cy="4684342"/>
          </a:xfrm>
          <a:custGeom>
            <a:avLst/>
            <a:gdLst/>
            <a:ahLst/>
            <a:cxnLst/>
            <a:rect l="l" t="t" r="r" b="b"/>
            <a:pathLst>
              <a:path w="3012172" h="4684342">
                <a:moveTo>
                  <a:pt x="0" y="0"/>
                </a:moveTo>
                <a:lnTo>
                  <a:pt x="3012172" y="0"/>
                </a:lnTo>
                <a:lnTo>
                  <a:pt x="3012172" y="4684342"/>
                </a:lnTo>
                <a:lnTo>
                  <a:pt x="0" y="4684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184330" y="403712"/>
            <a:ext cx="10074970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>
                <a:solidFill>
                  <a:srgbClr val="1D1D1F"/>
                </a:solidFill>
                <a:latin typeface="Raleway Heavy"/>
              </a:rPr>
              <a:t>VIELEN DANK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32835" y="2631613"/>
            <a:ext cx="11644768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480">
                <a:solidFill>
                  <a:srgbClr val="1D1D1F"/>
                </a:solidFill>
                <a:latin typeface="Now Bold"/>
              </a:rPr>
              <a:t>LEA.DOHM@KLIMAWANDEL-GESUNDHEIT.DE</a:t>
            </a:r>
          </a:p>
          <a:p>
            <a:pPr algn="ctr">
              <a:lnSpc>
                <a:spcPts val="3359"/>
              </a:lnSpc>
            </a:pPr>
            <a:endParaRPr lang="en-US" sz="2400" spc="480">
              <a:solidFill>
                <a:srgbClr val="1D1D1F"/>
              </a:solidFill>
              <a:latin typeface="Now Bold"/>
            </a:endParaRPr>
          </a:p>
          <a:p>
            <a:pPr algn="ctr">
              <a:lnSpc>
                <a:spcPts val="3359"/>
              </a:lnSpc>
            </a:pPr>
            <a:r>
              <a:rPr lang="en-US" sz="2400" spc="480">
                <a:solidFill>
                  <a:srgbClr val="1D1D1F"/>
                </a:solidFill>
                <a:latin typeface="Now Bold"/>
              </a:rPr>
              <a:t>SOCIAL MEDIA: @LEADOHM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15045" y="208996"/>
            <a:ext cx="12471368" cy="9869009"/>
          </a:xfrm>
          <a:custGeom>
            <a:avLst/>
            <a:gdLst/>
            <a:ahLst/>
            <a:cxnLst/>
            <a:rect l="l" t="t" r="r" b="b"/>
            <a:pathLst>
              <a:path w="12471368" h="9869009">
                <a:moveTo>
                  <a:pt x="0" y="0"/>
                </a:moveTo>
                <a:lnTo>
                  <a:pt x="12471368" y="0"/>
                </a:lnTo>
                <a:lnTo>
                  <a:pt x="12471368" y="9869008"/>
                </a:lnTo>
                <a:lnTo>
                  <a:pt x="0" y="9869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440945" y="239905"/>
            <a:ext cx="1161500" cy="1577590"/>
          </a:xfrm>
          <a:custGeom>
            <a:avLst/>
            <a:gdLst/>
            <a:ahLst/>
            <a:cxnLst/>
            <a:rect l="l" t="t" r="r" b="b"/>
            <a:pathLst>
              <a:path w="1161500" h="1577590">
                <a:moveTo>
                  <a:pt x="0" y="0"/>
                </a:moveTo>
                <a:lnTo>
                  <a:pt x="1161501" y="0"/>
                </a:lnTo>
                <a:lnTo>
                  <a:pt x="1161501" y="1577590"/>
                </a:lnTo>
                <a:lnTo>
                  <a:pt x="0" y="157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5400000">
            <a:off x="-3358246" y="3762284"/>
            <a:ext cx="10074970" cy="2262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1D1D1F"/>
                </a:solidFill>
                <a:latin typeface="Raleway Heavy"/>
              </a:rPr>
              <a:t>HÜRDE:</a:t>
            </a:r>
          </a:p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1D1D1F"/>
                </a:solidFill>
                <a:latin typeface="Raleway Heavy"/>
              </a:rPr>
              <a:t>HANDLUNGSHEMMNISSE UND VERZÖGERUNGSDISKURSE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7775" y="6086899"/>
            <a:ext cx="4905375" cy="3171401"/>
          </a:xfrm>
          <a:custGeom>
            <a:avLst/>
            <a:gdLst/>
            <a:ahLst/>
            <a:cxnLst/>
            <a:rect l="l" t="t" r="r" b="b"/>
            <a:pathLst>
              <a:path w="4905375" h="3171401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26" b="-152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15550" y="6086899"/>
            <a:ext cx="4905375" cy="3171401"/>
          </a:xfrm>
          <a:custGeom>
            <a:avLst/>
            <a:gdLst/>
            <a:ahLst/>
            <a:cxnLst/>
            <a:rect l="l" t="t" r="r" b="b"/>
            <a:pathLst>
              <a:path w="4905375" h="3171401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2" b="-4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73325" y="6086899"/>
            <a:ext cx="4905375" cy="3171401"/>
          </a:xfrm>
          <a:custGeom>
            <a:avLst/>
            <a:gdLst/>
            <a:ahLst/>
            <a:cxnLst/>
            <a:rect l="l" t="t" r="r" b="b"/>
            <a:pathLst>
              <a:path w="4905375" h="3171401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26" b="-152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086899"/>
            <a:ext cx="4905375" cy="3171401"/>
          </a:xfrm>
          <a:custGeom>
            <a:avLst/>
            <a:gdLst/>
            <a:ahLst/>
            <a:cxnLst/>
            <a:rect l="l" t="t" r="r" b="b"/>
            <a:pathLst>
              <a:path w="4905375" h="3171401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22" b="-162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395972" y="4324774"/>
            <a:ext cx="3840158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Wohnungskrise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77475" y="5058199"/>
            <a:ext cx="3840158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Bildungskrise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10213" y="5058199"/>
            <a:ext cx="2615800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Klimakrise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6425" y="5058199"/>
            <a:ext cx="5039517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Inflation / Armutsgefährdung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2159" y="954829"/>
            <a:ext cx="9687566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ZUKUNFTSAUSSICHTEN VON KINDERN UND JUGENDLICHEN</a:t>
            </a:r>
          </a:p>
        </p:txBody>
      </p:sp>
      <p:sp>
        <p:nvSpPr>
          <p:cNvPr id="11" name="AutoShape 11"/>
          <p:cNvSpPr/>
          <p:nvPr/>
        </p:nvSpPr>
        <p:spPr>
          <a:xfrm>
            <a:off x="0" y="5672098"/>
            <a:ext cx="4905369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5057775" y="5672098"/>
            <a:ext cx="4905375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0106025" y="5672098"/>
            <a:ext cx="4905375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5173325" y="5672098"/>
            <a:ext cx="3114675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11533983" y="1770169"/>
            <a:ext cx="6092029" cy="78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Parentifizierung?!</a:t>
            </a:r>
          </a:p>
          <a:p>
            <a:pPr algn="r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Wer muss sich wieviel engagieren?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4363350"/>
            <a:ext cx="6092029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Demographiekrise / Altersarmut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65867" y="4324774"/>
            <a:ext cx="3840158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psychische Probleme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85446" y="5143500"/>
            <a:ext cx="6092029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KI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95709" y="5832724"/>
            <a:ext cx="2254419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845861" y="-529218"/>
            <a:ext cx="11534965" cy="11534919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>
            <a:off x="1897071" y="3659430"/>
            <a:ext cx="2254419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389560" y="5143500"/>
            <a:ext cx="1278281" cy="1426074"/>
          </a:xfrm>
          <a:custGeom>
            <a:avLst/>
            <a:gdLst/>
            <a:ahLst/>
            <a:cxnLst/>
            <a:rect l="l" t="t" r="r" b="b"/>
            <a:pathLst>
              <a:path w="1278281" h="1426074">
                <a:moveTo>
                  <a:pt x="0" y="0"/>
                </a:moveTo>
                <a:lnTo>
                  <a:pt x="1278280" y="0"/>
                </a:lnTo>
                <a:lnTo>
                  <a:pt x="1278280" y="1426074"/>
                </a:lnTo>
                <a:lnTo>
                  <a:pt x="0" y="1426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97071" y="487478"/>
            <a:ext cx="7227822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endParaRPr/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VIELE SIND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(KLIMA-)KRISENMÜDE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97071" y="4302367"/>
            <a:ext cx="2986780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1D1D1F"/>
                </a:solidFill>
                <a:latin typeface="Now Bold"/>
              </a:rPr>
              <a:t>news avoidance:</a:t>
            </a:r>
          </a:p>
          <a:p>
            <a:pPr algn="l">
              <a:lnSpc>
                <a:spcPts val="3840"/>
              </a:lnSpc>
            </a:pPr>
            <a:endParaRPr lang="en-US" sz="3200">
              <a:solidFill>
                <a:srgbClr val="1D1D1F"/>
              </a:solidFill>
              <a:latin typeface="Now Bold"/>
            </a:endParaRPr>
          </a:p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1D1D1F"/>
                </a:solidFill>
                <a:latin typeface="Now Bold"/>
              </a:rPr>
              <a:t>2017: 49%</a:t>
            </a:r>
          </a:p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1D1D1F"/>
                </a:solidFill>
                <a:latin typeface="Now Bold"/>
              </a:rPr>
              <a:t>2022: 65%</a:t>
            </a:r>
          </a:p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1D1D1F"/>
                </a:solidFill>
                <a:latin typeface="Now Bold"/>
              </a:rPr>
              <a:t>“vermeiden gelegentlich”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95709" y="6502899"/>
            <a:ext cx="3229184" cy="278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Geringere mediale  Reichweite.</a:t>
            </a:r>
          </a:p>
          <a:p>
            <a:pPr algn="l">
              <a:lnSpc>
                <a:spcPts val="3150"/>
              </a:lnSpc>
            </a:pPr>
            <a:endParaRPr lang="en-US" sz="2100">
              <a:solidFill>
                <a:srgbClr val="606060"/>
              </a:solidFill>
              <a:latin typeface="Now"/>
            </a:endParaRP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Gesprächskiller.</a:t>
            </a:r>
          </a:p>
          <a:p>
            <a:pPr algn="l">
              <a:lnSpc>
                <a:spcPts val="3150"/>
              </a:lnSpc>
            </a:pPr>
            <a:endParaRPr lang="en-US" sz="2100">
              <a:solidFill>
                <a:srgbClr val="606060"/>
              </a:solidFill>
              <a:latin typeface="Now"/>
            </a:endParaRP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Aufreibend und frustrierend.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24893" y="9071406"/>
            <a:ext cx="514488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99"/>
              </a:lnSpc>
            </a:pPr>
            <a:r>
              <a:rPr lang="en-US" sz="999">
                <a:solidFill>
                  <a:srgbClr val="606060"/>
                </a:solidFill>
                <a:latin typeface="Now"/>
              </a:rPr>
              <a:t>Reuters Institute Digital News Report 2022</a:t>
            </a:r>
          </a:p>
          <a:p>
            <a:pPr algn="l">
              <a:lnSpc>
                <a:spcPts val="1499"/>
              </a:lnSpc>
            </a:pPr>
            <a:r>
              <a:rPr lang="en-US" sz="999">
                <a:solidFill>
                  <a:srgbClr val="606060"/>
                </a:solidFill>
                <a:latin typeface="Now"/>
              </a:rPr>
              <a:t>Rheingold Institut, 2023</a:t>
            </a:r>
          </a:p>
          <a:p>
            <a:pPr algn="l">
              <a:lnSpc>
                <a:spcPts val="1499"/>
              </a:lnSpc>
            </a:pPr>
            <a:endParaRPr lang="en-US" sz="999">
              <a:solidFill>
                <a:srgbClr val="606060"/>
              </a:solidFill>
              <a:latin typeface="Now"/>
            </a:endParaRPr>
          </a:p>
          <a:p>
            <a:pPr algn="l">
              <a:lnSpc>
                <a:spcPts val="1499"/>
              </a:lnSpc>
            </a:pPr>
            <a:r>
              <a:rPr lang="en-US" sz="999">
                <a:solidFill>
                  <a:srgbClr val="606060"/>
                </a:solidFill>
                <a:latin typeface="Now"/>
              </a:rPr>
              <a:t>Bildquellen Canvapro </a:t>
            </a:r>
          </a:p>
          <a:p>
            <a:pPr algn="l">
              <a:lnSpc>
                <a:spcPts val="1500"/>
              </a:lnSpc>
            </a:pPr>
            <a:endParaRPr lang="en-US" sz="999">
              <a:solidFill>
                <a:srgbClr val="60606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7477" y="5671788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0" y="0"/>
                </a:lnTo>
                <a:lnTo>
                  <a:pt x="4623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053783"/>
            <a:ext cx="2704880" cy="2596684"/>
          </a:xfrm>
          <a:custGeom>
            <a:avLst/>
            <a:gdLst/>
            <a:ahLst/>
            <a:cxnLst/>
            <a:rect l="l" t="t" r="r" b="b"/>
            <a:pathLst>
              <a:path w="2704880" h="2596684">
                <a:moveTo>
                  <a:pt x="0" y="0"/>
                </a:moveTo>
                <a:lnTo>
                  <a:pt x="2704880" y="0"/>
                </a:lnTo>
                <a:lnTo>
                  <a:pt x="2704880" y="2596685"/>
                </a:lnTo>
                <a:lnTo>
                  <a:pt x="0" y="2596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33580" y="4295436"/>
            <a:ext cx="5719550" cy="5154744"/>
          </a:xfrm>
          <a:custGeom>
            <a:avLst/>
            <a:gdLst/>
            <a:ahLst/>
            <a:cxnLst/>
            <a:rect l="l" t="t" r="r" b="b"/>
            <a:pathLst>
              <a:path w="5719550" h="5154744">
                <a:moveTo>
                  <a:pt x="0" y="0"/>
                </a:moveTo>
                <a:lnTo>
                  <a:pt x="5719550" y="0"/>
                </a:lnTo>
                <a:lnTo>
                  <a:pt x="5719550" y="5154745"/>
                </a:lnTo>
                <a:lnTo>
                  <a:pt x="0" y="5154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551830" y="8143351"/>
            <a:ext cx="5424743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ERGEBNIS: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51830" y="8954881"/>
            <a:ext cx="773617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1D1D1F"/>
                </a:solidFill>
                <a:latin typeface="Now"/>
              </a:rPr>
              <a:t>Untergangsstimmung.</a:t>
            </a:r>
          </a:p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1D1D1F"/>
                </a:solidFill>
                <a:latin typeface="Now"/>
              </a:rPr>
              <a:t>Wunsch nach einfachen Lösungen.</a:t>
            </a:r>
          </a:p>
        </p:txBody>
      </p:sp>
      <p:sp>
        <p:nvSpPr>
          <p:cNvPr id="7" name="Freeform 7"/>
          <p:cNvSpPr/>
          <p:nvPr/>
        </p:nvSpPr>
        <p:spPr>
          <a:xfrm>
            <a:off x="10309059" y="532488"/>
            <a:ext cx="6146975" cy="6340320"/>
          </a:xfrm>
          <a:custGeom>
            <a:avLst/>
            <a:gdLst/>
            <a:ahLst/>
            <a:cxnLst/>
            <a:rect l="l" t="t" r="r" b="b"/>
            <a:pathLst>
              <a:path w="6146975" h="6340320">
                <a:moveTo>
                  <a:pt x="0" y="0"/>
                </a:moveTo>
                <a:lnTo>
                  <a:pt x="6146975" y="0"/>
                </a:lnTo>
                <a:lnTo>
                  <a:pt x="6146975" y="6340320"/>
                </a:lnTo>
                <a:lnTo>
                  <a:pt x="0" y="63403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8000" t="-22443" r="-46298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21058" y="2786474"/>
            <a:ext cx="3218421" cy="1980610"/>
          </a:xfrm>
          <a:custGeom>
            <a:avLst/>
            <a:gdLst/>
            <a:ahLst/>
            <a:cxnLst/>
            <a:rect l="l" t="t" r="r" b="b"/>
            <a:pathLst>
              <a:path w="3218421" h="1980610">
                <a:moveTo>
                  <a:pt x="0" y="0"/>
                </a:moveTo>
                <a:lnTo>
                  <a:pt x="3218420" y="0"/>
                </a:lnTo>
                <a:lnTo>
                  <a:pt x="3218420" y="1980609"/>
                </a:lnTo>
                <a:lnTo>
                  <a:pt x="0" y="1980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31" b="-4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21058" y="4903936"/>
            <a:ext cx="3218421" cy="1980610"/>
          </a:xfrm>
          <a:custGeom>
            <a:avLst/>
            <a:gdLst/>
            <a:ahLst/>
            <a:cxnLst/>
            <a:rect l="l" t="t" r="r" b="b"/>
            <a:pathLst>
              <a:path w="3218421" h="1980610">
                <a:moveTo>
                  <a:pt x="0" y="0"/>
                </a:moveTo>
                <a:lnTo>
                  <a:pt x="3218420" y="0"/>
                </a:lnTo>
                <a:lnTo>
                  <a:pt x="3218420" y="1980609"/>
                </a:lnTo>
                <a:lnTo>
                  <a:pt x="0" y="1980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30" r="-1063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21058" y="7017895"/>
            <a:ext cx="3218421" cy="1980610"/>
          </a:xfrm>
          <a:custGeom>
            <a:avLst/>
            <a:gdLst/>
            <a:ahLst/>
            <a:cxnLst/>
            <a:rect l="l" t="t" r="r" b="b"/>
            <a:pathLst>
              <a:path w="3218421" h="1980610">
                <a:moveTo>
                  <a:pt x="0" y="0"/>
                </a:moveTo>
                <a:lnTo>
                  <a:pt x="3218420" y="0"/>
                </a:lnTo>
                <a:lnTo>
                  <a:pt x="3218420" y="1980610"/>
                </a:lnTo>
                <a:lnTo>
                  <a:pt x="0" y="1980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31" b="-4131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1608435" y="2810286"/>
            <a:ext cx="1418771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1608435" y="4927748"/>
            <a:ext cx="1418771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1608435" y="7041708"/>
            <a:ext cx="1418771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028700" y="1867016"/>
            <a:ext cx="5448300" cy="3364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dirty="0">
                <a:solidFill>
                  <a:srgbClr val="1D1D1F"/>
                </a:solidFill>
                <a:latin typeface="Raleway Heavy"/>
              </a:rPr>
              <a:t>KRISEN FÜHREN ZU STRESS UND UNANGENEHMEN GEFÜHLEN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476276"/>
            <a:ext cx="4156864" cy="78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bei Kindern und Jugendlichen heftiger als bei Erwachsenen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21058" y="1883606"/>
            <a:ext cx="8075684" cy="60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39"/>
              </a:lnSpc>
              <a:spcBef>
                <a:spcPct val="0"/>
              </a:spcBef>
            </a:pPr>
            <a:r>
              <a:rPr lang="en-US" sz="3799">
                <a:solidFill>
                  <a:srgbClr val="1D1D1F"/>
                </a:solidFill>
                <a:latin typeface="Now Heavy"/>
              </a:rPr>
              <a:t>Stressbewältigungsstrategien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08435" y="5398703"/>
            <a:ext cx="4231732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emotionsfokussiert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08435" y="3208136"/>
            <a:ext cx="4231732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problemfokussiert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08435" y="7436995"/>
            <a:ext cx="4231732" cy="38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1D1D1F"/>
                </a:solidFill>
                <a:latin typeface="Now Heavy"/>
              </a:rPr>
              <a:t>sinnfokussiert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608435" y="3713024"/>
            <a:ext cx="4504178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Ziel: Problem lösen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08435" y="5901623"/>
            <a:ext cx="4504178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Ziel: Emotionen regulieren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08435" y="7941525"/>
            <a:ext cx="4504178" cy="38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606060"/>
                </a:solidFill>
                <a:latin typeface="Now"/>
              </a:rPr>
              <a:t>Ziel: Sinn finden, sinnhaft handeln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3638" y="8484869"/>
            <a:ext cx="10485840" cy="143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r>
              <a:rPr lang="en-US" sz="3899">
                <a:solidFill>
                  <a:srgbClr val="606060"/>
                </a:solidFill>
                <a:latin typeface="Now"/>
              </a:rPr>
              <a:t>Krisenwahrnehmung </a:t>
            </a:r>
          </a:p>
          <a:p>
            <a:pPr algn="l">
              <a:lnSpc>
                <a:spcPts val="5849"/>
              </a:lnSpc>
            </a:pPr>
            <a:r>
              <a:rPr lang="en-US" sz="3899">
                <a:solidFill>
                  <a:srgbClr val="606060"/>
                </a:solidFill>
                <a:latin typeface="Now"/>
              </a:rPr>
              <a:t>ist subjektiv.</a:t>
            </a:r>
          </a:p>
        </p:txBody>
      </p:sp>
      <p:sp>
        <p:nvSpPr>
          <p:cNvPr id="18" name="Freeform 18"/>
          <p:cNvSpPr/>
          <p:nvPr/>
        </p:nvSpPr>
        <p:spPr>
          <a:xfrm>
            <a:off x="3640794" y="9145151"/>
            <a:ext cx="858088" cy="772280"/>
          </a:xfrm>
          <a:custGeom>
            <a:avLst/>
            <a:gdLst/>
            <a:ahLst/>
            <a:cxnLst/>
            <a:rect l="l" t="t" r="r" b="b"/>
            <a:pathLst>
              <a:path w="858088" h="772280">
                <a:moveTo>
                  <a:pt x="0" y="0"/>
                </a:moveTo>
                <a:lnTo>
                  <a:pt x="858088" y="0"/>
                </a:lnTo>
                <a:lnTo>
                  <a:pt x="858088" y="772280"/>
                </a:lnTo>
                <a:lnTo>
                  <a:pt x="0" y="772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60078" y="3722741"/>
            <a:ext cx="2254419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845861" y="-529218"/>
            <a:ext cx="11534965" cy="11534919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043612" y="4833656"/>
            <a:ext cx="3541347" cy="2471073"/>
          </a:xfrm>
          <a:custGeom>
            <a:avLst/>
            <a:gdLst/>
            <a:ahLst/>
            <a:cxnLst/>
            <a:rect l="l" t="t" r="r" b="b"/>
            <a:pathLst>
              <a:path w="3541347" h="2471073">
                <a:moveTo>
                  <a:pt x="0" y="0"/>
                </a:moveTo>
                <a:lnTo>
                  <a:pt x="3541347" y="0"/>
                </a:lnTo>
                <a:lnTo>
                  <a:pt x="3541347" y="2471074"/>
                </a:lnTo>
                <a:lnTo>
                  <a:pt x="0" y="2471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60078" y="7016284"/>
            <a:ext cx="10071744" cy="1332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endParaRPr/>
          </a:p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1D1D1F"/>
                </a:solidFill>
                <a:latin typeface="Raleway Heavy"/>
              </a:rPr>
              <a:t>IM KOLLEGIUM VORHANDEN?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0078" y="1298629"/>
            <a:ext cx="10071744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1D1D1F"/>
                </a:solidFill>
                <a:latin typeface="Raleway Heavy"/>
              </a:rPr>
              <a:t>PROBLEMBEWUSSTSEIN </a:t>
            </a:r>
          </a:p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1D1D1F"/>
                </a:solidFill>
                <a:latin typeface="Raleway Heavy"/>
              </a:rPr>
              <a:t>UND GEFAHRENWAHRNEHMUNG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484" y="1028700"/>
            <a:ext cx="15641032" cy="8798080"/>
          </a:xfrm>
          <a:custGeom>
            <a:avLst/>
            <a:gdLst/>
            <a:ahLst/>
            <a:cxnLst/>
            <a:rect l="l" t="t" r="r" b="b"/>
            <a:pathLst>
              <a:path w="15641032" h="8798080">
                <a:moveTo>
                  <a:pt x="0" y="0"/>
                </a:moveTo>
                <a:lnTo>
                  <a:pt x="15641032" y="0"/>
                </a:lnTo>
                <a:lnTo>
                  <a:pt x="15641032" y="8798080"/>
                </a:lnTo>
                <a:lnTo>
                  <a:pt x="0" y="8798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00763" y="6624687"/>
            <a:ext cx="2732672" cy="2633613"/>
          </a:xfrm>
          <a:custGeom>
            <a:avLst/>
            <a:gdLst/>
            <a:ahLst/>
            <a:cxnLst/>
            <a:rect l="l" t="t" r="r" b="b"/>
            <a:pathLst>
              <a:path w="2732672" h="2633613">
                <a:moveTo>
                  <a:pt x="0" y="0"/>
                </a:moveTo>
                <a:lnTo>
                  <a:pt x="2732672" y="0"/>
                </a:lnTo>
                <a:lnTo>
                  <a:pt x="2732672" y="2633613"/>
                </a:lnTo>
                <a:lnTo>
                  <a:pt x="0" y="2633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89677" y="7419180"/>
            <a:ext cx="10674186" cy="98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>
                <a:solidFill>
                  <a:srgbClr val="606060"/>
                </a:solidFill>
                <a:latin typeface="Now"/>
              </a:rPr>
              <a:t>Für alle Menschen.</a:t>
            </a:r>
          </a:p>
          <a:p>
            <a:pPr algn="l">
              <a:lnSpc>
                <a:spcPts val="3899"/>
              </a:lnSpc>
            </a:pPr>
            <a:r>
              <a:rPr lang="en-US" sz="2599">
                <a:solidFill>
                  <a:srgbClr val="606060"/>
                </a:solidFill>
                <a:latin typeface="Now"/>
              </a:rPr>
              <a:t>Für Kinder und Jugendliche besonders.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999921"/>
            <a:ext cx="13222719" cy="336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D1D1F"/>
                </a:solidFill>
                <a:latin typeface="Raleway Heavy"/>
              </a:rPr>
              <a:t>KRISENPERMANENZ ZU AKZEPTIEREN UND INS TÄGLICHE HANDELN ZU INTEGRIEREN IST EIN LANGER UND SCHMERZHAFTER VERARBEITUNGSPROZESS.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Microsoft Macintosh PowerPoint</Application>
  <PresentationFormat>Benutzerdefiniert</PresentationFormat>
  <Paragraphs>123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5" baseType="lpstr">
      <vt:lpstr>Canva Sans</vt:lpstr>
      <vt:lpstr>Arial</vt:lpstr>
      <vt:lpstr>Now Bold</vt:lpstr>
      <vt:lpstr>Raleway Bold</vt:lpstr>
      <vt:lpstr>Raleway Heavy</vt:lpstr>
      <vt:lpstr>Now Heavy</vt:lpstr>
      <vt:lpstr>Calibri</vt:lpstr>
      <vt:lpstr>Now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20240614_Weimar</dc:title>
  <cp:lastModifiedBy>Lea Dohm</cp:lastModifiedBy>
  <cp:revision>2</cp:revision>
  <dcterms:created xsi:type="dcterms:W3CDTF">2006-08-16T00:00:00Z</dcterms:created>
  <dcterms:modified xsi:type="dcterms:W3CDTF">2024-06-13T19:34:33Z</dcterms:modified>
  <dc:identifier>DAGIB0YLPnA</dc:identifier>
</cp:coreProperties>
</file>