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8" r:id="rId2"/>
    <p:sldId id="259" r:id="rId3"/>
    <p:sldId id="260" r:id="rId4"/>
    <p:sldId id="261" r:id="rId5"/>
  </p:sldIdLst>
  <p:sldSz cx="15335250" cy="10907713"/>
  <p:notesSz cx="10907713" cy="15335250"/>
  <p:embeddedFontLst>
    <p:embeddedFont>
      <p:font typeface="Cambria Math" panose="02040503050406030204" pitchFamily="18" charset="0"/>
      <p:regular r:id="rId6"/>
    </p:embeddedFont>
  </p:embeddedFontLst>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52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1150144" y="1785129"/>
            <a:ext cx="13034963" cy="3797500"/>
          </a:xfrm>
        </p:spPr>
        <p:txBody>
          <a:bodyPr anchor="b"/>
          <a:lstStyle>
            <a:lvl1pPr algn="ctr">
              <a:defRPr sz="9550"/>
            </a:lvl1pPr>
          </a:lstStyle>
          <a:p>
            <a:pPr>
              <a:defRPr/>
            </a:pPr>
            <a:r>
              <a:rPr lang="de-DE"/>
              <a:t>Mastertitelformat bearbeiten</a:t>
            </a:r>
            <a:endParaRPr lang="en-US"/>
          </a:p>
        </p:txBody>
      </p:sp>
      <p:sp>
        <p:nvSpPr>
          <p:cNvPr id="5" name="Subtitle 2"/>
          <p:cNvSpPr>
            <a:spLocks noGrp="1"/>
          </p:cNvSpPr>
          <p:nvPr>
            <p:ph type="subTitle" idx="1"/>
          </p:nvPr>
        </p:nvSpPr>
        <p:spPr bwMode="auto">
          <a:xfrm>
            <a:off x="1916906" y="5729075"/>
            <a:ext cx="11501438" cy="2633505"/>
          </a:xfrm>
        </p:spPr>
        <p:txBody>
          <a:bodyPr/>
          <a:lstStyle>
            <a:lvl1pPr marL="0" indent="0" algn="ctr">
              <a:buNone/>
              <a:defRPr sz="3800"/>
            </a:lvl1pPr>
            <a:lvl2pPr marL="727177" indent="0" algn="ctr">
              <a:buNone/>
              <a:defRPr sz="3200"/>
            </a:lvl2pPr>
            <a:lvl3pPr marL="1454353" indent="0" algn="ctr">
              <a:buNone/>
              <a:defRPr sz="2850"/>
            </a:lvl3pPr>
            <a:lvl4pPr marL="2181530" indent="0" algn="ctr">
              <a:buNone/>
              <a:defRPr sz="2550"/>
            </a:lvl4pPr>
            <a:lvl5pPr marL="2908706" indent="0" algn="ctr">
              <a:buNone/>
              <a:defRPr sz="2550"/>
            </a:lvl5pPr>
            <a:lvl6pPr marL="3635883" indent="0" algn="ctr">
              <a:buNone/>
              <a:defRPr sz="2550"/>
            </a:lvl6pPr>
            <a:lvl7pPr marL="4363060" indent="0" algn="ctr">
              <a:buNone/>
              <a:defRPr sz="2550"/>
            </a:lvl7pPr>
            <a:lvl8pPr marL="5090236" indent="0" algn="ctr">
              <a:buNone/>
              <a:defRPr sz="2550"/>
            </a:lvl8pPr>
            <a:lvl9pPr marL="5817413" indent="0" algn="ctr">
              <a:buNone/>
              <a:defRPr sz="2550"/>
            </a:lvl9pPr>
          </a:lstStyle>
          <a:p>
            <a:pPr>
              <a:defRPr/>
            </a:pPr>
            <a:r>
              <a:rPr lang="de-DE"/>
              <a:t>Master-Untertitelformat bearbeiten</a:t>
            </a:r>
            <a:endParaRPr lang="en-US"/>
          </a:p>
        </p:txBody>
      </p:sp>
      <p:sp>
        <p:nvSpPr>
          <p:cNvPr id="6" name="Date Placeholder 3"/>
          <p:cNvSpPr>
            <a:spLocks noGrp="1"/>
          </p:cNvSpPr>
          <p:nvPr>
            <p:ph type="dt" sz="half" idx="10"/>
          </p:nvPr>
        </p:nvSpPr>
        <p:spPr bwMode="auto"/>
        <p:txBody>
          <a:bodyPr/>
          <a:lstStyle/>
          <a:p>
            <a:pPr>
              <a:defRPr/>
            </a:pPr>
            <a:fld id="{31B53858-2A9A-4AFA-A2AD-09B29CC2BD31}" type="datetimeFigureOut">
              <a:rPr lang="de-DE"/>
              <a:t>04.06.2024</a:t>
            </a:fld>
            <a:endParaRPr lang="de-DE"/>
          </a:p>
        </p:txBody>
      </p:sp>
      <p:sp>
        <p:nvSpPr>
          <p:cNvPr id="7" name="Footer Placeholder 4"/>
          <p:cNvSpPr>
            <a:spLocks noGrp="1"/>
          </p:cNvSpPr>
          <p:nvPr>
            <p:ph type="ftr" sz="quarter" idx="11"/>
          </p:nvPr>
        </p:nvSpPr>
        <p:spPr bwMode="auto"/>
        <p:txBody>
          <a:bodyPr/>
          <a:lstStyle/>
          <a:p>
            <a:pPr>
              <a:defRPr/>
            </a:pPr>
            <a:endParaRPr lang="de-DE"/>
          </a:p>
        </p:txBody>
      </p:sp>
      <p:sp>
        <p:nvSpPr>
          <p:cNvPr id="8" name="Slide Number Placeholder 5"/>
          <p:cNvSpPr>
            <a:spLocks noGrp="1"/>
          </p:cNvSpPr>
          <p:nvPr>
            <p:ph type="sldNum" sz="quarter" idx="12"/>
          </p:nvPr>
        </p:nvSpPr>
        <p:spPr bwMode="auto"/>
        <p:txBody>
          <a:bodyPr/>
          <a:lstStyle/>
          <a:p>
            <a:pPr>
              <a:defRPr/>
            </a:pPr>
            <a:fld id="{E52CF8EF-47C0-4B89-A0E7-540AC114408D}" type="slidenum">
              <a:rPr lang="de-DE"/>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de-DE"/>
              <a:t>Mastertitelformat bearbeiten</a:t>
            </a:r>
            <a:endParaRPr lang="en-US"/>
          </a:p>
        </p:txBody>
      </p:sp>
      <p:sp>
        <p:nvSpPr>
          <p:cNvPr id="5" name="Vertical Text Placeholder 2"/>
          <p:cNvSpPr>
            <a:spLocks noGrp="1"/>
          </p:cNvSpPr>
          <p:nvPr>
            <p:ph type="body" orient="vert" idx="1"/>
          </p:nvPr>
        </p:nvSpPr>
        <p:spPr bwMode="auto"/>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6" name="Date Placeholder 3"/>
          <p:cNvSpPr>
            <a:spLocks noGrp="1"/>
          </p:cNvSpPr>
          <p:nvPr>
            <p:ph type="dt" sz="half" idx="10"/>
          </p:nvPr>
        </p:nvSpPr>
        <p:spPr bwMode="auto"/>
        <p:txBody>
          <a:bodyPr/>
          <a:lstStyle/>
          <a:p>
            <a:pPr>
              <a:defRPr/>
            </a:pPr>
            <a:fld id="{31B53858-2A9A-4AFA-A2AD-09B29CC2BD31}" type="datetimeFigureOut">
              <a:rPr lang="de-DE"/>
              <a:t>04.06.2024</a:t>
            </a:fld>
            <a:endParaRPr lang="de-DE"/>
          </a:p>
        </p:txBody>
      </p:sp>
      <p:sp>
        <p:nvSpPr>
          <p:cNvPr id="7" name="Footer Placeholder 4"/>
          <p:cNvSpPr>
            <a:spLocks noGrp="1"/>
          </p:cNvSpPr>
          <p:nvPr>
            <p:ph type="ftr" sz="quarter" idx="11"/>
          </p:nvPr>
        </p:nvSpPr>
        <p:spPr bwMode="auto"/>
        <p:txBody>
          <a:bodyPr/>
          <a:lstStyle/>
          <a:p>
            <a:pPr>
              <a:defRPr/>
            </a:pPr>
            <a:endParaRPr lang="de-DE"/>
          </a:p>
        </p:txBody>
      </p:sp>
      <p:sp>
        <p:nvSpPr>
          <p:cNvPr id="8" name="Slide Number Placeholder 5"/>
          <p:cNvSpPr>
            <a:spLocks noGrp="1"/>
          </p:cNvSpPr>
          <p:nvPr>
            <p:ph type="sldNum" sz="quarter" idx="12"/>
          </p:nvPr>
        </p:nvSpPr>
        <p:spPr bwMode="auto"/>
        <p:txBody>
          <a:bodyPr/>
          <a:lstStyle/>
          <a:p>
            <a:pPr>
              <a:defRPr/>
            </a:pPr>
            <a:fld id="{E52CF8EF-47C0-4B89-A0E7-540AC114408D}"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10974289" y="580735"/>
            <a:ext cx="3306663" cy="9243783"/>
          </a:xfrm>
        </p:spPr>
        <p:txBody>
          <a:bodyPr vert="eaVert"/>
          <a:lstStyle/>
          <a:p>
            <a:pPr>
              <a:defRPr/>
            </a:pPr>
            <a:r>
              <a:rPr lang="de-DE"/>
              <a:t>Mastertitelformat bearbeiten</a:t>
            </a:r>
            <a:endParaRPr lang="en-US"/>
          </a:p>
        </p:txBody>
      </p:sp>
      <p:sp>
        <p:nvSpPr>
          <p:cNvPr id="5" name="Vertical Text Placeholder 2"/>
          <p:cNvSpPr>
            <a:spLocks noGrp="1"/>
          </p:cNvSpPr>
          <p:nvPr>
            <p:ph type="body" orient="vert" idx="1"/>
          </p:nvPr>
        </p:nvSpPr>
        <p:spPr bwMode="auto">
          <a:xfrm>
            <a:off x="1054299" y="580735"/>
            <a:ext cx="9728299" cy="9243783"/>
          </a:xfrm>
        </p:spPr>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6" name="Date Placeholder 3"/>
          <p:cNvSpPr>
            <a:spLocks noGrp="1"/>
          </p:cNvSpPr>
          <p:nvPr>
            <p:ph type="dt" sz="half" idx="10"/>
          </p:nvPr>
        </p:nvSpPr>
        <p:spPr bwMode="auto"/>
        <p:txBody>
          <a:bodyPr/>
          <a:lstStyle/>
          <a:p>
            <a:pPr>
              <a:defRPr/>
            </a:pPr>
            <a:fld id="{31B53858-2A9A-4AFA-A2AD-09B29CC2BD31}" type="datetimeFigureOut">
              <a:rPr lang="de-DE"/>
              <a:t>04.06.2024</a:t>
            </a:fld>
            <a:endParaRPr lang="de-DE"/>
          </a:p>
        </p:txBody>
      </p:sp>
      <p:sp>
        <p:nvSpPr>
          <p:cNvPr id="7" name="Footer Placeholder 4"/>
          <p:cNvSpPr>
            <a:spLocks noGrp="1"/>
          </p:cNvSpPr>
          <p:nvPr>
            <p:ph type="ftr" sz="quarter" idx="11"/>
          </p:nvPr>
        </p:nvSpPr>
        <p:spPr bwMode="auto"/>
        <p:txBody>
          <a:bodyPr/>
          <a:lstStyle/>
          <a:p>
            <a:pPr>
              <a:defRPr/>
            </a:pPr>
            <a:endParaRPr lang="de-DE"/>
          </a:p>
        </p:txBody>
      </p:sp>
      <p:sp>
        <p:nvSpPr>
          <p:cNvPr id="8" name="Slide Number Placeholder 5"/>
          <p:cNvSpPr>
            <a:spLocks noGrp="1"/>
          </p:cNvSpPr>
          <p:nvPr>
            <p:ph type="sldNum" sz="quarter" idx="12"/>
          </p:nvPr>
        </p:nvSpPr>
        <p:spPr bwMode="auto"/>
        <p:txBody>
          <a:bodyPr/>
          <a:lstStyle/>
          <a:p>
            <a:pPr>
              <a:defRPr/>
            </a:pPr>
            <a:fld id="{E52CF8EF-47C0-4B89-A0E7-540AC114408D}" type="slidenum">
              <a:rPr lang="de-DE"/>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de-DE"/>
              <a:t>Mastertitelformat bearbeiten</a:t>
            </a:r>
            <a:endParaRPr lang="en-US"/>
          </a:p>
        </p:txBody>
      </p:sp>
      <p:sp>
        <p:nvSpPr>
          <p:cNvPr id="5" name="Content Placeholder 2"/>
          <p:cNvSpPr>
            <a:spLocks noGrp="1"/>
          </p:cNvSpPr>
          <p:nvPr>
            <p:ph idx="1"/>
          </p:nvPr>
        </p:nvSpPr>
        <p:spPr bwMode="auto"/>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6" name="Date Placeholder 3"/>
          <p:cNvSpPr>
            <a:spLocks noGrp="1"/>
          </p:cNvSpPr>
          <p:nvPr>
            <p:ph type="dt" sz="half" idx="10"/>
          </p:nvPr>
        </p:nvSpPr>
        <p:spPr bwMode="auto"/>
        <p:txBody>
          <a:bodyPr/>
          <a:lstStyle/>
          <a:p>
            <a:pPr>
              <a:defRPr/>
            </a:pPr>
            <a:fld id="{31B53858-2A9A-4AFA-A2AD-09B29CC2BD31}" type="datetimeFigureOut">
              <a:rPr lang="de-DE"/>
              <a:t>04.06.2024</a:t>
            </a:fld>
            <a:endParaRPr lang="de-DE"/>
          </a:p>
        </p:txBody>
      </p:sp>
      <p:sp>
        <p:nvSpPr>
          <p:cNvPr id="7" name="Footer Placeholder 4"/>
          <p:cNvSpPr>
            <a:spLocks noGrp="1"/>
          </p:cNvSpPr>
          <p:nvPr>
            <p:ph type="ftr" sz="quarter" idx="11"/>
          </p:nvPr>
        </p:nvSpPr>
        <p:spPr bwMode="auto"/>
        <p:txBody>
          <a:bodyPr/>
          <a:lstStyle/>
          <a:p>
            <a:pPr>
              <a:defRPr/>
            </a:pPr>
            <a:endParaRPr lang="de-DE"/>
          </a:p>
        </p:txBody>
      </p:sp>
      <p:sp>
        <p:nvSpPr>
          <p:cNvPr id="8" name="Slide Number Placeholder 5"/>
          <p:cNvSpPr>
            <a:spLocks noGrp="1"/>
          </p:cNvSpPr>
          <p:nvPr>
            <p:ph type="sldNum" sz="quarter" idx="12"/>
          </p:nvPr>
        </p:nvSpPr>
        <p:spPr bwMode="auto"/>
        <p:txBody>
          <a:bodyPr/>
          <a:lstStyle/>
          <a:p>
            <a:pPr>
              <a:defRPr/>
            </a:pPr>
            <a:fld id="{E52CF8EF-47C0-4B89-A0E7-540AC114408D}"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 überschrift">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046312" y="2719357"/>
            <a:ext cx="13226653" cy="4537305"/>
          </a:xfrm>
        </p:spPr>
        <p:txBody>
          <a:bodyPr anchor="b"/>
          <a:lstStyle>
            <a:lvl1pPr>
              <a:defRPr sz="9550"/>
            </a:lvl1pPr>
          </a:lstStyle>
          <a:p>
            <a:pPr>
              <a:defRPr/>
            </a:pPr>
            <a:r>
              <a:rPr lang="de-DE"/>
              <a:t>Mastertitelformat bearbeiten</a:t>
            </a:r>
            <a:endParaRPr lang="en-US"/>
          </a:p>
        </p:txBody>
      </p:sp>
      <p:sp>
        <p:nvSpPr>
          <p:cNvPr id="5" name="Text Placeholder 2"/>
          <p:cNvSpPr>
            <a:spLocks noGrp="1"/>
          </p:cNvSpPr>
          <p:nvPr>
            <p:ph type="body" idx="1"/>
          </p:nvPr>
        </p:nvSpPr>
        <p:spPr bwMode="auto">
          <a:xfrm>
            <a:off x="1046312" y="7299586"/>
            <a:ext cx="13226653" cy="2386061"/>
          </a:xfrm>
        </p:spPr>
        <p:txBody>
          <a:bodyPr/>
          <a:lstStyle>
            <a:lvl1pPr marL="0" indent="0">
              <a:buNone/>
              <a:defRPr sz="3800">
                <a:solidFill>
                  <a:schemeClr val="tx1"/>
                </a:solidFill>
              </a:defRPr>
            </a:lvl1pPr>
            <a:lvl2pPr marL="727177" indent="0">
              <a:buNone/>
              <a:defRPr sz="3200">
                <a:solidFill>
                  <a:schemeClr val="tx1">
                    <a:tint val="75000"/>
                  </a:schemeClr>
                </a:solidFill>
              </a:defRPr>
            </a:lvl2pPr>
            <a:lvl3pPr marL="1454353" indent="0">
              <a:buNone/>
              <a:defRPr sz="2850">
                <a:solidFill>
                  <a:schemeClr val="tx1">
                    <a:tint val="75000"/>
                  </a:schemeClr>
                </a:solidFill>
              </a:defRPr>
            </a:lvl3pPr>
            <a:lvl4pPr marL="2181530" indent="0">
              <a:buNone/>
              <a:defRPr sz="2550">
                <a:solidFill>
                  <a:schemeClr val="tx1">
                    <a:tint val="75000"/>
                  </a:schemeClr>
                </a:solidFill>
              </a:defRPr>
            </a:lvl4pPr>
            <a:lvl5pPr marL="2908706" indent="0">
              <a:buNone/>
              <a:defRPr sz="2550">
                <a:solidFill>
                  <a:schemeClr val="tx1">
                    <a:tint val="75000"/>
                  </a:schemeClr>
                </a:solidFill>
              </a:defRPr>
            </a:lvl5pPr>
            <a:lvl6pPr marL="3635883" indent="0">
              <a:buNone/>
              <a:defRPr sz="2550">
                <a:solidFill>
                  <a:schemeClr val="tx1">
                    <a:tint val="75000"/>
                  </a:schemeClr>
                </a:solidFill>
              </a:defRPr>
            </a:lvl6pPr>
            <a:lvl7pPr marL="4363060" indent="0">
              <a:buNone/>
              <a:defRPr sz="2550">
                <a:solidFill>
                  <a:schemeClr val="tx1">
                    <a:tint val="75000"/>
                  </a:schemeClr>
                </a:solidFill>
              </a:defRPr>
            </a:lvl7pPr>
            <a:lvl8pPr marL="5090236" indent="0">
              <a:buNone/>
              <a:defRPr sz="2550">
                <a:solidFill>
                  <a:schemeClr val="tx1">
                    <a:tint val="75000"/>
                  </a:schemeClr>
                </a:solidFill>
              </a:defRPr>
            </a:lvl8pPr>
            <a:lvl9pPr marL="5817413" indent="0">
              <a:buNone/>
              <a:defRPr sz="2550">
                <a:solidFill>
                  <a:schemeClr val="tx1">
                    <a:tint val="75000"/>
                  </a:schemeClr>
                </a:solidFill>
              </a:defRPr>
            </a:lvl9pPr>
          </a:lstStyle>
          <a:p>
            <a:pPr lvl="0">
              <a:defRPr/>
            </a:pPr>
            <a:r>
              <a:rPr lang="de-DE"/>
              <a:t>Mastertextformat bearbeiten</a:t>
            </a:r>
            <a:endParaRPr/>
          </a:p>
        </p:txBody>
      </p:sp>
      <p:sp>
        <p:nvSpPr>
          <p:cNvPr id="6" name="Date Placeholder 3"/>
          <p:cNvSpPr>
            <a:spLocks noGrp="1"/>
          </p:cNvSpPr>
          <p:nvPr>
            <p:ph type="dt" sz="half" idx="10"/>
          </p:nvPr>
        </p:nvSpPr>
        <p:spPr bwMode="auto"/>
        <p:txBody>
          <a:bodyPr/>
          <a:lstStyle/>
          <a:p>
            <a:pPr>
              <a:defRPr/>
            </a:pPr>
            <a:fld id="{31B53858-2A9A-4AFA-A2AD-09B29CC2BD31}" type="datetimeFigureOut">
              <a:rPr lang="de-DE"/>
              <a:t>04.06.2024</a:t>
            </a:fld>
            <a:endParaRPr lang="de-DE"/>
          </a:p>
        </p:txBody>
      </p:sp>
      <p:sp>
        <p:nvSpPr>
          <p:cNvPr id="7" name="Footer Placeholder 4"/>
          <p:cNvSpPr>
            <a:spLocks noGrp="1"/>
          </p:cNvSpPr>
          <p:nvPr>
            <p:ph type="ftr" sz="quarter" idx="11"/>
          </p:nvPr>
        </p:nvSpPr>
        <p:spPr bwMode="auto"/>
        <p:txBody>
          <a:bodyPr/>
          <a:lstStyle/>
          <a:p>
            <a:pPr>
              <a:defRPr/>
            </a:pPr>
            <a:endParaRPr lang="de-DE"/>
          </a:p>
        </p:txBody>
      </p:sp>
      <p:sp>
        <p:nvSpPr>
          <p:cNvPr id="8" name="Slide Number Placeholder 5"/>
          <p:cNvSpPr>
            <a:spLocks noGrp="1"/>
          </p:cNvSpPr>
          <p:nvPr>
            <p:ph type="sldNum" sz="quarter" idx="12"/>
          </p:nvPr>
        </p:nvSpPr>
        <p:spPr bwMode="auto"/>
        <p:txBody>
          <a:bodyPr/>
          <a:lstStyle/>
          <a:p>
            <a:pPr>
              <a:defRPr/>
            </a:pPr>
            <a:fld id="{E52CF8EF-47C0-4B89-A0E7-540AC114408D}" type="slidenum">
              <a:rPr lang="de-DE"/>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de-DE"/>
              <a:t>Mastertitelformat bearbeiten</a:t>
            </a:r>
            <a:endParaRPr lang="en-US"/>
          </a:p>
        </p:txBody>
      </p:sp>
      <p:sp>
        <p:nvSpPr>
          <p:cNvPr id="5" name="Content Placeholder 2"/>
          <p:cNvSpPr>
            <a:spLocks noGrp="1"/>
          </p:cNvSpPr>
          <p:nvPr>
            <p:ph sz="half" idx="1"/>
          </p:nvPr>
        </p:nvSpPr>
        <p:spPr bwMode="auto">
          <a:xfrm>
            <a:off x="1054299" y="2903673"/>
            <a:ext cx="6517481" cy="6920844"/>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6" name="Content Placeholder 3"/>
          <p:cNvSpPr>
            <a:spLocks noGrp="1"/>
          </p:cNvSpPr>
          <p:nvPr>
            <p:ph sz="half" idx="2"/>
          </p:nvPr>
        </p:nvSpPr>
        <p:spPr bwMode="auto">
          <a:xfrm>
            <a:off x="7763470" y="2903673"/>
            <a:ext cx="6517481" cy="6920844"/>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7" name="Date Placeholder 4"/>
          <p:cNvSpPr>
            <a:spLocks noGrp="1"/>
          </p:cNvSpPr>
          <p:nvPr>
            <p:ph type="dt" sz="half" idx="10"/>
          </p:nvPr>
        </p:nvSpPr>
        <p:spPr bwMode="auto"/>
        <p:txBody>
          <a:bodyPr/>
          <a:lstStyle/>
          <a:p>
            <a:pPr>
              <a:defRPr/>
            </a:pPr>
            <a:fld id="{31B53858-2A9A-4AFA-A2AD-09B29CC2BD31}" type="datetimeFigureOut">
              <a:rPr lang="de-DE"/>
              <a:t>04.06.2024</a:t>
            </a:fld>
            <a:endParaRPr lang="de-DE"/>
          </a:p>
        </p:txBody>
      </p:sp>
      <p:sp>
        <p:nvSpPr>
          <p:cNvPr id="8" name="Footer Placeholder 5"/>
          <p:cNvSpPr>
            <a:spLocks noGrp="1"/>
          </p:cNvSpPr>
          <p:nvPr>
            <p:ph type="ftr" sz="quarter" idx="11"/>
          </p:nvPr>
        </p:nvSpPr>
        <p:spPr bwMode="auto"/>
        <p:txBody>
          <a:bodyPr/>
          <a:lstStyle/>
          <a:p>
            <a:pPr>
              <a:defRPr/>
            </a:pPr>
            <a:endParaRPr lang="de-DE"/>
          </a:p>
        </p:txBody>
      </p:sp>
      <p:sp>
        <p:nvSpPr>
          <p:cNvPr id="9" name="Slide Number Placeholder 6"/>
          <p:cNvSpPr>
            <a:spLocks noGrp="1"/>
          </p:cNvSpPr>
          <p:nvPr>
            <p:ph type="sldNum" sz="quarter" idx="12"/>
          </p:nvPr>
        </p:nvSpPr>
        <p:spPr bwMode="auto"/>
        <p:txBody>
          <a:bodyPr/>
          <a:lstStyle/>
          <a:p>
            <a:pPr>
              <a:defRPr/>
            </a:pPr>
            <a:fld id="{E52CF8EF-47C0-4B89-A0E7-540AC114408D}" type="slidenum">
              <a:rPr lang="de-DE"/>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056296" y="580736"/>
            <a:ext cx="13226653" cy="2108320"/>
          </a:xfrm>
        </p:spPr>
        <p:txBody>
          <a:bodyPr/>
          <a:lstStyle/>
          <a:p>
            <a:pPr>
              <a:defRPr/>
            </a:pPr>
            <a:r>
              <a:rPr lang="de-DE"/>
              <a:t>Mastertitelformat bearbeiten</a:t>
            </a:r>
            <a:endParaRPr lang="en-US"/>
          </a:p>
        </p:txBody>
      </p:sp>
      <p:sp>
        <p:nvSpPr>
          <p:cNvPr id="5" name="Text Placeholder 2"/>
          <p:cNvSpPr>
            <a:spLocks noGrp="1"/>
          </p:cNvSpPr>
          <p:nvPr>
            <p:ph type="body" idx="1"/>
          </p:nvPr>
        </p:nvSpPr>
        <p:spPr bwMode="auto">
          <a:xfrm>
            <a:off x="1056297" y="2673905"/>
            <a:ext cx="6487529" cy="1310440"/>
          </a:xfrm>
        </p:spPr>
        <p:txBody>
          <a:bodyPr anchor="b"/>
          <a:lstStyle>
            <a:lvl1pPr marL="0" indent="0">
              <a:buNone/>
              <a:defRPr sz="3800" b="1"/>
            </a:lvl1pPr>
            <a:lvl2pPr marL="727177" indent="0">
              <a:buNone/>
              <a:defRPr sz="3200" b="1"/>
            </a:lvl2pPr>
            <a:lvl3pPr marL="1454353" indent="0">
              <a:buNone/>
              <a:defRPr sz="2850" b="1"/>
            </a:lvl3pPr>
            <a:lvl4pPr marL="2181530" indent="0">
              <a:buNone/>
              <a:defRPr sz="2550" b="1"/>
            </a:lvl4pPr>
            <a:lvl5pPr marL="2908706" indent="0">
              <a:buNone/>
              <a:defRPr sz="2550" b="1"/>
            </a:lvl5pPr>
            <a:lvl6pPr marL="3635883" indent="0">
              <a:buNone/>
              <a:defRPr sz="2550" b="1"/>
            </a:lvl6pPr>
            <a:lvl7pPr marL="4363060" indent="0">
              <a:buNone/>
              <a:defRPr sz="2550" b="1"/>
            </a:lvl7pPr>
            <a:lvl8pPr marL="5090236" indent="0">
              <a:buNone/>
              <a:defRPr sz="2550" b="1"/>
            </a:lvl8pPr>
            <a:lvl9pPr marL="5817413" indent="0">
              <a:buNone/>
              <a:defRPr sz="2550" b="1"/>
            </a:lvl9pPr>
          </a:lstStyle>
          <a:p>
            <a:pPr lvl="0">
              <a:defRPr/>
            </a:pPr>
            <a:r>
              <a:rPr lang="de-DE"/>
              <a:t>Mastertextformat bearbeiten</a:t>
            </a:r>
            <a:endParaRPr/>
          </a:p>
        </p:txBody>
      </p:sp>
      <p:sp>
        <p:nvSpPr>
          <p:cNvPr id="6" name="Content Placeholder 3"/>
          <p:cNvSpPr>
            <a:spLocks noGrp="1"/>
          </p:cNvSpPr>
          <p:nvPr>
            <p:ph sz="half" idx="2"/>
          </p:nvPr>
        </p:nvSpPr>
        <p:spPr bwMode="auto">
          <a:xfrm>
            <a:off x="1056297" y="3984345"/>
            <a:ext cx="6487529" cy="5860372"/>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7" name="Text Placeholder 4"/>
          <p:cNvSpPr>
            <a:spLocks noGrp="1"/>
          </p:cNvSpPr>
          <p:nvPr>
            <p:ph type="body" sz="quarter" idx="3"/>
          </p:nvPr>
        </p:nvSpPr>
        <p:spPr bwMode="auto">
          <a:xfrm>
            <a:off x="7763471" y="2673905"/>
            <a:ext cx="6519479" cy="1310440"/>
          </a:xfrm>
        </p:spPr>
        <p:txBody>
          <a:bodyPr anchor="b"/>
          <a:lstStyle>
            <a:lvl1pPr marL="0" indent="0">
              <a:buNone/>
              <a:defRPr sz="3800" b="1"/>
            </a:lvl1pPr>
            <a:lvl2pPr marL="727177" indent="0">
              <a:buNone/>
              <a:defRPr sz="3200" b="1"/>
            </a:lvl2pPr>
            <a:lvl3pPr marL="1454353" indent="0">
              <a:buNone/>
              <a:defRPr sz="2850" b="1"/>
            </a:lvl3pPr>
            <a:lvl4pPr marL="2181530" indent="0">
              <a:buNone/>
              <a:defRPr sz="2550" b="1"/>
            </a:lvl4pPr>
            <a:lvl5pPr marL="2908706" indent="0">
              <a:buNone/>
              <a:defRPr sz="2550" b="1"/>
            </a:lvl5pPr>
            <a:lvl6pPr marL="3635883" indent="0">
              <a:buNone/>
              <a:defRPr sz="2550" b="1"/>
            </a:lvl6pPr>
            <a:lvl7pPr marL="4363060" indent="0">
              <a:buNone/>
              <a:defRPr sz="2550" b="1"/>
            </a:lvl7pPr>
            <a:lvl8pPr marL="5090236" indent="0">
              <a:buNone/>
              <a:defRPr sz="2550" b="1"/>
            </a:lvl8pPr>
            <a:lvl9pPr marL="5817413" indent="0">
              <a:buNone/>
              <a:defRPr sz="2550" b="1"/>
            </a:lvl9pPr>
          </a:lstStyle>
          <a:p>
            <a:pPr lvl="0">
              <a:defRPr/>
            </a:pPr>
            <a:r>
              <a:rPr lang="de-DE"/>
              <a:t>Mastertextformat bearbeiten</a:t>
            </a:r>
            <a:endParaRPr/>
          </a:p>
        </p:txBody>
      </p:sp>
      <p:sp>
        <p:nvSpPr>
          <p:cNvPr id="8" name="Content Placeholder 5"/>
          <p:cNvSpPr>
            <a:spLocks noGrp="1"/>
          </p:cNvSpPr>
          <p:nvPr>
            <p:ph sz="quarter" idx="4"/>
          </p:nvPr>
        </p:nvSpPr>
        <p:spPr bwMode="auto">
          <a:xfrm>
            <a:off x="7763471" y="3984345"/>
            <a:ext cx="6519479" cy="5860372"/>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9" name="Date Placeholder 6"/>
          <p:cNvSpPr>
            <a:spLocks noGrp="1"/>
          </p:cNvSpPr>
          <p:nvPr>
            <p:ph type="dt" sz="half" idx="10"/>
          </p:nvPr>
        </p:nvSpPr>
        <p:spPr bwMode="auto"/>
        <p:txBody>
          <a:bodyPr/>
          <a:lstStyle/>
          <a:p>
            <a:pPr>
              <a:defRPr/>
            </a:pPr>
            <a:fld id="{31B53858-2A9A-4AFA-A2AD-09B29CC2BD31}" type="datetimeFigureOut">
              <a:rPr lang="de-DE"/>
              <a:t>04.06.2024</a:t>
            </a:fld>
            <a:endParaRPr lang="de-DE"/>
          </a:p>
        </p:txBody>
      </p:sp>
      <p:sp>
        <p:nvSpPr>
          <p:cNvPr id="10" name="Footer Placeholder 7"/>
          <p:cNvSpPr>
            <a:spLocks noGrp="1"/>
          </p:cNvSpPr>
          <p:nvPr>
            <p:ph type="ftr" sz="quarter" idx="11"/>
          </p:nvPr>
        </p:nvSpPr>
        <p:spPr bwMode="auto"/>
        <p:txBody>
          <a:bodyPr/>
          <a:lstStyle/>
          <a:p>
            <a:pPr>
              <a:defRPr/>
            </a:pPr>
            <a:endParaRPr lang="de-DE"/>
          </a:p>
        </p:txBody>
      </p:sp>
      <p:sp>
        <p:nvSpPr>
          <p:cNvPr id="11" name="Slide Number Placeholder 8"/>
          <p:cNvSpPr>
            <a:spLocks noGrp="1"/>
          </p:cNvSpPr>
          <p:nvPr>
            <p:ph type="sldNum" sz="quarter" idx="12"/>
          </p:nvPr>
        </p:nvSpPr>
        <p:spPr bwMode="auto"/>
        <p:txBody>
          <a:bodyPr/>
          <a:lstStyle/>
          <a:p>
            <a:pPr>
              <a:defRPr/>
            </a:pPr>
            <a:fld id="{E52CF8EF-47C0-4B89-A0E7-540AC114408D}" type="slidenum">
              <a:rPr lang="de-DE"/>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de-DE"/>
              <a:t>Mastertitelformat bearbeiten</a:t>
            </a:r>
            <a:endParaRPr lang="en-US"/>
          </a:p>
        </p:txBody>
      </p:sp>
      <p:sp>
        <p:nvSpPr>
          <p:cNvPr id="5" name="Date Placeholder 2"/>
          <p:cNvSpPr>
            <a:spLocks noGrp="1"/>
          </p:cNvSpPr>
          <p:nvPr>
            <p:ph type="dt" sz="half" idx="10"/>
          </p:nvPr>
        </p:nvSpPr>
        <p:spPr bwMode="auto"/>
        <p:txBody>
          <a:bodyPr/>
          <a:lstStyle/>
          <a:p>
            <a:pPr>
              <a:defRPr/>
            </a:pPr>
            <a:fld id="{31B53858-2A9A-4AFA-A2AD-09B29CC2BD31}" type="datetimeFigureOut">
              <a:rPr lang="de-DE"/>
              <a:t>04.06.2024</a:t>
            </a:fld>
            <a:endParaRPr lang="de-DE"/>
          </a:p>
        </p:txBody>
      </p:sp>
      <p:sp>
        <p:nvSpPr>
          <p:cNvPr id="6" name="Footer Placeholder 3"/>
          <p:cNvSpPr>
            <a:spLocks noGrp="1"/>
          </p:cNvSpPr>
          <p:nvPr>
            <p:ph type="ftr" sz="quarter" idx="11"/>
          </p:nvPr>
        </p:nvSpPr>
        <p:spPr bwMode="auto"/>
        <p:txBody>
          <a:bodyPr/>
          <a:lstStyle/>
          <a:p>
            <a:pPr>
              <a:defRPr/>
            </a:pPr>
            <a:endParaRPr lang="de-DE"/>
          </a:p>
        </p:txBody>
      </p:sp>
      <p:sp>
        <p:nvSpPr>
          <p:cNvPr id="7" name="Slide Number Placeholder 4"/>
          <p:cNvSpPr>
            <a:spLocks noGrp="1"/>
          </p:cNvSpPr>
          <p:nvPr>
            <p:ph type="sldNum" sz="quarter" idx="12"/>
          </p:nvPr>
        </p:nvSpPr>
        <p:spPr bwMode="auto"/>
        <p:txBody>
          <a:bodyPr/>
          <a:lstStyle/>
          <a:p>
            <a:pPr>
              <a:defRPr/>
            </a:pPr>
            <a:fld id="{E52CF8EF-47C0-4B89-A0E7-540AC114408D}"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31B53858-2A9A-4AFA-A2AD-09B29CC2BD31}" type="datetimeFigureOut">
              <a:rPr lang="de-DE"/>
              <a:t>04.06.2024</a:t>
            </a:fld>
            <a:endParaRPr lang="de-DE"/>
          </a:p>
        </p:txBody>
      </p:sp>
      <p:sp>
        <p:nvSpPr>
          <p:cNvPr id="5" name="Footer Placeholder 2"/>
          <p:cNvSpPr>
            <a:spLocks noGrp="1"/>
          </p:cNvSpPr>
          <p:nvPr>
            <p:ph type="ftr" sz="quarter" idx="11"/>
          </p:nvPr>
        </p:nvSpPr>
        <p:spPr bwMode="auto"/>
        <p:txBody>
          <a:bodyPr/>
          <a:lstStyle/>
          <a:p>
            <a:pPr>
              <a:defRPr/>
            </a:pPr>
            <a:endParaRPr lang="de-DE"/>
          </a:p>
        </p:txBody>
      </p:sp>
      <p:sp>
        <p:nvSpPr>
          <p:cNvPr id="6" name="Slide Number Placeholder 3"/>
          <p:cNvSpPr>
            <a:spLocks noGrp="1"/>
          </p:cNvSpPr>
          <p:nvPr>
            <p:ph type="sldNum" sz="quarter" idx="12"/>
          </p:nvPr>
        </p:nvSpPr>
        <p:spPr bwMode="auto"/>
        <p:txBody>
          <a:bodyPr/>
          <a:lstStyle/>
          <a:p>
            <a:pPr>
              <a:defRPr/>
            </a:pPr>
            <a:fld id="{E52CF8EF-47C0-4B89-A0E7-540AC114408D}" type="slidenum">
              <a:rPr lang="de-DE"/>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056296" y="727181"/>
            <a:ext cx="4946017" cy="2545133"/>
          </a:xfrm>
        </p:spPr>
        <p:txBody>
          <a:bodyPr anchor="b"/>
          <a:lstStyle>
            <a:lvl1pPr>
              <a:defRPr sz="5100"/>
            </a:lvl1pPr>
          </a:lstStyle>
          <a:p>
            <a:pPr>
              <a:defRPr/>
            </a:pPr>
            <a:r>
              <a:rPr lang="de-DE"/>
              <a:t>Mastertitelformat bearbeiten</a:t>
            </a:r>
            <a:endParaRPr lang="en-US"/>
          </a:p>
        </p:txBody>
      </p:sp>
      <p:sp>
        <p:nvSpPr>
          <p:cNvPr id="5" name="Content Placeholder 2"/>
          <p:cNvSpPr>
            <a:spLocks noGrp="1"/>
          </p:cNvSpPr>
          <p:nvPr>
            <p:ph idx="1"/>
          </p:nvPr>
        </p:nvSpPr>
        <p:spPr bwMode="auto">
          <a:xfrm>
            <a:off x="6519479" y="1570511"/>
            <a:ext cx="7763470" cy="7751546"/>
          </a:xfrm>
        </p:spPr>
        <p:txBody>
          <a:bodyPr/>
          <a:lstStyle>
            <a:lvl1pPr>
              <a:defRPr sz="5100"/>
            </a:lvl1pPr>
            <a:lvl2pPr>
              <a:defRPr sz="4450"/>
            </a:lvl2pPr>
            <a:lvl3pPr>
              <a:defRPr sz="3800"/>
            </a:lvl3pPr>
            <a:lvl4pPr>
              <a:defRPr sz="3200"/>
            </a:lvl4pPr>
            <a:lvl5pPr>
              <a:defRPr sz="3200"/>
            </a:lvl5pPr>
            <a:lvl6pPr>
              <a:defRPr sz="3200"/>
            </a:lvl6pPr>
            <a:lvl7pPr>
              <a:defRPr sz="3200"/>
            </a:lvl7pPr>
            <a:lvl8pPr>
              <a:defRPr sz="3200"/>
            </a:lvl8pPr>
            <a:lvl9pPr>
              <a:defRPr sz="32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6" name="Text Placeholder 3"/>
          <p:cNvSpPr>
            <a:spLocks noGrp="1"/>
          </p:cNvSpPr>
          <p:nvPr>
            <p:ph type="body" sz="half" idx="2"/>
          </p:nvPr>
        </p:nvSpPr>
        <p:spPr bwMode="auto">
          <a:xfrm>
            <a:off x="1056296" y="3272314"/>
            <a:ext cx="4946017" cy="6062366"/>
          </a:xfrm>
        </p:spPr>
        <p:txBody>
          <a:bodyPr/>
          <a:lstStyle>
            <a:lvl1pPr marL="0" indent="0">
              <a:buNone/>
              <a:defRPr sz="2550"/>
            </a:lvl1pPr>
            <a:lvl2pPr marL="727177" indent="0">
              <a:buNone/>
              <a:defRPr sz="2250"/>
            </a:lvl2pPr>
            <a:lvl3pPr marL="1454353" indent="0">
              <a:buNone/>
              <a:defRPr sz="1900"/>
            </a:lvl3pPr>
            <a:lvl4pPr marL="2181530" indent="0">
              <a:buNone/>
              <a:defRPr sz="1600"/>
            </a:lvl4pPr>
            <a:lvl5pPr marL="2908706" indent="0">
              <a:buNone/>
              <a:defRPr sz="1600"/>
            </a:lvl5pPr>
            <a:lvl6pPr marL="3635883" indent="0">
              <a:buNone/>
              <a:defRPr sz="1600"/>
            </a:lvl6pPr>
            <a:lvl7pPr marL="4363060" indent="0">
              <a:buNone/>
              <a:defRPr sz="1600"/>
            </a:lvl7pPr>
            <a:lvl8pPr marL="5090236" indent="0">
              <a:buNone/>
              <a:defRPr sz="1600"/>
            </a:lvl8pPr>
            <a:lvl9pPr marL="5817413" indent="0">
              <a:buNone/>
              <a:defRPr sz="1600"/>
            </a:lvl9pPr>
          </a:lstStyle>
          <a:p>
            <a:pPr lvl="0">
              <a:defRPr/>
            </a:pPr>
            <a:r>
              <a:rPr lang="de-DE"/>
              <a:t>Mastertextformat bearbeiten</a:t>
            </a:r>
            <a:endParaRPr/>
          </a:p>
        </p:txBody>
      </p:sp>
      <p:sp>
        <p:nvSpPr>
          <p:cNvPr id="7" name="Date Placeholder 4"/>
          <p:cNvSpPr>
            <a:spLocks noGrp="1"/>
          </p:cNvSpPr>
          <p:nvPr>
            <p:ph type="dt" sz="half" idx="10"/>
          </p:nvPr>
        </p:nvSpPr>
        <p:spPr bwMode="auto"/>
        <p:txBody>
          <a:bodyPr/>
          <a:lstStyle/>
          <a:p>
            <a:pPr>
              <a:defRPr/>
            </a:pPr>
            <a:fld id="{31B53858-2A9A-4AFA-A2AD-09B29CC2BD31}" type="datetimeFigureOut">
              <a:rPr lang="de-DE"/>
              <a:t>04.06.2024</a:t>
            </a:fld>
            <a:endParaRPr lang="de-DE"/>
          </a:p>
        </p:txBody>
      </p:sp>
      <p:sp>
        <p:nvSpPr>
          <p:cNvPr id="8" name="Footer Placeholder 5"/>
          <p:cNvSpPr>
            <a:spLocks noGrp="1"/>
          </p:cNvSpPr>
          <p:nvPr>
            <p:ph type="ftr" sz="quarter" idx="11"/>
          </p:nvPr>
        </p:nvSpPr>
        <p:spPr bwMode="auto"/>
        <p:txBody>
          <a:bodyPr/>
          <a:lstStyle/>
          <a:p>
            <a:pPr>
              <a:defRPr/>
            </a:pPr>
            <a:endParaRPr lang="de-DE"/>
          </a:p>
        </p:txBody>
      </p:sp>
      <p:sp>
        <p:nvSpPr>
          <p:cNvPr id="9" name="Slide Number Placeholder 6"/>
          <p:cNvSpPr>
            <a:spLocks noGrp="1"/>
          </p:cNvSpPr>
          <p:nvPr>
            <p:ph type="sldNum" sz="quarter" idx="12"/>
          </p:nvPr>
        </p:nvSpPr>
        <p:spPr bwMode="auto"/>
        <p:txBody>
          <a:bodyPr/>
          <a:lstStyle/>
          <a:p>
            <a:pPr>
              <a:defRPr/>
            </a:pPr>
            <a:fld id="{E52CF8EF-47C0-4B89-A0E7-540AC114408D}"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056296" y="727181"/>
            <a:ext cx="4946017" cy="2545133"/>
          </a:xfrm>
        </p:spPr>
        <p:txBody>
          <a:bodyPr anchor="b"/>
          <a:lstStyle>
            <a:lvl1pPr>
              <a:defRPr sz="5100"/>
            </a:lvl1pPr>
          </a:lstStyle>
          <a:p>
            <a:pPr>
              <a:defRPr/>
            </a:pPr>
            <a:r>
              <a:rPr lang="de-DE"/>
              <a:t>Mastertitelformat bearbeiten</a:t>
            </a:r>
            <a:endParaRPr lang="en-US"/>
          </a:p>
        </p:txBody>
      </p:sp>
      <p:sp>
        <p:nvSpPr>
          <p:cNvPr id="5" name="Picture Placeholder 2"/>
          <p:cNvSpPr>
            <a:spLocks noGrp="1" noChangeAspect="1"/>
          </p:cNvSpPr>
          <p:nvPr>
            <p:ph type="pic" idx="1"/>
          </p:nvPr>
        </p:nvSpPr>
        <p:spPr bwMode="auto">
          <a:xfrm>
            <a:off x="6519479" y="1570511"/>
            <a:ext cx="7763470" cy="7751546"/>
          </a:xfrm>
        </p:spPr>
        <p:txBody>
          <a:bodyPr anchor="t"/>
          <a:lstStyle>
            <a:lvl1pPr marL="0" indent="0">
              <a:buNone/>
              <a:defRPr sz="5100"/>
            </a:lvl1pPr>
            <a:lvl2pPr marL="727177" indent="0">
              <a:buNone/>
              <a:defRPr sz="4450"/>
            </a:lvl2pPr>
            <a:lvl3pPr marL="1454353" indent="0">
              <a:buNone/>
              <a:defRPr sz="3800"/>
            </a:lvl3pPr>
            <a:lvl4pPr marL="2181530" indent="0">
              <a:buNone/>
              <a:defRPr sz="3200"/>
            </a:lvl4pPr>
            <a:lvl5pPr marL="2908706" indent="0">
              <a:buNone/>
              <a:defRPr sz="3200"/>
            </a:lvl5pPr>
            <a:lvl6pPr marL="3635883" indent="0">
              <a:buNone/>
              <a:defRPr sz="3200"/>
            </a:lvl6pPr>
            <a:lvl7pPr marL="4363060" indent="0">
              <a:buNone/>
              <a:defRPr sz="3200"/>
            </a:lvl7pPr>
            <a:lvl8pPr marL="5090236" indent="0">
              <a:buNone/>
              <a:defRPr sz="3200"/>
            </a:lvl8pPr>
            <a:lvl9pPr marL="5817413" indent="0">
              <a:buNone/>
              <a:defRPr sz="3200"/>
            </a:lvl9pPr>
          </a:lstStyle>
          <a:p>
            <a:pPr>
              <a:defRPr/>
            </a:pPr>
            <a:r>
              <a:rPr lang="de-DE"/>
              <a:t>Bild durch Klicken auf Symbol hinzufügen</a:t>
            </a:r>
            <a:endParaRPr lang="en-US"/>
          </a:p>
        </p:txBody>
      </p:sp>
      <p:sp>
        <p:nvSpPr>
          <p:cNvPr id="6" name="Text Placeholder 3"/>
          <p:cNvSpPr>
            <a:spLocks noGrp="1"/>
          </p:cNvSpPr>
          <p:nvPr>
            <p:ph type="body" sz="half" idx="2"/>
          </p:nvPr>
        </p:nvSpPr>
        <p:spPr bwMode="auto">
          <a:xfrm>
            <a:off x="1056296" y="3272314"/>
            <a:ext cx="4946017" cy="6062366"/>
          </a:xfrm>
        </p:spPr>
        <p:txBody>
          <a:bodyPr/>
          <a:lstStyle>
            <a:lvl1pPr marL="0" indent="0">
              <a:buNone/>
              <a:defRPr sz="2550"/>
            </a:lvl1pPr>
            <a:lvl2pPr marL="727177" indent="0">
              <a:buNone/>
              <a:defRPr sz="2250"/>
            </a:lvl2pPr>
            <a:lvl3pPr marL="1454353" indent="0">
              <a:buNone/>
              <a:defRPr sz="1900"/>
            </a:lvl3pPr>
            <a:lvl4pPr marL="2181530" indent="0">
              <a:buNone/>
              <a:defRPr sz="1600"/>
            </a:lvl4pPr>
            <a:lvl5pPr marL="2908706" indent="0">
              <a:buNone/>
              <a:defRPr sz="1600"/>
            </a:lvl5pPr>
            <a:lvl6pPr marL="3635883" indent="0">
              <a:buNone/>
              <a:defRPr sz="1600"/>
            </a:lvl6pPr>
            <a:lvl7pPr marL="4363060" indent="0">
              <a:buNone/>
              <a:defRPr sz="1600"/>
            </a:lvl7pPr>
            <a:lvl8pPr marL="5090236" indent="0">
              <a:buNone/>
              <a:defRPr sz="1600"/>
            </a:lvl8pPr>
            <a:lvl9pPr marL="5817413" indent="0">
              <a:buNone/>
              <a:defRPr sz="1600"/>
            </a:lvl9pPr>
          </a:lstStyle>
          <a:p>
            <a:pPr lvl="0">
              <a:defRPr/>
            </a:pPr>
            <a:r>
              <a:rPr lang="de-DE"/>
              <a:t>Mastertextformat bearbeiten</a:t>
            </a:r>
            <a:endParaRPr/>
          </a:p>
        </p:txBody>
      </p:sp>
      <p:sp>
        <p:nvSpPr>
          <p:cNvPr id="7" name="Date Placeholder 4"/>
          <p:cNvSpPr>
            <a:spLocks noGrp="1"/>
          </p:cNvSpPr>
          <p:nvPr>
            <p:ph type="dt" sz="half" idx="10"/>
          </p:nvPr>
        </p:nvSpPr>
        <p:spPr bwMode="auto"/>
        <p:txBody>
          <a:bodyPr/>
          <a:lstStyle/>
          <a:p>
            <a:pPr>
              <a:defRPr/>
            </a:pPr>
            <a:fld id="{31B53858-2A9A-4AFA-A2AD-09B29CC2BD31}" type="datetimeFigureOut">
              <a:rPr lang="de-DE"/>
              <a:t>04.06.2024</a:t>
            </a:fld>
            <a:endParaRPr lang="de-DE"/>
          </a:p>
        </p:txBody>
      </p:sp>
      <p:sp>
        <p:nvSpPr>
          <p:cNvPr id="8" name="Footer Placeholder 5"/>
          <p:cNvSpPr>
            <a:spLocks noGrp="1"/>
          </p:cNvSpPr>
          <p:nvPr>
            <p:ph type="ftr" sz="quarter" idx="11"/>
          </p:nvPr>
        </p:nvSpPr>
        <p:spPr bwMode="auto"/>
        <p:txBody>
          <a:bodyPr/>
          <a:lstStyle/>
          <a:p>
            <a:pPr>
              <a:defRPr/>
            </a:pPr>
            <a:endParaRPr lang="de-DE"/>
          </a:p>
        </p:txBody>
      </p:sp>
      <p:sp>
        <p:nvSpPr>
          <p:cNvPr id="9" name="Slide Number Placeholder 6"/>
          <p:cNvSpPr>
            <a:spLocks noGrp="1"/>
          </p:cNvSpPr>
          <p:nvPr>
            <p:ph type="sldNum" sz="quarter" idx="12"/>
          </p:nvPr>
        </p:nvSpPr>
        <p:spPr bwMode="auto"/>
        <p:txBody>
          <a:bodyPr/>
          <a:lstStyle/>
          <a:p>
            <a:pPr>
              <a:defRPr/>
            </a:pPr>
            <a:fld id="{E52CF8EF-47C0-4B89-A0E7-540AC114408D}"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1054299" y="580736"/>
            <a:ext cx="13226653" cy="2108320"/>
          </a:xfrm>
          <a:prstGeom prst="rect">
            <a:avLst/>
          </a:prstGeom>
        </p:spPr>
        <p:txBody>
          <a:bodyPr vert="horz" lIns="91440" tIns="45720" rIns="91440" bIns="45720" rtlCol="0" anchor="ctr">
            <a:normAutofit/>
          </a:bodyPr>
          <a:lstStyle/>
          <a:p>
            <a:pPr>
              <a:defRPr/>
            </a:pPr>
            <a:r>
              <a:rPr lang="de-DE"/>
              <a:t>Mastertitelformat bearbeiten</a:t>
            </a:r>
            <a:endParaRPr lang="en-US"/>
          </a:p>
        </p:txBody>
      </p:sp>
      <p:sp>
        <p:nvSpPr>
          <p:cNvPr id="5" name="Text Placeholder 2"/>
          <p:cNvSpPr>
            <a:spLocks noGrp="1"/>
          </p:cNvSpPr>
          <p:nvPr>
            <p:ph type="body" idx="1"/>
          </p:nvPr>
        </p:nvSpPr>
        <p:spPr bwMode="auto">
          <a:xfrm>
            <a:off x="1054299" y="2903673"/>
            <a:ext cx="13226653" cy="6920844"/>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6" name="Date Placeholder 3"/>
          <p:cNvSpPr>
            <a:spLocks noGrp="1"/>
          </p:cNvSpPr>
          <p:nvPr>
            <p:ph type="dt" sz="half" idx="2"/>
          </p:nvPr>
        </p:nvSpPr>
        <p:spPr bwMode="auto">
          <a:xfrm>
            <a:off x="1054299" y="10109836"/>
            <a:ext cx="3450431" cy="580735"/>
          </a:xfrm>
          <a:prstGeom prst="rect">
            <a:avLst/>
          </a:prstGeom>
        </p:spPr>
        <p:txBody>
          <a:bodyPr vert="horz" lIns="91440" tIns="45720" rIns="91440" bIns="45720" rtlCol="0" anchor="ctr"/>
          <a:lstStyle>
            <a:lvl1pPr algn="l">
              <a:defRPr sz="1900">
                <a:solidFill>
                  <a:schemeClr val="tx1">
                    <a:tint val="75000"/>
                  </a:schemeClr>
                </a:solidFill>
              </a:defRPr>
            </a:lvl1pPr>
          </a:lstStyle>
          <a:p>
            <a:pPr>
              <a:defRPr/>
            </a:pPr>
            <a:fld id="{31B53858-2A9A-4AFA-A2AD-09B29CC2BD31}" type="datetimeFigureOut">
              <a:rPr lang="de-DE"/>
              <a:t>04.06.2024</a:t>
            </a:fld>
            <a:endParaRPr lang="de-DE"/>
          </a:p>
        </p:txBody>
      </p:sp>
      <p:sp>
        <p:nvSpPr>
          <p:cNvPr id="7" name="Footer Placeholder 4"/>
          <p:cNvSpPr>
            <a:spLocks noGrp="1"/>
          </p:cNvSpPr>
          <p:nvPr>
            <p:ph type="ftr" sz="quarter" idx="3"/>
          </p:nvPr>
        </p:nvSpPr>
        <p:spPr bwMode="auto">
          <a:xfrm>
            <a:off x="5079802" y="10109836"/>
            <a:ext cx="5175647" cy="580735"/>
          </a:xfrm>
          <a:prstGeom prst="rect">
            <a:avLst/>
          </a:prstGeom>
        </p:spPr>
        <p:txBody>
          <a:bodyPr vert="horz" lIns="91440" tIns="45720" rIns="91440" bIns="45720" rtlCol="0" anchor="ctr"/>
          <a:lstStyle>
            <a:lvl1pPr algn="ctr">
              <a:defRPr sz="1900">
                <a:solidFill>
                  <a:schemeClr val="tx1">
                    <a:tint val="75000"/>
                  </a:schemeClr>
                </a:solidFill>
              </a:defRPr>
            </a:lvl1pPr>
          </a:lstStyle>
          <a:p>
            <a:pPr>
              <a:defRPr/>
            </a:pPr>
            <a:endParaRPr lang="de-DE"/>
          </a:p>
        </p:txBody>
      </p:sp>
      <p:sp>
        <p:nvSpPr>
          <p:cNvPr id="8" name="Slide Number Placeholder 5"/>
          <p:cNvSpPr>
            <a:spLocks noGrp="1"/>
          </p:cNvSpPr>
          <p:nvPr>
            <p:ph type="sldNum" sz="quarter" idx="4"/>
          </p:nvPr>
        </p:nvSpPr>
        <p:spPr bwMode="auto">
          <a:xfrm>
            <a:off x="10830520" y="10109836"/>
            <a:ext cx="3450431" cy="580735"/>
          </a:xfrm>
          <a:prstGeom prst="rect">
            <a:avLst/>
          </a:prstGeom>
        </p:spPr>
        <p:txBody>
          <a:bodyPr vert="horz" lIns="91440" tIns="45720" rIns="91440" bIns="45720" rtlCol="0" anchor="ctr"/>
          <a:lstStyle>
            <a:lvl1pPr algn="r">
              <a:defRPr sz="1900">
                <a:solidFill>
                  <a:schemeClr val="tx1">
                    <a:tint val="75000"/>
                  </a:schemeClr>
                </a:solidFill>
              </a:defRPr>
            </a:lvl1pPr>
          </a:lstStyle>
          <a:p>
            <a:pPr>
              <a:defRPr/>
            </a:pPr>
            <a:fld id="{E52CF8EF-47C0-4B89-A0E7-540AC114408D}"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454353">
        <a:lnSpc>
          <a:spcPct val="90000"/>
        </a:lnSpc>
        <a:spcBef>
          <a:spcPts val="0"/>
        </a:spcBef>
        <a:buNone/>
        <a:defRPr sz="7000">
          <a:solidFill>
            <a:schemeClr val="tx1"/>
          </a:solidFill>
          <a:latin typeface="+mj-lt"/>
          <a:ea typeface="+mj-ea"/>
          <a:cs typeface="+mj-cs"/>
        </a:defRPr>
      </a:lvl1pPr>
    </p:titleStyle>
    <p:bodyStyle>
      <a:lvl1pPr marL="363588" indent="-363588" algn="l" defTabSz="1454353">
        <a:lnSpc>
          <a:spcPct val="90000"/>
        </a:lnSpc>
        <a:spcBef>
          <a:spcPts val="1591"/>
        </a:spcBef>
        <a:buFont typeface="Arial"/>
        <a:buChar char="•"/>
        <a:defRPr sz="4450">
          <a:solidFill>
            <a:schemeClr val="tx1"/>
          </a:solidFill>
          <a:latin typeface="+mn-lt"/>
          <a:ea typeface="+mn-ea"/>
          <a:cs typeface="+mn-cs"/>
        </a:defRPr>
      </a:lvl1pPr>
      <a:lvl2pPr marL="1090765" indent="-363588" algn="l" defTabSz="1454353">
        <a:lnSpc>
          <a:spcPct val="90000"/>
        </a:lnSpc>
        <a:spcBef>
          <a:spcPts val="795"/>
        </a:spcBef>
        <a:buFont typeface="Arial"/>
        <a:buChar char="•"/>
        <a:defRPr sz="3800">
          <a:solidFill>
            <a:schemeClr val="tx1"/>
          </a:solidFill>
          <a:latin typeface="+mn-lt"/>
          <a:ea typeface="+mn-ea"/>
          <a:cs typeface="+mn-cs"/>
        </a:defRPr>
      </a:lvl2pPr>
      <a:lvl3pPr marL="1817942" indent="-363588" algn="l" defTabSz="1454353">
        <a:lnSpc>
          <a:spcPct val="90000"/>
        </a:lnSpc>
        <a:spcBef>
          <a:spcPts val="795"/>
        </a:spcBef>
        <a:buFont typeface="Arial"/>
        <a:buChar char="•"/>
        <a:defRPr sz="3200">
          <a:solidFill>
            <a:schemeClr val="tx1"/>
          </a:solidFill>
          <a:latin typeface="+mn-lt"/>
          <a:ea typeface="+mn-ea"/>
          <a:cs typeface="+mn-cs"/>
        </a:defRPr>
      </a:lvl3pPr>
      <a:lvl4pPr marL="2545118" indent="-363588" algn="l" defTabSz="1454353">
        <a:lnSpc>
          <a:spcPct val="90000"/>
        </a:lnSpc>
        <a:spcBef>
          <a:spcPts val="795"/>
        </a:spcBef>
        <a:buFont typeface="Arial"/>
        <a:buChar char="•"/>
        <a:defRPr sz="2850">
          <a:solidFill>
            <a:schemeClr val="tx1"/>
          </a:solidFill>
          <a:latin typeface="+mn-lt"/>
          <a:ea typeface="+mn-ea"/>
          <a:cs typeface="+mn-cs"/>
        </a:defRPr>
      </a:lvl4pPr>
      <a:lvl5pPr marL="3272295" indent="-363588" algn="l" defTabSz="1454353">
        <a:lnSpc>
          <a:spcPct val="90000"/>
        </a:lnSpc>
        <a:spcBef>
          <a:spcPts val="795"/>
        </a:spcBef>
        <a:buFont typeface="Arial"/>
        <a:buChar char="•"/>
        <a:defRPr sz="2850">
          <a:solidFill>
            <a:schemeClr val="tx1"/>
          </a:solidFill>
          <a:latin typeface="+mn-lt"/>
          <a:ea typeface="+mn-ea"/>
          <a:cs typeface="+mn-cs"/>
        </a:defRPr>
      </a:lvl5pPr>
      <a:lvl6pPr marL="3999471" indent="-363588" algn="l" defTabSz="1454353">
        <a:lnSpc>
          <a:spcPct val="90000"/>
        </a:lnSpc>
        <a:spcBef>
          <a:spcPts val="795"/>
        </a:spcBef>
        <a:buFont typeface="Arial"/>
        <a:buChar char="•"/>
        <a:defRPr sz="2850">
          <a:solidFill>
            <a:schemeClr val="tx1"/>
          </a:solidFill>
          <a:latin typeface="+mn-lt"/>
          <a:ea typeface="+mn-ea"/>
          <a:cs typeface="+mn-cs"/>
        </a:defRPr>
      </a:lvl6pPr>
      <a:lvl7pPr marL="4726648" indent="-363588" algn="l" defTabSz="1454353">
        <a:lnSpc>
          <a:spcPct val="90000"/>
        </a:lnSpc>
        <a:spcBef>
          <a:spcPts val="795"/>
        </a:spcBef>
        <a:buFont typeface="Arial"/>
        <a:buChar char="•"/>
        <a:defRPr sz="2850">
          <a:solidFill>
            <a:schemeClr val="tx1"/>
          </a:solidFill>
          <a:latin typeface="+mn-lt"/>
          <a:ea typeface="+mn-ea"/>
          <a:cs typeface="+mn-cs"/>
        </a:defRPr>
      </a:lvl7pPr>
      <a:lvl8pPr marL="5453825" indent="-363588" algn="l" defTabSz="1454353">
        <a:lnSpc>
          <a:spcPct val="90000"/>
        </a:lnSpc>
        <a:spcBef>
          <a:spcPts val="795"/>
        </a:spcBef>
        <a:buFont typeface="Arial"/>
        <a:buChar char="•"/>
        <a:defRPr sz="2850">
          <a:solidFill>
            <a:schemeClr val="tx1"/>
          </a:solidFill>
          <a:latin typeface="+mn-lt"/>
          <a:ea typeface="+mn-ea"/>
          <a:cs typeface="+mn-cs"/>
        </a:defRPr>
      </a:lvl8pPr>
      <a:lvl9pPr marL="6181001" indent="-363588" algn="l" defTabSz="1454353">
        <a:lnSpc>
          <a:spcPct val="90000"/>
        </a:lnSpc>
        <a:spcBef>
          <a:spcPts val="795"/>
        </a:spcBef>
        <a:buFont typeface="Arial"/>
        <a:buChar char="•"/>
        <a:defRPr sz="2850">
          <a:solidFill>
            <a:schemeClr val="tx1"/>
          </a:solidFill>
          <a:latin typeface="+mn-lt"/>
          <a:ea typeface="+mn-ea"/>
          <a:cs typeface="+mn-cs"/>
        </a:defRPr>
      </a:lvl9pPr>
    </p:bodyStyle>
    <p:otherStyle>
      <a:defPPr>
        <a:defRPr lang="en-US"/>
      </a:defPPr>
      <a:lvl1pPr marL="0" algn="l" defTabSz="1454353">
        <a:defRPr sz="2850">
          <a:solidFill>
            <a:schemeClr val="tx1"/>
          </a:solidFill>
          <a:latin typeface="+mn-lt"/>
          <a:ea typeface="+mn-ea"/>
          <a:cs typeface="+mn-cs"/>
        </a:defRPr>
      </a:lvl1pPr>
      <a:lvl2pPr marL="727177" algn="l" defTabSz="1454353">
        <a:defRPr sz="2850">
          <a:solidFill>
            <a:schemeClr val="tx1"/>
          </a:solidFill>
          <a:latin typeface="+mn-lt"/>
          <a:ea typeface="+mn-ea"/>
          <a:cs typeface="+mn-cs"/>
        </a:defRPr>
      </a:lvl2pPr>
      <a:lvl3pPr marL="1454353" algn="l" defTabSz="1454353">
        <a:defRPr sz="2850">
          <a:solidFill>
            <a:schemeClr val="tx1"/>
          </a:solidFill>
          <a:latin typeface="+mn-lt"/>
          <a:ea typeface="+mn-ea"/>
          <a:cs typeface="+mn-cs"/>
        </a:defRPr>
      </a:lvl3pPr>
      <a:lvl4pPr marL="2181530" algn="l" defTabSz="1454353">
        <a:defRPr sz="2850">
          <a:solidFill>
            <a:schemeClr val="tx1"/>
          </a:solidFill>
          <a:latin typeface="+mn-lt"/>
          <a:ea typeface="+mn-ea"/>
          <a:cs typeface="+mn-cs"/>
        </a:defRPr>
      </a:lvl4pPr>
      <a:lvl5pPr marL="2908706" algn="l" defTabSz="1454353">
        <a:defRPr sz="2850">
          <a:solidFill>
            <a:schemeClr val="tx1"/>
          </a:solidFill>
          <a:latin typeface="+mn-lt"/>
          <a:ea typeface="+mn-ea"/>
          <a:cs typeface="+mn-cs"/>
        </a:defRPr>
      </a:lvl5pPr>
      <a:lvl6pPr marL="3635883" algn="l" defTabSz="1454353">
        <a:defRPr sz="2850">
          <a:solidFill>
            <a:schemeClr val="tx1"/>
          </a:solidFill>
          <a:latin typeface="+mn-lt"/>
          <a:ea typeface="+mn-ea"/>
          <a:cs typeface="+mn-cs"/>
        </a:defRPr>
      </a:lvl6pPr>
      <a:lvl7pPr marL="4363060" algn="l" defTabSz="1454353">
        <a:defRPr sz="2850">
          <a:solidFill>
            <a:schemeClr val="tx1"/>
          </a:solidFill>
          <a:latin typeface="+mn-lt"/>
          <a:ea typeface="+mn-ea"/>
          <a:cs typeface="+mn-cs"/>
        </a:defRPr>
      </a:lvl7pPr>
      <a:lvl8pPr marL="5090236" algn="l" defTabSz="1454353">
        <a:defRPr sz="2850">
          <a:solidFill>
            <a:schemeClr val="tx1"/>
          </a:solidFill>
          <a:latin typeface="+mn-lt"/>
          <a:ea typeface="+mn-ea"/>
          <a:cs typeface="+mn-cs"/>
        </a:defRPr>
      </a:lvl8pPr>
      <a:lvl9pPr marL="5817413" algn="l" defTabSz="1454353">
        <a:defRPr sz="28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4" name="Gruppieren 14"/>
          <p:cNvGrpSpPr/>
          <p:nvPr/>
        </p:nvGrpSpPr>
        <p:grpSpPr bwMode="auto">
          <a:xfrm>
            <a:off x="7757081" y="1053390"/>
            <a:ext cx="2826941" cy="1665188"/>
            <a:chOff x="9029295" y="659136"/>
            <a:chExt cx="2502839" cy="1474280"/>
          </a:xfrm>
        </p:grpSpPr>
        <p:sp>
          <p:nvSpPr>
            <p:cNvPr id="5" name="Rechteck 15"/>
            <p:cNvSpPr/>
            <p:nvPr/>
          </p:nvSpPr>
          <p:spPr bwMode="auto">
            <a:xfrm>
              <a:off x="9029295" y="689502"/>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grpSp>
          <p:nvGrpSpPr>
            <p:cNvPr id="6" name="Gruppieren 16"/>
            <p:cNvGrpSpPr/>
            <p:nvPr/>
          </p:nvGrpSpPr>
          <p:grpSpPr bwMode="auto">
            <a:xfrm>
              <a:off x="9041131" y="659136"/>
              <a:ext cx="2491004" cy="1474012"/>
              <a:chOff x="9030436" y="659404"/>
              <a:chExt cx="2491004" cy="1474012"/>
            </a:xfrm>
          </p:grpSpPr>
          <p:grpSp>
            <p:nvGrpSpPr>
              <p:cNvPr id="7" name="Gruppieren 17"/>
              <p:cNvGrpSpPr/>
              <p:nvPr/>
            </p:nvGrpSpPr>
            <p:grpSpPr bwMode="auto">
              <a:xfrm>
                <a:off x="9030436" y="659404"/>
                <a:ext cx="2491004" cy="1474012"/>
                <a:chOff x="9030436" y="659404"/>
                <a:chExt cx="2491004" cy="1474012"/>
              </a:xfrm>
            </p:grpSpPr>
            <p:pic>
              <p:nvPicPr>
                <p:cNvPr id="8" name="Grafik 19"/>
                <p:cNvPicPr>
                  <a:picLocks noChangeAspect="1"/>
                </p:cNvPicPr>
                <p:nvPr/>
              </p:nvPicPr>
              <p:blipFill>
                <a:blip r:embed="rId2"/>
                <a:stretch/>
              </p:blipFill>
              <p:spPr bwMode="auto">
                <a:xfrm>
                  <a:off x="9030436" y="955343"/>
                  <a:ext cx="2491004" cy="1178073"/>
                </a:xfrm>
                <a:prstGeom prst="rect">
                  <a:avLst/>
                </a:prstGeom>
              </p:spPr>
            </p:pic>
            <p:sp>
              <p:nvSpPr>
                <p:cNvPr id="9" name="Textfeld 20"/>
                <p:cNvSpPr/>
                <p:nvPr/>
              </p:nvSpPr>
              <p:spPr bwMode="auto">
                <a:xfrm>
                  <a:off x="9294411" y="659404"/>
                  <a:ext cx="2080725" cy="313693"/>
                </a:xfrm>
                <a:prstGeom prst="rect">
                  <a:avLst/>
                </a:prstGeom>
                <a:noFill/>
              </p:spPr>
              <p:txBody>
                <a:bodyPr wrap="square" rtlCol="0">
                  <a:spAutoFit/>
                </a:bodyPr>
                <a:lstStyle/>
                <a:p>
                  <a:pPr>
                    <a:defRPr/>
                  </a:pPr>
                  <a:r>
                    <a:rPr lang="de-DE" sz="1700"/>
                    <a:t>Amazonas Regenwald</a:t>
                  </a:r>
                  <a:endParaRPr/>
                </a:p>
              </p:txBody>
            </p:sp>
          </p:grpSp>
          <p:sp>
            <p:nvSpPr>
              <p:cNvPr id="10" name="Rechteck 18"/>
              <p:cNvSpPr/>
              <p:nvPr/>
            </p:nvSpPr>
            <p:spPr bwMode="auto">
              <a:xfrm>
                <a:off x="9072011" y="761021"/>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grpSp>
      </p:grpSp>
      <p:grpSp>
        <p:nvGrpSpPr>
          <p:cNvPr id="11" name="Gruppieren 21"/>
          <p:cNvGrpSpPr/>
          <p:nvPr/>
        </p:nvGrpSpPr>
        <p:grpSpPr bwMode="auto">
          <a:xfrm>
            <a:off x="7757082" y="3086478"/>
            <a:ext cx="2817366" cy="1679594"/>
            <a:chOff x="9027077" y="2532651"/>
            <a:chExt cx="2494363" cy="1487034"/>
          </a:xfrm>
        </p:grpSpPr>
        <p:grpSp>
          <p:nvGrpSpPr>
            <p:cNvPr id="12" name="Gruppieren 22"/>
            <p:cNvGrpSpPr/>
            <p:nvPr/>
          </p:nvGrpSpPr>
          <p:grpSpPr bwMode="auto">
            <a:xfrm>
              <a:off x="9030436" y="2532651"/>
              <a:ext cx="2491004" cy="1487034"/>
              <a:chOff x="9030436" y="2532651"/>
              <a:chExt cx="2491004" cy="1487034"/>
            </a:xfrm>
          </p:grpSpPr>
          <p:pic>
            <p:nvPicPr>
              <p:cNvPr id="13" name="Grafik 25"/>
              <p:cNvPicPr>
                <a:picLocks noChangeAspect="1"/>
              </p:cNvPicPr>
              <p:nvPr/>
            </p:nvPicPr>
            <p:blipFill>
              <a:blip r:embed="rId3"/>
              <a:stretch/>
            </p:blipFill>
            <p:spPr bwMode="auto">
              <a:xfrm>
                <a:off x="9030436" y="2843858"/>
                <a:ext cx="2491004" cy="1175827"/>
              </a:xfrm>
              <a:prstGeom prst="rect">
                <a:avLst/>
              </a:prstGeom>
            </p:spPr>
          </p:pic>
          <p:sp>
            <p:nvSpPr>
              <p:cNvPr id="14" name="Textfeld 26"/>
              <p:cNvSpPr/>
              <p:nvPr/>
            </p:nvSpPr>
            <p:spPr bwMode="auto">
              <a:xfrm>
                <a:off x="9294411" y="2532651"/>
                <a:ext cx="2080725" cy="313693"/>
              </a:xfrm>
              <a:prstGeom prst="rect">
                <a:avLst/>
              </a:prstGeom>
              <a:noFill/>
            </p:spPr>
            <p:txBody>
              <a:bodyPr wrap="square" rtlCol="0">
                <a:spAutoFit/>
              </a:bodyPr>
              <a:lstStyle/>
              <a:p>
                <a:pPr>
                  <a:defRPr/>
                </a:pPr>
                <a:r>
                  <a:rPr lang="de-DE" sz="1700"/>
                  <a:t>Tropische Korallenriffe</a:t>
                </a:r>
                <a:endParaRPr/>
              </a:p>
            </p:txBody>
          </p:sp>
        </p:grpSp>
        <p:sp>
          <p:nvSpPr>
            <p:cNvPr id="15" name="Rechteck 23"/>
            <p:cNvSpPr/>
            <p:nvPr/>
          </p:nvSpPr>
          <p:spPr bwMode="auto">
            <a:xfrm>
              <a:off x="9027077" y="2575771"/>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sp>
          <p:nvSpPr>
            <p:cNvPr id="16" name="Rechteck 24"/>
            <p:cNvSpPr/>
            <p:nvPr/>
          </p:nvSpPr>
          <p:spPr bwMode="auto">
            <a:xfrm>
              <a:off x="9073177" y="2630584"/>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grpSp>
      <p:grpSp>
        <p:nvGrpSpPr>
          <p:cNvPr id="17" name="Gruppieren 27"/>
          <p:cNvGrpSpPr/>
          <p:nvPr/>
        </p:nvGrpSpPr>
        <p:grpSpPr bwMode="auto">
          <a:xfrm>
            <a:off x="7757082" y="5119566"/>
            <a:ext cx="2824324" cy="1681050"/>
            <a:chOff x="9031612" y="4457312"/>
            <a:chExt cx="2500523" cy="1488323"/>
          </a:xfrm>
        </p:grpSpPr>
        <p:grpSp>
          <p:nvGrpSpPr>
            <p:cNvPr id="18" name="Gruppieren 28"/>
            <p:cNvGrpSpPr/>
            <p:nvPr/>
          </p:nvGrpSpPr>
          <p:grpSpPr bwMode="auto">
            <a:xfrm>
              <a:off x="9041131" y="4457312"/>
              <a:ext cx="2491004" cy="1488323"/>
              <a:chOff x="9030437" y="4453879"/>
              <a:chExt cx="2491004" cy="1488323"/>
            </a:xfrm>
          </p:grpSpPr>
          <p:pic>
            <p:nvPicPr>
              <p:cNvPr id="19" name="Grafik 31"/>
              <p:cNvPicPr>
                <a:picLocks noChangeAspect="1"/>
              </p:cNvPicPr>
              <p:nvPr/>
            </p:nvPicPr>
            <p:blipFill>
              <a:blip r:embed="rId4"/>
              <a:stretch/>
            </p:blipFill>
            <p:spPr bwMode="auto">
              <a:xfrm>
                <a:off x="9030437" y="4749921"/>
                <a:ext cx="2491004" cy="1192281"/>
              </a:xfrm>
              <a:prstGeom prst="rect">
                <a:avLst/>
              </a:prstGeom>
            </p:spPr>
          </p:pic>
          <p:sp>
            <p:nvSpPr>
              <p:cNvPr id="20" name="Textfeld 32"/>
              <p:cNvSpPr/>
              <p:nvPr/>
            </p:nvSpPr>
            <p:spPr bwMode="auto">
              <a:xfrm>
                <a:off x="9326519" y="4453879"/>
                <a:ext cx="2080725" cy="313693"/>
              </a:xfrm>
              <a:prstGeom prst="rect">
                <a:avLst/>
              </a:prstGeom>
              <a:noFill/>
            </p:spPr>
            <p:txBody>
              <a:bodyPr wrap="square" rtlCol="0">
                <a:spAutoFit/>
              </a:bodyPr>
              <a:lstStyle/>
              <a:p>
                <a:pPr>
                  <a:defRPr/>
                </a:pPr>
                <a:r>
                  <a:rPr lang="de-DE" sz="1700"/>
                  <a:t>Boreale Nadelwälder</a:t>
                </a:r>
                <a:endParaRPr/>
              </a:p>
            </p:txBody>
          </p:sp>
        </p:grpSp>
        <p:sp>
          <p:nvSpPr>
            <p:cNvPr id="21" name="Rechteck 29"/>
            <p:cNvSpPr/>
            <p:nvPr/>
          </p:nvSpPr>
          <p:spPr bwMode="auto">
            <a:xfrm>
              <a:off x="9031612" y="4480676"/>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sp>
          <p:nvSpPr>
            <p:cNvPr id="22" name="Rechteck 30"/>
            <p:cNvSpPr/>
            <p:nvPr/>
          </p:nvSpPr>
          <p:spPr bwMode="auto">
            <a:xfrm>
              <a:off x="9102120" y="4540669"/>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grpSp>
      <p:grpSp>
        <p:nvGrpSpPr>
          <p:cNvPr id="23" name="Gruppieren 33"/>
          <p:cNvGrpSpPr/>
          <p:nvPr/>
        </p:nvGrpSpPr>
        <p:grpSpPr bwMode="auto">
          <a:xfrm>
            <a:off x="1251201" y="1033528"/>
            <a:ext cx="2814988" cy="1655032"/>
            <a:chOff x="6170248" y="687135"/>
            <a:chExt cx="2492257" cy="1465287"/>
          </a:xfrm>
        </p:grpSpPr>
        <p:grpSp>
          <p:nvGrpSpPr>
            <p:cNvPr id="24" name="Gruppieren 34"/>
            <p:cNvGrpSpPr/>
            <p:nvPr/>
          </p:nvGrpSpPr>
          <p:grpSpPr bwMode="auto">
            <a:xfrm>
              <a:off x="6171501" y="687135"/>
              <a:ext cx="2491004" cy="1465287"/>
              <a:chOff x="6171501" y="687135"/>
              <a:chExt cx="2491004" cy="1465287"/>
            </a:xfrm>
          </p:grpSpPr>
          <p:grpSp>
            <p:nvGrpSpPr>
              <p:cNvPr id="25" name="Gruppieren 37"/>
              <p:cNvGrpSpPr/>
              <p:nvPr/>
            </p:nvGrpSpPr>
            <p:grpSpPr bwMode="auto">
              <a:xfrm>
                <a:off x="6171501" y="687135"/>
                <a:ext cx="2491004" cy="1465287"/>
                <a:chOff x="6850931" y="768946"/>
                <a:chExt cx="2491004" cy="1465287"/>
              </a:xfrm>
            </p:grpSpPr>
            <p:pic>
              <p:nvPicPr>
                <p:cNvPr id="26" name="Grafik 40"/>
                <p:cNvPicPr>
                  <a:picLocks noChangeAspect="1"/>
                </p:cNvPicPr>
                <p:nvPr/>
              </p:nvPicPr>
              <p:blipFill>
                <a:blip r:embed="rId5"/>
                <a:stretch/>
              </p:blipFill>
              <p:spPr bwMode="auto">
                <a:xfrm>
                  <a:off x="6850931" y="1045048"/>
                  <a:ext cx="2491004" cy="1189185"/>
                </a:xfrm>
                <a:prstGeom prst="rect">
                  <a:avLst/>
                </a:prstGeom>
              </p:spPr>
            </p:pic>
            <p:sp>
              <p:nvSpPr>
                <p:cNvPr id="27" name="Textfeld 41"/>
                <p:cNvSpPr/>
                <p:nvPr/>
              </p:nvSpPr>
              <p:spPr bwMode="auto">
                <a:xfrm>
                  <a:off x="7167354" y="768946"/>
                  <a:ext cx="2099802" cy="313693"/>
                </a:xfrm>
                <a:prstGeom prst="rect">
                  <a:avLst/>
                </a:prstGeom>
                <a:noFill/>
              </p:spPr>
              <p:txBody>
                <a:bodyPr wrap="square" rtlCol="0">
                  <a:spAutoFit/>
                </a:bodyPr>
                <a:lstStyle/>
                <a:p>
                  <a:pPr>
                    <a:defRPr/>
                  </a:pPr>
                  <a:r>
                    <a:rPr lang="de-DE" sz="1700"/>
                    <a:t>Atlantische Zirkulation</a:t>
                  </a:r>
                  <a:endParaRPr/>
                </a:p>
              </p:txBody>
            </p:sp>
          </p:grpSp>
          <p:sp>
            <p:nvSpPr>
              <p:cNvPr id="28" name="Pfeil nach unten 38"/>
              <p:cNvSpPr/>
              <p:nvPr/>
            </p:nvSpPr>
            <p:spPr bwMode="auto">
              <a:xfrm rot="1243211">
                <a:off x="7732648" y="1942699"/>
                <a:ext cx="225838" cy="187752"/>
              </a:xfrm>
              <a:prstGeom prst="downArrow">
                <a:avLst>
                  <a:gd name="adj1" fmla="val 50000"/>
                  <a:gd name="adj2" fmla="val 50000"/>
                </a:avLst>
              </a:prstGeom>
              <a:solidFill>
                <a:srgbClr val="942677"/>
              </a:solidFill>
              <a:ln>
                <a:solidFill>
                  <a:srgbClr val="601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sp>
            <p:nvSpPr>
              <p:cNvPr id="29" name="Pfeil nach unten 39"/>
              <p:cNvSpPr/>
              <p:nvPr/>
            </p:nvSpPr>
            <p:spPr bwMode="auto">
              <a:xfrm rot="14583383">
                <a:off x="8314700" y="1192141"/>
                <a:ext cx="181284" cy="130182"/>
              </a:xfrm>
              <a:prstGeom prst="downArrow">
                <a:avLst>
                  <a:gd name="adj1" fmla="val 50000"/>
                  <a:gd name="adj2" fmla="val 50000"/>
                </a:avLst>
              </a:prstGeom>
              <a:solidFill>
                <a:srgbClr val="2B30D6"/>
              </a:solidFill>
              <a:ln>
                <a:solidFill>
                  <a:srgbClr val="1D20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grpSp>
        <p:sp>
          <p:nvSpPr>
            <p:cNvPr id="30" name="Rechteck 35"/>
            <p:cNvSpPr/>
            <p:nvPr/>
          </p:nvSpPr>
          <p:spPr bwMode="auto">
            <a:xfrm>
              <a:off x="6170248" y="706071"/>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sp>
          <p:nvSpPr>
            <p:cNvPr id="31" name="Rechteck 36"/>
            <p:cNvSpPr/>
            <p:nvPr/>
          </p:nvSpPr>
          <p:spPr bwMode="auto">
            <a:xfrm>
              <a:off x="6222722" y="779757"/>
              <a:ext cx="265202" cy="1535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r>
                <a:rPr lang="de-DE" sz="1600"/>
                <a:t>A</a:t>
              </a:r>
              <a:endParaRPr/>
            </a:p>
          </p:txBody>
        </p:sp>
      </p:grpSp>
      <p:grpSp>
        <p:nvGrpSpPr>
          <p:cNvPr id="32" name="Gruppieren 42"/>
          <p:cNvGrpSpPr/>
          <p:nvPr/>
        </p:nvGrpSpPr>
        <p:grpSpPr bwMode="auto">
          <a:xfrm>
            <a:off x="1251201" y="3056685"/>
            <a:ext cx="2821171" cy="1693205"/>
            <a:chOff x="6193561" y="2535630"/>
            <a:chExt cx="2497732" cy="1499084"/>
          </a:xfrm>
        </p:grpSpPr>
        <p:sp>
          <p:nvSpPr>
            <p:cNvPr id="33" name="Rechteck 43"/>
            <p:cNvSpPr/>
            <p:nvPr/>
          </p:nvSpPr>
          <p:spPr bwMode="auto">
            <a:xfrm>
              <a:off x="6193741" y="2590800"/>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grpSp>
          <p:nvGrpSpPr>
            <p:cNvPr id="34" name="Gruppieren 44"/>
            <p:cNvGrpSpPr/>
            <p:nvPr/>
          </p:nvGrpSpPr>
          <p:grpSpPr bwMode="auto">
            <a:xfrm>
              <a:off x="6193561" y="2535630"/>
              <a:ext cx="2497732" cy="1495674"/>
              <a:chOff x="6188415" y="2539040"/>
              <a:chExt cx="2497732" cy="1495674"/>
            </a:xfrm>
          </p:grpSpPr>
          <p:grpSp>
            <p:nvGrpSpPr>
              <p:cNvPr id="35" name="Gruppieren 45"/>
              <p:cNvGrpSpPr/>
              <p:nvPr/>
            </p:nvGrpSpPr>
            <p:grpSpPr bwMode="auto">
              <a:xfrm>
                <a:off x="6188415" y="2539040"/>
                <a:ext cx="2497732" cy="1495674"/>
                <a:chOff x="6853223" y="2614667"/>
                <a:chExt cx="2497732" cy="1495674"/>
              </a:xfrm>
            </p:grpSpPr>
            <p:pic>
              <p:nvPicPr>
                <p:cNvPr id="36" name="Grafik 47"/>
                <p:cNvPicPr>
                  <a:picLocks noChangeAspect="1"/>
                </p:cNvPicPr>
                <p:nvPr/>
              </p:nvPicPr>
              <p:blipFill>
                <a:blip r:embed="rId6"/>
                <a:stretch/>
              </p:blipFill>
              <p:spPr bwMode="auto">
                <a:xfrm>
                  <a:off x="6853223" y="2890631"/>
                  <a:ext cx="2497732" cy="1219710"/>
                </a:xfrm>
                <a:prstGeom prst="rect">
                  <a:avLst/>
                </a:prstGeom>
              </p:spPr>
            </p:pic>
            <p:sp>
              <p:nvSpPr>
                <p:cNvPr id="37" name="Textfeld 48"/>
                <p:cNvSpPr/>
                <p:nvPr/>
              </p:nvSpPr>
              <p:spPr bwMode="auto">
                <a:xfrm>
                  <a:off x="7122376" y="2614667"/>
                  <a:ext cx="1914938" cy="313693"/>
                </a:xfrm>
                <a:prstGeom prst="rect">
                  <a:avLst/>
                </a:prstGeom>
                <a:noFill/>
              </p:spPr>
              <p:txBody>
                <a:bodyPr wrap="square" rtlCol="0">
                  <a:spAutoFit/>
                </a:bodyPr>
                <a:lstStyle/>
                <a:p>
                  <a:pPr>
                    <a:defRPr/>
                  </a:pPr>
                  <a:r>
                    <a:rPr lang="de-DE" sz="1700"/>
                    <a:t>Westafrika-Monsun</a:t>
                  </a:r>
                  <a:endParaRPr/>
                </a:p>
              </p:txBody>
            </p:sp>
          </p:grpSp>
          <p:sp>
            <p:nvSpPr>
              <p:cNvPr id="38" name="Rechteck 46"/>
              <p:cNvSpPr/>
              <p:nvPr/>
            </p:nvSpPr>
            <p:spPr bwMode="auto">
              <a:xfrm>
                <a:off x="6219328" y="2631513"/>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r>
                  <a:rPr lang="de-DE" sz="1600"/>
                  <a:t>A</a:t>
                </a:r>
                <a:endParaRPr/>
              </a:p>
              <a:p>
                <a:pPr>
                  <a:defRPr/>
                </a:pPr>
                <a:endParaRPr lang="de-DE" sz="200"/>
              </a:p>
            </p:txBody>
          </p:sp>
        </p:grpSp>
      </p:grpSp>
      <p:grpSp>
        <p:nvGrpSpPr>
          <p:cNvPr id="39" name="Gruppieren 49"/>
          <p:cNvGrpSpPr/>
          <p:nvPr/>
        </p:nvGrpSpPr>
        <p:grpSpPr bwMode="auto">
          <a:xfrm>
            <a:off x="1251201" y="5119566"/>
            <a:ext cx="2823678" cy="1667576"/>
            <a:chOff x="6177175" y="4448196"/>
            <a:chExt cx="2499951" cy="1476394"/>
          </a:xfrm>
        </p:grpSpPr>
        <p:grpSp>
          <p:nvGrpSpPr>
            <p:cNvPr id="40" name="Gruppieren 50"/>
            <p:cNvGrpSpPr/>
            <p:nvPr/>
          </p:nvGrpSpPr>
          <p:grpSpPr bwMode="auto">
            <a:xfrm>
              <a:off x="6189020" y="4448196"/>
              <a:ext cx="2488106" cy="1476394"/>
              <a:chOff x="6853828" y="4557924"/>
              <a:chExt cx="2488106" cy="1476394"/>
            </a:xfrm>
          </p:grpSpPr>
          <p:pic>
            <p:nvPicPr>
              <p:cNvPr id="41" name="Grafik 53"/>
              <p:cNvPicPr>
                <a:picLocks noChangeAspect="1"/>
              </p:cNvPicPr>
              <p:nvPr/>
            </p:nvPicPr>
            <p:blipFill>
              <a:blip r:embed="rId7"/>
              <a:stretch/>
            </p:blipFill>
            <p:spPr bwMode="auto">
              <a:xfrm>
                <a:off x="6853828" y="4872268"/>
                <a:ext cx="2488106" cy="1162050"/>
              </a:xfrm>
              <a:prstGeom prst="rect">
                <a:avLst/>
              </a:prstGeom>
            </p:spPr>
          </p:pic>
          <p:sp>
            <p:nvSpPr>
              <p:cNvPr id="42" name="Textfeld 54"/>
              <p:cNvSpPr/>
              <p:nvPr/>
            </p:nvSpPr>
            <p:spPr bwMode="auto">
              <a:xfrm>
                <a:off x="7115065" y="4557924"/>
                <a:ext cx="1914938" cy="313693"/>
              </a:xfrm>
              <a:prstGeom prst="rect">
                <a:avLst/>
              </a:prstGeom>
              <a:noFill/>
            </p:spPr>
            <p:txBody>
              <a:bodyPr wrap="square" rtlCol="0">
                <a:spAutoFit/>
              </a:bodyPr>
              <a:lstStyle/>
              <a:p>
                <a:pPr>
                  <a:defRPr/>
                </a:pPr>
                <a:r>
                  <a:rPr lang="de-DE" sz="1700"/>
                  <a:t>El Niño</a:t>
                </a:r>
                <a:endParaRPr/>
              </a:p>
            </p:txBody>
          </p:sp>
        </p:grpSp>
        <p:sp>
          <p:nvSpPr>
            <p:cNvPr id="43" name="Rechteck 51"/>
            <p:cNvSpPr/>
            <p:nvPr/>
          </p:nvSpPr>
          <p:spPr bwMode="auto">
            <a:xfrm>
              <a:off x="6177175" y="4472406"/>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sp>
          <p:nvSpPr>
            <p:cNvPr id="44" name="Rechteck 52"/>
            <p:cNvSpPr/>
            <p:nvPr/>
          </p:nvSpPr>
          <p:spPr bwMode="auto">
            <a:xfrm>
              <a:off x="6216645" y="4547806"/>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r>
                <a:rPr lang="de-DE" sz="1600"/>
                <a:t>A</a:t>
              </a:r>
              <a:endParaRPr/>
            </a:p>
          </p:txBody>
        </p:sp>
      </p:grpSp>
      <p:grpSp>
        <p:nvGrpSpPr>
          <p:cNvPr id="45" name="Gruppieren 3"/>
          <p:cNvGrpSpPr/>
          <p:nvPr/>
        </p:nvGrpSpPr>
        <p:grpSpPr bwMode="auto">
          <a:xfrm>
            <a:off x="4504140" y="1053390"/>
            <a:ext cx="2857303" cy="1630890"/>
            <a:chOff x="0" y="0"/>
            <a:chExt cx="2857303" cy="1630890"/>
          </a:xfrm>
        </p:grpSpPr>
        <p:grpSp>
          <p:nvGrpSpPr>
            <p:cNvPr id="46" name="Gruppieren 55"/>
            <p:cNvGrpSpPr/>
            <p:nvPr/>
          </p:nvGrpSpPr>
          <p:grpSpPr bwMode="auto">
            <a:xfrm>
              <a:off x="43347" y="0"/>
              <a:ext cx="2813920" cy="1630890"/>
              <a:chOff x="0" y="0"/>
              <a:chExt cx="2813920" cy="1630890"/>
            </a:xfrm>
          </p:grpSpPr>
          <p:sp>
            <p:nvSpPr>
              <p:cNvPr id="47" name="Rechteck 56"/>
              <p:cNvSpPr/>
              <p:nvPr/>
            </p:nvSpPr>
            <p:spPr bwMode="auto">
              <a:xfrm>
                <a:off x="4490" y="0"/>
                <a:ext cx="2809430" cy="163089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48" name="Gerader Verbinder 57"/>
              <p:cNvCxnSpPr>
                <a:cxnSpLocks/>
              </p:cNvCxnSpPr>
              <p:nvPr/>
            </p:nvCxnSpPr>
            <p:spPr bwMode="auto">
              <a:xfrm>
                <a:off x="0" y="288882"/>
                <a:ext cx="281392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9" name="Textfeld 1"/>
            <p:cNvSpPr/>
            <p:nvPr/>
          </p:nvSpPr>
          <p:spPr bwMode="auto">
            <a:xfrm>
              <a:off x="0" y="252209"/>
              <a:ext cx="2857303" cy="1188755"/>
            </a:xfrm>
            <a:prstGeom prst="rect">
              <a:avLst/>
            </a:prstGeom>
            <a:noFill/>
          </p:spPr>
          <p:txBody>
            <a:bodyPr wrap="square" rtlCol="0">
              <a:spAutoFit/>
            </a:bodyPr>
            <a:lstStyle/>
            <a:p>
              <a:pPr algn="just">
                <a:defRPr/>
              </a:pPr>
              <a:r>
                <a:rPr lang="de-DE" sz="1200"/>
                <a:t>Die Wasserströmungen der Ozeane werden durch Temperatur- und Salzkonzentrationsunterschiede des Wassers verursacht. </a:t>
              </a:r>
              <a:endParaRPr/>
            </a:p>
            <a:p>
              <a:pPr algn="just">
                <a:defRPr/>
              </a:pPr>
              <a:r>
                <a:rPr lang="de-DE" sz="1200"/>
                <a:t>Die Eisschmelze auf Grönland verändert die Salzkonzentration des Wassers.</a:t>
              </a:r>
              <a:endParaRPr lang="de-DE" sz="1250"/>
            </a:p>
          </p:txBody>
        </p:sp>
      </p:grpSp>
      <p:grpSp>
        <p:nvGrpSpPr>
          <p:cNvPr id="50" name="Gruppieren 4"/>
          <p:cNvGrpSpPr/>
          <p:nvPr/>
        </p:nvGrpSpPr>
        <p:grpSpPr bwMode="auto">
          <a:xfrm>
            <a:off x="4504141" y="3086480"/>
            <a:ext cx="2910223" cy="1671621"/>
            <a:chOff x="3606609" y="2630359"/>
            <a:chExt cx="2576576" cy="1479974"/>
          </a:xfrm>
        </p:grpSpPr>
        <p:grpSp>
          <p:nvGrpSpPr>
            <p:cNvPr id="51" name="Gruppieren 58"/>
            <p:cNvGrpSpPr/>
            <p:nvPr/>
          </p:nvGrpSpPr>
          <p:grpSpPr bwMode="auto">
            <a:xfrm>
              <a:off x="3625799" y="2630359"/>
              <a:ext cx="2491313" cy="1443914"/>
              <a:chOff x="3380304" y="722554"/>
              <a:chExt cx="2491313" cy="1443914"/>
            </a:xfrm>
          </p:grpSpPr>
          <p:sp>
            <p:nvSpPr>
              <p:cNvPr id="52" name="Rechteck 59"/>
              <p:cNvSpPr/>
              <p:nvPr/>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53" name="Gerader Verbinder 60"/>
              <p:cNvCxnSpPr>
                <a:cxnSpLocks/>
              </p:cNvCxnSpPr>
              <p:nvPr/>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4" name="Textfeld 2"/>
            <p:cNvSpPr/>
            <p:nvPr/>
          </p:nvSpPr>
          <p:spPr bwMode="auto">
            <a:xfrm>
              <a:off x="3606609" y="2897635"/>
              <a:ext cx="2576576" cy="1212698"/>
            </a:xfrm>
            <a:prstGeom prst="rect">
              <a:avLst/>
            </a:prstGeom>
            <a:noFill/>
          </p:spPr>
          <p:txBody>
            <a:bodyPr wrap="square" rtlCol="0">
              <a:spAutoFit/>
            </a:bodyPr>
            <a:lstStyle/>
            <a:p>
              <a:pPr>
                <a:defRPr/>
              </a:pPr>
              <a:r>
                <a:rPr lang="de-DE" sz="1200"/>
                <a:t>Heiße Luft steigt am Äquator auf und es entstehen Tiefdruckgebiete, die sich aneinanderreihen. Diese Zone wird Innertropische Konvergenzzone (ITC) genannt. Eine Folge: Feuchte Luft strömt vom Atlantik her ein und regnet sich über dem Festland als Monsun ab. </a:t>
              </a:r>
              <a:endParaRPr/>
            </a:p>
          </p:txBody>
        </p:sp>
      </p:grpSp>
      <p:sp>
        <p:nvSpPr>
          <p:cNvPr id="55" name="Rechteck 65"/>
          <p:cNvSpPr/>
          <p:nvPr/>
        </p:nvSpPr>
        <p:spPr bwMode="auto">
          <a:xfrm>
            <a:off x="4593517" y="1103043"/>
            <a:ext cx="299544" cy="1734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sp>
        <p:nvSpPr>
          <p:cNvPr id="56" name="Rechteck 66"/>
          <p:cNvSpPr/>
          <p:nvPr/>
        </p:nvSpPr>
        <p:spPr bwMode="auto">
          <a:xfrm>
            <a:off x="4601635" y="3147746"/>
            <a:ext cx="299544" cy="1734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sp>
        <p:nvSpPr>
          <p:cNvPr id="57" name="Textfeld 67"/>
          <p:cNvSpPr/>
          <p:nvPr/>
        </p:nvSpPr>
        <p:spPr bwMode="auto">
          <a:xfrm>
            <a:off x="4960971" y="1013668"/>
            <a:ext cx="2371712" cy="354314"/>
          </a:xfrm>
          <a:prstGeom prst="rect">
            <a:avLst/>
          </a:prstGeom>
          <a:noFill/>
        </p:spPr>
        <p:txBody>
          <a:bodyPr wrap="square" rtlCol="0">
            <a:spAutoFit/>
          </a:bodyPr>
          <a:lstStyle/>
          <a:p>
            <a:pPr>
              <a:defRPr/>
            </a:pPr>
            <a:r>
              <a:rPr lang="de-DE" sz="1700"/>
              <a:t>Zu viel Süßwasser</a:t>
            </a:r>
            <a:endParaRPr/>
          </a:p>
        </p:txBody>
      </p:sp>
      <p:sp>
        <p:nvSpPr>
          <p:cNvPr id="58" name="Textfeld 68"/>
          <p:cNvSpPr/>
          <p:nvPr/>
        </p:nvSpPr>
        <p:spPr bwMode="auto">
          <a:xfrm>
            <a:off x="4922852" y="3057734"/>
            <a:ext cx="2507877" cy="354314"/>
          </a:xfrm>
          <a:prstGeom prst="rect">
            <a:avLst/>
          </a:prstGeom>
          <a:noFill/>
        </p:spPr>
        <p:txBody>
          <a:bodyPr wrap="square" rtlCol="0">
            <a:spAutoFit/>
          </a:bodyPr>
          <a:lstStyle/>
          <a:p>
            <a:pPr>
              <a:defRPr/>
            </a:pPr>
            <a:r>
              <a:rPr lang="de-DE" sz="1700"/>
              <a:t>Feuchte Luft vom Atlantik</a:t>
            </a:r>
            <a:endParaRPr/>
          </a:p>
        </p:txBody>
      </p:sp>
      <p:grpSp>
        <p:nvGrpSpPr>
          <p:cNvPr id="59" name="Gruppieren 9"/>
          <p:cNvGrpSpPr/>
          <p:nvPr/>
        </p:nvGrpSpPr>
        <p:grpSpPr bwMode="auto">
          <a:xfrm>
            <a:off x="11039035" y="1053988"/>
            <a:ext cx="2871946" cy="1675800"/>
            <a:chOff x="9492748" y="543269"/>
            <a:chExt cx="2542686" cy="1483674"/>
          </a:xfrm>
        </p:grpSpPr>
        <p:sp>
          <p:nvSpPr>
            <p:cNvPr id="60" name="Rechteck 74"/>
            <p:cNvSpPr/>
            <p:nvPr/>
          </p:nvSpPr>
          <p:spPr bwMode="auto">
            <a:xfrm>
              <a:off x="9581694" y="641131"/>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grpSp>
          <p:nvGrpSpPr>
            <p:cNvPr id="61" name="Gruppieren 5"/>
            <p:cNvGrpSpPr/>
            <p:nvPr/>
          </p:nvGrpSpPr>
          <p:grpSpPr bwMode="auto">
            <a:xfrm>
              <a:off x="9492748" y="543269"/>
              <a:ext cx="2542686" cy="1483674"/>
              <a:chOff x="9492748" y="543269"/>
              <a:chExt cx="2542686" cy="1483674"/>
            </a:xfrm>
          </p:grpSpPr>
          <p:sp>
            <p:nvSpPr>
              <p:cNvPr id="62" name="Textfeld 70"/>
              <p:cNvSpPr/>
              <p:nvPr/>
            </p:nvSpPr>
            <p:spPr bwMode="auto">
              <a:xfrm>
                <a:off x="9492748" y="809332"/>
                <a:ext cx="2542686" cy="1212698"/>
              </a:xfrm>
              <a:prstGeom prst="rect">
                <a:avLst/>
              </a:prstGeom>
              <a:noFill/>
            </p:spPr>
            <p:txBody>
              <a:bodyPr wrap="square" rtlCol="0">
                <a:spAutoFit/>
              </a:bodyPr>
              <a:lstStyle/>
              <a:p>
                <a:pPr>
                  <a:defRPr/>
                </a:pPr>
                <a:r>
                  <a:rPr lang="de-DE" sz="1200"/>
                  <a:t>Die tropischen Regenwälder sind ein Puffer im Erdklimasystem. Pflanzen nehmen CO</a:t>
                </a:r>
                <a:r>
                  <a:rPr lang="de-DE" sz="1200" baseline="-25000"/>
                  <a:t>2</a:t>
                </a:r>
                <a:r>
                  <a:rPr lang="de-DE" sz="1200"/>
                  <a:t> auf und speichern es in ihrer Biomasse. Ein Großteil der Niederschläge stammt aus über dem Wald verdunstetem Wasser. Erderwärmung und  Abholzung vernichten Teile der Regenwälder. </a:t>
                </a:r>
                <a:endParaRPr/>
              </a:p>
            </p:txBody>
          </p:sp>
          <p:grpSp>
            <p:nvGrpSpPr>
              <p:cNvPr id="63" name="Gruppieren 71"/>
              <p:cNvGrpSpPr/>
              <p:nvPr/>
            </p:nvGrpSpPr>
            <p:grpSpPr bwMode="auto">
              <a:xfrm>
                <a:off x="9521344" y="583029"/>
                <a:ext cx="2491313" cy="1443914"/>
                <a:chOff x="3380304" y="722554"/>
                <a:chExt cx="2491313" cy="1443914"/>
              </a:xfrm>
            </p:grpSpPr>
            <p:sp>
              <p:nvSpPr>
                <p:cNvPr id="64" name="Rechteck 72"/>
                <p:cNvSpPr/>
                <p:nvPr/>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65" name="Gerader Verbinder 73"/>
                <p:cNvCxnSpPr>
                  <a:cxnSpLocks/>
                </p:cNvCxnSpPr>
                <p:nvPr/>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6" name="Textfeld 75"/>
              <p:cNvSpPr/>
              <p:nvPr/>
            </p:nvSpPr>
            <p:spPr bwMode="auto">
              <a:xfrm>
                <a:off x="9808055" y="543269"/>
                <a:ext cx="2196582" cy="313693"/>
              </a:xfrm>
              <a:prstGeom prst="rect">
                <a:avLst/>
              </a:prstGeom>
              <a:noFill/>
            </p:spPr>
            <p:txBody>
              <a:bodyPr wrap="square" rtlCol="0">
                <a:spAutoFit/>
              </a:bodyPr>
              <a:lstStyle/>
              <a:p>
                <a:pPr>
                  <a:defRPr/>
                </a:pPr>
                <a:r>
                  <a:rPr lang="de-DE" sz="1700"/>
                  <a:t>Die grüne Lunge der Erde</a:t>
                </a:r>
                <a:endParaRPr/>
              </a:p>
            </p:txBody>
          </p:sp>
        </p:grpSp>
      </p:grpSp>
      <p:grpSp>
        <p:nvGrpSpPr>
          <p:cNvPr id="67" name="Gruppieren 6"/>
          <p:cNvGrpSpPr/>
          <p:nvPr/>
        </p:nvGrpSpPr>
        <p:grpSpPr bwMode="auto">
          <a:xfrm>
            <a:off x="11010021" y="3086478"/>
            <a:ext cx="2871947" cy="1668876"/>
            <a:chOff x="9469970" y="2574652"/>
            <a:chExt cx="2542687" cy="1477544"/>
          </a:xfrm>
        </p:grpSpPr>
        <p:grpSp>
          <p:nvGrpSpPr>
            <p:cNvPr id="68" name="Gruppieren 76"/>
            <p:cNvGrpSpPr/>
            <p:nvPr/>
          </p:nvGrpSpPr>
          <p:grpSpPr bwMode="auto">
            <a:xfrm>
              <a:off x="9521344" y="2608282"/>
              <a:ext cx="2491313" cy="1443914"/>
              <a:chOff x="3380304" y="722554"/>
              <a:chExt cx="2491313" cy="1443914"/>
            </a:xfrm>
          </p:grpSpPr>
          <p:sp>
            <p:nvSpPr>
              <p:cNvPr id="69" name="Rechteck 77"/>
              <p:cNvSpPr/>
              <p:nvPr/>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70" name="Gerader Verbinder 78"/>
              <p:cNvCxnSpPr>
                <a:cxnSpLocks/>
              </p:cNvCxnSpPr>
              <p:nvPr/>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1" name="Textfeld 8"/>
            <p:cNvSpPr/>
            <p:nvPr/>
          </p:nvSpPr>
          <p:spPr bwMode="auto">
            <a:xfrm>
              <a:off x="9469970" y="2838992"/>
              <a:ext cx="2542687" cy="1051133"/>
            </a:xfrm>
            <a:prstGeom prst="rect">
              <a:avLst/>
            </a:prstGeom>
            <a:noFill/>
          </p:spPr>
          <p:txBody>
            <a:bodyPr wrap="square" rtlCol="0">
              <a:spAutoFit/>
            </a:bodyPr>
            <a:lstStyle/>
            <a:p>
              <a:pPr algn="just">
                <a:defRPr/>
              </a:pPr>
              <a:r>
                <a:rPr lang="de-DE" sz="1200"/>
                <a:t>Die von Nesseltieren im Meer gebildeten einzigartigen  Ökosysteme mit einer schier unendlichen Vielfalt an Tier- und Pflanzenarten reagieren sehr empfindlich auf Temperaturschwankungen und eine Versauerung des Wassers. </a:t>
              </a:r>
              <a:endParaRPr/>
            </a:p>
          </p:txBody>
        </p:sp>
        <p:sp>
          <p:nvSpPr>
            <p:cNvPr id="72" name="Rechteck 79"/>
            <p:cNvSpPr/>
            <p:nvPr/>
          </p:nvSpPr>
          <p:spPr bwMode="auto">
            <a:xfrm>
              <a:off x="9588821" y="2672488"/>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sp>
          <p:nvSpPr>
            <p:cNvPr id="73" name="Textfeld 80"/>
            <p:cNvSpPr/>
            <p:nvPr/>
          </p:nvSpPr>
          <p:spPr bwMode="auto">
            <a:xfrm>
              <a:off x="9807351" y="2574652"/>
              <a:ext cx="2080725" cy="313693"/>
            </a:xfrm>
            <a:prstGeom prst="rect">
              <a:avLst/>
            </a:prstGeom>
            <a:noFill/>
          </p:spPr>
          <p:txBody>
            <a:bodyPr wrap="square" rtlCol="0">
              <a:spAutoFit/>
            </a:bodyPr>
            <a:lstStyle/>
            <a:p>
              <a:pPr>
                <a:defRPr/>
              </a:pPr>
              <a:r>
                <a:rPr lang="de-DE" sz="1700"/>
                <a:t>Farbenpracht</a:t>
              </a:r>
              <a:endParaRPr/>
            </a:p>
          </p:txBody>
        </p:sp>
      </p:grpSp>
      <p:grpSp>
        <p:nvGrpSpPr>
          <p:cNvPr id="74" name="Gruppieren 7"/>
          <p:cNvGrpSpPr/>
          <p:nvPr/>
        </p:nvGrpSpPr>
        <p:grpSpPr bwMode="auto">
          <a:xfrm>
            <a:off x="11029044" y="5119565"/>
            <a:ext cx="2813920" cy="1679538"/>
            <a:chOff x="9513324" y="4464073"/>
            <a:chExt cx="2491313" cy="1486984"/>
          </a:xfrm>
        </p:grpSpPr>
        <p:grpSp>
          <p:nvGrpSpPr>
            <p:cNvPr id="75" name="Gruppieren 81"/>
            <p:cNvGrpSpPr/>
            <p:nvPr/>
          </p:nvGrpSpPr>
          <p:grpSpPr bwMode="auto">
            <a:xfrm>
              <a:off x="9513324" y="4507143"/>
              <a:ext cx="2491313" cy="1443914"/>
              <a:chOff x="3380304" y="722554"/>
              <a:chExt cx="2491313" cy="1443914"/>
            </a:xfrm>
          </p:grpSpPr>
          <p:sp>
            <p:nvSpPr>
              <p:cNvPr id="76" name="Rechteck 82"/>
              <p:cNvSpPr/>
              <p:nvPr/>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77" name="Gerader Verbinder 83"/>
              <p:cNvCxnSpPr>
                <a:cxnSpLocks/>
              </p:cNvCxnSpPr>
              <p:nvPr/>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8" name="Rechteck 84"/>
            <p:cNvSpPr/>
            <p:nvPr/>
          </p:nvSpPr>
          <p:spPr bwMode="auto">
            <a:xfrm>
              <a:off x="9599274" y="4558221"/>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sp>
          <p:nvSpPr>
            <p:cNvPr id="79" name="Textfeld 11"/>
            <p:cNvSpPr/>
            <p:nvPr/>
          </p:nvSpPr>
          <p:spPr bwMode="auto">
            <a:xfrm>
              <a:off x="9521941" y="4792071"/>
              <a:ext cx="2481739" cy="1062715"/>
            </a:xfrm>
            <a:prstGeom prst="rect">
              <a:avLst/>
            </a:prstGeom>
            <a:noFill/>
          </p:spPr>
          <p:txBody>
            <a:bodyPr wrap="square" rtlCol="0">
              <a:spAutoFit/>
            </a:bodyPr>
            <a:lstStyle/>
            <a:p>
              <a:pPr algn="just">
                <a:defRPr/>
              </a:pPr>
              <a:r>
                <a:rPr lang="de-DE" sz="1200"/>
                <a:t>Weltweit speichert das größte zusammenhängende Waldgebiet der Erde etwa ein Drittel des ausgestoßenen CO</a:t>
              </a:r>
              <a:r>
                <a:rPr lang="de-DE" sz="1200" baseline="-25000"/>
                <a:t>2.  </a:t>
              </a:r>
              <a:endParaRPr lang="de-DE" sz="1250"/>
            </a:p>
            <a:p>
              <a:pPr algn="just">
                <a:defRPr/>
              </a:pPr>
              <a:r>
                <a:rPr lang="de-DE" sz="1200"/>
                <a:t>Im darunterliegenden Permafrostboden sind abgestorbene Pflanzenreste teilweise seit Jahrtausenden konserviert. </a:t>
              </a:r>
              <a:endParaRPr/>
            </a:p>
          </p:txBody>
        </p:sp>
        <p:sp>
          <p:nvSpPr>
            <p:cNvPr id="80" name="Textfeld 85"/>
            <p:cNvSpPr/>
            <p:nvPr/>
          </p:nvSpPr>
          <p:spPr bwMode="auto">
            <a:xfrm>
              <a:off x="9864476" y="4464073"/>
              <a:ext cx="2080725" cy="313693"/>
            </a:xfrm>
            <a:prstGeom prst="rect">
              <a:avLst/>
            </a:prstGeom>
            <a:noFill/>
          </p:spPr>
          <p:txBody>
            <a:bodyPr wrap="square" rtlCol="0">
              <a:spAutoFit/>
            </a:bodyPr>
            <a:lstStyle/>
            <a:p>
              <a:pPr>
                <a:defRPr/>
              </a:pPr>
              <a:r>
                <a:rPr lang="de-DE" sz="1700"/>
                <a:t>Schützendes Grün</a:t>
              </a:r>
              <a:endParaRPr/>
            </a:p>
          </p:txBody>
        </p:sp>
      </p:grpSp>
      <p:grpSp>
        <p:nvGrpSpPr>
          <p:cNvPr id="81" name="Gruppieren 86"/>
          <p:cNvGrpSpPr/>
          <p:nvPr/>
        </p:nvGrpSpPr>
        <p:grpSpPr bwMode="auto">
          <a:xfrm>
            <a:off x="4504142" y="5119565"/>
            <a:ext cx="3557785" cy="1729960"/>
            <a:chOff x="3602154" y="4495380"/>
            <a:chExt cx="3149895" cy="1531625"/>
          </a:xfrm>
        </p:grpSpPr>
        <p:grpSp>
          <p:nvGrpSpPr>
            <p:cNvPr id="82" name="Gruppieren 87"/>
            <p:cNvGrpSpPr/>
            <p:nvPr/>
          </p:nvGrpSpPr>
          <p:grpSpPr bwMode="auto">
            <a:xfrm>
              <a:off x="3627786" y="4521608"/>
              <a:ext cx="2491313" cy="1443914"/>
              <a:chOff x="3380304" y="722554"/>
              <a:chExt cx="2491313" cy="1443914"/>
            </a:xfrm>
          </p:grpSpPr>
          <p:sp>
            <p:nvSpPr>
              <p:cNvPr id="83" name="Rechteck 91"/>
              <p:cNvSpPr/>
              <p:nvPr/>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84" name="Gerader Verbinder 92"/>
              <p:cNvCxnSpPr>
                <a:cxnSpLocks/>
              </p:cNvCxnSpPr>
              <p:nvPr/>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5" name="Textfeld 88"/>
            <p:cNvSpPr/>
            <p:nvPr/>
          </p:nvSpPr>
          <p:spPr bwMode="auto">
            <a:xfrm>
              <a:off x="3602154" y="4814307"/>
              <a:ext cx="2559807" cy="1212698"/>
            </a:xfrm>
            <a:prstGeom prst="rect">
              <a:avLst/>
            </a:prstGeom>
            <a:noFill/>
          </p:spPr>
          <p:txBody>
            <a:bodyPr wrap="square" rtlCol="0">
              <a:spAutoFit/>
            </a:bodyPr>
            <a:lstStyle/>
            <a:p>
              <a:pPr algn="just">
                <a:defRPr/>
              </a:pPr>
              <a:r>
                <a:rPr lang="de-DE" sz="1200"/>
                <a:t>Beim „El Nino-Phänomen“ erwärmt sich die Meeresoberfläche im äquatorialen Pazifik stärker als normal. Dies führt zu Hitze und Trockenheit in Australien, Südostasien und Südafrika. Der Regen, der dort fehlt, geht reichlich über der Westküste Südamerikas nieder. </a:t>
              </a:r>
              <a:endParaRPr/>
            </a:p>
          </p:txBody>
        </p:sp>
        <p:sp>
          <p:nvSpPr>
            <p:cNvPr id="86" name="Rechteck 89"/>
            <p:cNvSpPr/>
            <p:nvPr/>
          </p:nvSpPr>
          <p:spPr bwMode="auto">
            <a:xfrm>
              <a:off x="3700593" y="4577720"/>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sp>
          <p:nvSpPr>
            <p:cNvPr id="87" name="Textfeld 90"/>
            <p:cNvSpPr/>
            <p:nvPr/>
          </p:nvSpPr>
          <p:spPr bwMode="auto">
            <a:xfrm>
              <a:off x="3929642" y="4495380"/>
              <a:ext cx="2822408" cy="299740"/>
            </a:xfrm>
            <a:prstGeom prst="rect">
              <a:avLst/>
            </a:prstGeom>
            <a:noFill/>
          </p:spPr>
          <p:txBody>
            <a:bodyPr wrap="square" rtlCol="0">
              <a:spAutoFit/>
            </a:bodyPr>
            <a:lstStyle/>
            <a:p>
              <a:pPr>
                <a:defRPr/>
              </a:pPr>
              <a:r>
                <a:rPr lang="de-DE" sz="1600"/>
                <a:t>Das Wetter spielt verrückt</a:t>
              </a:r>
              <a:endParaRPr/>
            </a:p>
          </p:txBody>
        </p:sp>
      </p:grpSp>
      <p:grpSp>
        <p:nvGrpSpPr>
          <p:cNvPr id="88" name="Gruppieren 123"/>
          <p:cNvGrpSpPr/>
          <p:nvPr/>
        </p:nvGrpSpPr>
        <p:grpSpPr bwMode="auto">
          <a:xfrm>
            <a:off x="1251201" y="7162583"/>
            <a:ext cx="2932831" cy="1715221"/>
            <a:chOff x="1148666" y="801201"/>
            <a:chExt cx="2596590" cy="1518576"/>
          </a:xfrm>
        </p:grpSpPr>
        <p:sp>
          <p:nvSpPr>
            <p:cNvPr id="89" name="Rechteck 124"/>
            <p:cNvSpPr/>
            <p:nvPr/>
          </p:nvSpPr>
          <p:spPr bwMode="auto">
            <a:xfrm>
              <a:off x="1148666" y="839095"/>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grpSp>
          <p:nvGrpSpPr>
            <p:cNvPr id="90" name="Gruppieren 125"/>
            <p:cNvGrpSpPr/>
            <p:nvPr/>
          </p:nvGrpSpPr>
          <p:grpSpPr bwMode="auto">
            <a:xfrm>
              <a:off x="1159496" y="801201"/>
              <a:ext cx="2585760" cy="1518576"/>
              <a:chOff x="1159153" y="800010"/>
              <a:chExt cx="2589200" cy="1518576"/>
            </a:xfrm>
          </p:grpSpPr>
          <p:sp>
            <p:nvSpPr>
              <p:cNvPr id="91" name="Textfeld 126"/>
              <p:cNvSpPr/>
              <p:nvPr/>
            </p:nvSpPr>
            <p:spPr bwMode="auto">
              <a:xfrm>
                <a:off x="1399608" y="800010"/>
                <a:ext cx="2254757" cy="313693"/>
              </a:xfrm>
              <a:prstGeom prst="rect">
                <a:avLst/>
              </a:prstGeom>
              <a:noFill/>
            </p:spPr>
            <p:txBody>
              <a:bodyPr wrap="square" rtlCol="0">
                <a:spAutoFit/>
              </a:bodyPr>
              <a:lstStyle/>
              <a:p>
                <a:pPr>
                  <a:defRPr/>
                </a:pPr>
                <a:r>
                  <a:rPr lang="de-DE" sz="1700"/>
                  <a:t>Marine Kohlenstoffpumpe</a:t>
                </a:r>
                <a:endParaRPr/>
              </a:p>
            </p:txBody>
          </p:sp>
          <p:pic>
            <p:nvPicPr>
              <p:cNvPr id="92" name="Grafik 127"/>
              <p:cNvPicPr>
                <a:picLocks noChangeAspect="1"/>
              </p:cNvPicPr>
              <p:nvPr/>
            </p:nvPicPr>
            <p:blipFill>
              <a:blip r:embed="rId8"/>
              <a:stretch/>
            </p:blipFill>
            <p:spPr bwMode="auto">
              <a:xfrm>
                <a:off x="1159153" y="1090728"/>
                <a:ext cx="2480159" cy="1192281"/>
              </a:xfrm>
              <a:prstGeom prst="rect">
                <a:avLst/>
              </a:prstGeom>
            </p:spPr>
          </p:pic>
          <p:sp>
            <p:nvSpPr>
              <p:cNvPr id="93" name="Textfeld 128"/>
              <p:cNvSpPr/>
              <p:nvPr/>
            </p:nvSpPr>
            <p:spPr bwMode="auto">
              <a:xfrm>
                <a:off x="1863458" y="1129772"/>
                <a:ext cx="621792" cy="329183"/>
              </a:xfrm>
              <a:prstGeom prst="rect">
                <a:avLst/>
              </a:prstGeom>
              <a:noFill/>
            </p:spPr>
            <p:txBody>
              <a:bodyPr wrap="square" rtlCol="0">
                <a:spAutoFit/>
              </a:bodyPr>
              <a:lstStyle/>
              <a:p>
                <a:pPr>
                  <a:defRPr/>
                </a:pPr>
                <a:r>
                  <a:rPr lang="de-DE" sz="1800"/>
                  <a:t>CO</a:t>
                </a:r>
                <a:r>
                  <a:rPr lang="de-DE" sz="1350"/>
                  <a:t>2</a:t>
                </a:r>
                <a:endParaRPr/>
              </a:p>
            </p:txBody>
          </p:sp>
          <p:sp>
            <p:nvSpPr>
              <p:cNvPr id="94" name="Textfeld 129"/>
              <p:cNvSpPr/>
              <p:nvPr/>
            </p:nvSpPr>
            <p:spPr bwMode="auto">
              <a:xfrm>
                <a:off x="2217026" y="2020726"/>
                <a:ext cx="1531327" cy="297860"/>
              </a:xfrm>
              <a:prstGeom prst="rect">
                <a:avLst/>
              </a:prstGeom>
              <a:noFill/>
            </p:spPr>
            <p:txBody>
              <a:bodyPr wrap="square" rtlCol="0">
                <a:spAutoFit/>
              </a:bodyPr>
              <a:lstStyle/>
              <a:p>
                <a:pPr>
                  <a:defRPr/>
                </a:pPr>
                <a:r>
                  <a:rPr lang="de-DE" sz="1600"/>
                  <a:t>abgelagertes CO</a:t>
                </a:r>
                <a:r>
                  <a:rPr lang="de-DE" sz="1250"/>
                  <a:t>2</a:t>
                </a:r>
                <a:endParaRPr/>
              </a:p>
            </p:txBody>
          </p:sp>
          <p:sp>
            <p:nvSpPr>
              <p:cNvPr id="95" name="Rechteck 130"/>
              <p:cNvSpPr/>
              <p:nvPr/>
            </p:nvSpPr>
            <p:spPr bwMode="auto">
              <a:xfrm>
                <a:off x="1190632" y="891626"/>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r>
                  <a:rPr lang="de-DE" sz="1600"/>
                  <a:t>A</a:t>
                </a:r>
                <a:endParaRPr/>
              </a:p>
            </p:txBody>
          </p:sp>
        </p:grpSp>
      </p:grpSp>
      <p:grpSp>
        <p:nvGrpSpPr>
          <p:cNvPr id="96" name="Gruppieren 131"/>
          <p:cNvGrpSpPr/>
          <p:nvPr/>
        </p:nvGrpSpPr>
        <p:grpSpPr bwMode="auto">
          <a:xfrm>
            <a:off x="4504141" y="7152654"/>
            <a:ext cx="3145401" cy="1674660"/>
            <a:chOff x="4766488" y="997962"/>
            <a:chExt cx="2784790" cy="1482665"/>
          </a:xfrm>
        </p:grpSpPr>
        <p:grpSp>
          <p:nvGrpSpPr>
            <p:cNvPr id="97" name="Gruppieren 132"/>
            <p:cNvGrpSpPr/>
            <p:nvPr/>
          </p:nvGrpSpPr>
          <p:grpSpPr bwMode="auto">
            <a:xfrm>
              <a:off x="4766488" y="1036713"/>
              <a:ext cx="2491313" cy="1443914"/>
              <a:chOff x="3380304" y="722554"/>
              <a:chExt cx="2491313" cy="1443914"/>
            </a:xfrm>
          </p:grpSpPr>
          <p:sp>
            <p:nvSpPr>
              <p:cNvPr id="98" name="Rechteck 136"/>
              <p:cNvSpPr/>
              <p:nvPr/>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99" name="Gerader Verbinder 137"/>
              <p:cNvCxnSpPr>
                <a:cxnSpLocks/>
              </p:cNvCxnSpPr>
              <p:nvPr/>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0" name="Rechteck 133"/>
            <p:cNvSpPr/>
            <p:nvPr/>
          </p:nvSpPr>
          <p:spPr bwMode="auto">
            <a:xfrm>
              <a:off x="4817829" y="1095180"/>
              <a:ext cx="264850"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sp>
          <p:nvSpPr>
            <p:cNvPr id="101" name="Textfeld 134"/>
            <p:cNvSpPr/>
            <p:nvPr/>
          </p:nvSpPr>
          <p:spPr bwMode="auto">
            <a:xfrm>
              <a:off x="5061590" y="997962"/>
              <a:ext cx="2489688" cy="313693"/>
            </a:xfrm>
            <a:prstGeom prst="rect">
              <a:avLst/>
            </a:prstGeom>
            <a:noFill/>
          </p:spPr>
          <p:txBody>
            <a:bodyPr wrap="square" rtlCol="0">
              <a:spAutoFit/>
            </a:bodyPr>
            <a:lstStyle/>
            <a:p>
              <a:pPr>
                <a:defRPr/>
              </a:pPr>
              <a:r>
                <a:rPr lang="de-DE" sz="1700"/>
                <a:t>Gespeichertes CO</a:t>
              </a:r>
              <a:r>
                <a:rPr lang="de-DE" sz="1700" baseline="-25000"/>
                <a:t>2</a:t>
              </a:r>
              <a:endParaRPr/>
            </a:p>
          </p:txBody>
        </p:sp>
        <p:sp>
          <p:nvSpPr>
            <p:cNvPr id="102" name="Textfeld 135"/>
            <p:cNvSpPr/>
            <p:nvPr/>
          </p:nvSpPr>
          <p:spPr bwMode="auto">
            <a:xfrm>
              <a:off x="4766488" y="1378971"/>
              <a:ext cx="2491313" cy="889569"/>
            </a:xfrm>
            <a:prstGeom prst="rect">
              <a:avLst/>
            </a:prstGeom>
            <a:noFill/>
          </p:spPr>
          <p:txBody>
            <a:bodyPr wrap="square" rtlCol="0">
              <a:spAutoFit/>
            </a:bodyPr>
            <a:lstStyle/>
            <a:p>
              <a:pPr algn="just">
                <a:defRPr/>
              </a:pPr>
              <a:r>
                <a:rPr lang="de-DE" sz="1200"/>
                <a:t>Plankton an der Oberfläche der Meere nimmt CO</a:t>
              </a:r>
              <a:r>
                <a:rPr lang="de-DE" sz="1200" baseline="-25000"/>
                <a:t>2</a:t>
              </a:r>
              <a:r>
                <a:rPr lang="de-DE" sz="1200"/>
                <a:t> auf. Krill frisst dieses Plankton und lagert durch die Ausscheidungen das CO</a:t>
              </a:r>
              <a:r>
                <a:rPr lang="de-DE" sz="1200" baseline="-25000"/>
                <a:t>2</a:t>
              </a:r>
              <a:r>
                <a:rPr lang="de-DE" sz="1200"/>
                <a:t> am Meeresboden ab. Dies hat einen enormen Einfluss auf den Treibhauseffekt. </a:t>
              </a:r>
              <a:endParaRPr/>
            </a:p>
          </p:txBody>
        </p:sp>
      </p:grpSp>
      <p:grpSp>
        <p:nvGrpSpPr>
          <p:cNvPr id="103" name="Gruppieren 138"/>
          <p:cNvGrpSpPr/>
          <p:nvPr/>
        </p:nvGrpSpPr>
        <p:grpSpPr bwMode="auto">
          <a:xfrm>
            <a:off x="11068048" y="7152653"/>
            <a:ext cx="2838305" cy="1674659"/>
            <a:chOff x="0" y="0"/>
            <a:chExt cx="2838305" cy="1674659"/>
          </a:xfrm>
        </p:grpSpPr>
        <p:grpSp>
          <p:nvGrpSpPr>
            <p:cNvPr id="104" name="Gruppieren 139"/>
            <p:cNvGrpSpPr/>
            <p:nvPr/>
          </p:nvGrpSpPr>
          <p:grpSpPr bwMode="auto">
            <a:xfrm>
              <a:off x="0" y="43768"/>
              <a:ext cx="2813920" cy="1630890"/>
              <a:chOff x="0" y="0"/>
              <a:chExt cx="2813920" cy="1630890"/>
            </a:xfrm>
          </p:grpSpPr>
          <p:sp>
            <p:nvSpPr>
              <p:cNvPr id="105" name="Rechteck 142"/>
              <p:cNvSpPr/>
              <p:nvPr/>
            </p:nvSpPr>
            <p:spPr bwMode="auto">
              <a:xfrm>
                <a:off x="4490" y="0"/>
                <a:ext cx="2809430" cy="163089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106" name="Gerader Verbinder 143"/>
              <p:cNvCxnSpPr>
                <a:cxnSpLocks/>
              </p:cNvCxnSpPr>
              <p:nvPr/>
            </p:nvCxnSpPr>
            <p:spPr bwMode="auto">
              <a:xfrm>
                <a:off x="0" y="288882"/>
                <a:ext cx="281392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7" name="Textfeld 140"/>
            <p:cNvSpPr/>
            <p:nvPr/>
          </p:nvSpPr>
          <p:spPr bwMode="auto">
            <a:xfrm>
              <a:off x="333314" y="0"/>
              <a:ext cx="2504991" cy="304835"/>
            </a:xfrm>
            <a:prstGeom prst="rect">
              <a:avLst/>
            </a:prstGeom>
            <a:noFill/>
          </p:spPr>
          <p:txBody>
            <a:bodyPr wrap="square" rtlCol="0">
              <a:spAutoFit/>
            </a:bodyPr>
            <a:lstStyle/>
            <a:p>
              <a:pPr>
                <a:defRPr/>
              </a:pPr>
              <a:r>
                <a:rPr lang="de-DE" sz="1400"/>
                <a:t>Luftströmungen im Norden</a:t>
              </a:r>
              <a:endParaRPr/>
            </a:p>
          </p:txBody>
        </p:sp>
        <p:sp>
          <p:nvSpPr>
            <p:cNvPr id="108" name="Textfeld 141"/>
            <p:cNvSpPr/>
            <p:nvPr/>
          </p:nvSpPr>
          <p:spPr bwMode="auto">
            <a:xfrm>
              <a:off x="0" y="277946"/>
              <a:ext cx="2813920" cy="276141"/>
            </a:xfrm>
            <a:prstGeom prst="rect">
              <a:avLst/>
            </a:prstGeom>
            <a:noFill/>
          </p:spPr>
          <p:txBody>
            <a:bodyPr wrap="square" rtlCol="0">
              <a:spAutoFit/>
            </a:bodyPr>
            <a:lstStyle/>
            <a:p>
              <a:pPr algn="just">
                <a:defRPr/>
              </a:pPr>
              <a:endParaRPr lang="de-DE" sz="1200"/>
            </a:p>
          </p:txBody>
        </p:sp>
      </p:grpSp>
      <p:sp>
        <p:nvSpPr>
          <p:cNvPr id="109" name="Rechteck 144"/>
          <p:cNvSpPr/>
          <p:nvPr/>
        </p:nvSpPr>
        <p:spPr bwMode="auto">
          <a:xfrm>
            <a:off x="11127631" y="7257321"/>
            <a:ext cx="299544" cy="1734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sp>
        <p:nvSpPr>
          <p:cNvPr id="110" name="Rechteck 145"/>
          <p:cNvSpPr/>
          <p:nvPr/>
        </p:nvSpPr>
        <p:spPr bwMode="auto">
          <a:xfrm>
            <a:off x="11027409" y="7476317"/>
            <a:ext cx="2898661" cy="1107996"/>
          </a:xfrm>
          <a:prstGeom prst="rect">
            <a:avLst/>
          </a:prstGeom>
        </p:spPr>
        <p:txBody>
          <a:bodyPr wrap="square">
            <a:spAutoFit/>
          </a:bodyPr>
          <a:lstStyle/>
          <a:p>
            <a:pPr algn="just">
              <a:defRPr/>
            </a:pPr>
            <a:r>
              <a:rPr lang="de-DE" sz="1100">
                <a:solidFill>
                  <a:srgbClr val="000000"/>
                </a:solidFill>
              </a:rPr>
              <a:t>In 7 bis 12 Kilometern Höhe schlängelt sich eine Luftströmung um die Nordhalbkugel. Sie trennt die kalte Luft des Nordens vom wärmeren Süden. Ihre Geschwindigkeit ist inzwischen so langsam, dass sich Großwetterlagen über viele Wochen nicht auflösen. </a:t>
            </a:r>
            <a:endParaRPr lang="de-DE" sz="1100"/>
          </a:p>
        </p:txBody>
      </p:sp>
      <p:sp>
        <p:nvSpPr>
          <p:cNvPr id="111" name="Rechteck 146"/>
          <p:cNvSpPr/>
          <p:nvPr/>
        </p:nvSpPr>
        <p:spPr bwMode="auto">
          <a:xfrm>
            <a:off x="7765031" y="7500287"/>
            <a:ext cx="2795758" cy="1358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grpSp>
        <p:nvGrpSpPr>
          <p:cNvPr id="112" name="Gruppieren 147"/>
          <p:cNvGrpSpPr/>
          <p:nvPr/>
        </p:nvGrpSpPr>
        <p:grpSpPr bwMode="auto">
          <a:xfrm>
            <a:off x="7765031" y="7152653"/>
            <a:ext cx="2795758" cy="1701022"/>
            <a:chOff x="2306197" y="4404628"/>
            <a:chExt cx="2475233" cy="1506005"/>
          </a:xfrm>
        </p:grpSpPr>
        <p:grpSp>
          <p:nvGrpSpPr>
            <p:cNvPr id="113" name="Gruppieren 148"/>
            <p:cNvGrpSpPr/>
            <p:nvPr/>
          </p:nvGrpSpPr>
          <p:grpSpPr bwMode="auto">
            <a:xfrm>
              <a:off x="2306197" y="4404628"/>
              <a:ext cx="2475233" cy="1490600"/>
              <a:chOff x="1148666" y="792409"/>
              <a:chExt cx="2486357" cy="1490600"/>
            </a:xfrm>
          </p:grpSpPr>
          <p:sp>
            <p:nvSpPr>
              <p:cNvPr id="114" name="Rechteck 151"/>
              <p:cNvSpPr/>
              <p:nvPr/>
            </p:nvSpPr>
            <p:spPr bwMode="auto">
              <a:xfrm>
                <a:off x="1148666" y="839095"/>
                <a:ext cx="248635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sp>
            <p:nvSpPr>
              <p:cNvPr id="115" name="Textfeld 152"/>
              <p:cNvSpPr/>
              <p:nvPr/>
            </p:nvSpPr>
            <p:spPr bwMode="auto">
              <a:xfrm>
                <a:off x="1364464" y="792409"/>
                <a:ext cx="2198181" cy="313693"/>
              </a:xfrm>
              <a:prstGeom prst="rect">
                <a:avLst/>
              </a:prstGeom>
              <a:noFill/>
            </p:spPr>
            <p:txBody>
              <a:bodyPr wrap="square" rtlCol="0">
                <a:spAutoFit/>
              </a:bodyPr>
              <a:lstStyle/>
              <a:p>
                <a:pPr>
                  <a:defRPr/>
                </a:pPr>
                <a:r>
                  <a:rPr lang="de-DE" sz="1700"/>
                  <a:t>  Jet Streams</a:t>
                </a:r>
                <a:endParaRPr/>
              </a:p>
            </p:txBody>
          </p:sp>
        </p:grpSp>
        <p:sp>
          <p:nvSpPr>
            <p:cNvPr id="116" name="Rechteck 149"/>
            <p:cNvSpPr/>
            <p:nvPr/>
          </p:nvSpPr>
          <p:spPr bwMode="auto">
            <a:xfrm>
              <a:off x="2370298" y="4501518"/>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pic>
          <p:nvPicPr>
            <p:cNvPr id="117" name="Grafik 150"/>
            <p:cNvPicPr>
              <a:picLocks noChangeAspect="1"/>
            </p:cNvPicPr>
            <p:nvPr/>
          </p:nvPicPr>
          <p:blipFill>
            <a:blip r:embed="rId9"/>
            <a:stretch/>
          </p:blipFill>
          <p:spPr bwMode="auto">
            <a:xfrm>
              <a:off x="2393434" y="4765156"/>
              <a:ext cx="2288651" cy="1145477"/>
            </a:xfrm>
            <a:prstGeom prst="rect">
              <a:avLst/>
            </a:prstGeom>
          </p:spPr>
        </p:pic>
      </p:grpSp>
      <p:sp>
        <p:nvSpPr>
          <p:cNvPr id="118" name="Textfeld 10"/>
          <p:cNvSpPr/>
          <p:nvPr/>
        </p:nvSpPr>
        <p:spPr bwMode="auto">
          <a:xfrm>
            <a:off x="1145337" y="539532"/>
            <a:ext cx="3301068" cy="337015"/>
          </a:xfrm>
          <a:prstGeom prst="rect">
            <a:avLst/>
          </a:prstGeom>
          <a:noFill/>
        </p:spPr>
        <p:txBody>
          <a:bodyPr wrap="square" rtlCol="0">
            <a:spAutoFit/>
          </a:bodyPr>
          <a:lstStyle>
            <a:defPPr>
              <a:defRPr lang="de-DE"/>
            </a:defPPr>
            <a:lvl1pPr>
              <a:defRPr sz="1400">
                <a:solidFill>
                  <a:schemeClr val="accent6">
                    <a:lumMod val="50000"/>
                  </a:schemeClr>
                </a:solidFill>
                <a:latin typeface="Open Sans"/>
                <a:ea typeface="Open Sans"/>
                <a:cs typeface="Open Sans"/>
              </a:defRPr>
            </a:lvl1pPr>
          </a:lstStyle>
          <a:p>
            <a:pPr>
              <a:defRPr/>
            </a:pPr>
            <a:r>
              <a:rPr lang="de-DE" sz="1600"/>
              <a:t>Spielkarten zu Aktivität 12</a:t>
            </a:r>
            <a:endParaRPr/>
          </a:p>
        </p:txBody>
      </p:sp>
      <p:sp>
        <p:nvSpPr>
          <p:cNvPr id="119" name="Textfeld 61"/>
          <p:cNvSpPr/>
          <p:nvPr/>
        </p:nvSpPr>
        <p:spPr bwMode="auto">
          <a:xfrm>
            <a:off x="7809152" y="1061799"/>
            <a:ext cx="307801" cy="369332"/>
          </a:xfrm>
          <a:prstGeom prst="rect">
            <a:avLst/>
          </a:prstGeom>
          <a:noFill/>
        </p:spPr>
        <p:txBody>
          <a:bodyPr wrap="square">
            <a:spAutoFit/>
          </a:bodyPr>
          <a:lstStyle/>
          <a:p>
            <a:pPr>
              <a:defRPr/>
            </a:pPr>
            <a:r>
              <a:rPr lang="de-DE" sz="1800">
                <a:solidFill>
                  <a:schemeClr val="bg1"/>
                </a:solidFill>
              </a:rPr>
              <a:t>A</a:t>
            </a:r>
            <a:endParaRPr/>
          </a:p>
        </p:txBody>
      </p:sp>
      <p:sp>
        <p:nvSpPr>
          <p:cNvPr id="120" name="Textfeld 62"/>
          <p:cNvSpPr/>
          <p:nvPr/>
        </p:nvSpPr>
        <p:spPr bwMode="auto">
          <a:xfrm>
            <a:off x="7803486" y="3098509"/>
            <a:ext cx="307801" cy="369332"/>
          </a:xfrm>
          <a:prstGeom prst="rect">
            <a:avLst/>
          </a:prstGeom>
          <a:noFill/>
        </p:spPr>
        <p:txBody>
          <a:bodyPr wrap="square">
            <a:spAutoFit/>
          </a:bodyPr>
          <a:lstStyle/>
          <a:p>
            <a:pPr>
              <a:defRPr/>
            </a:pPr>
            <a:r>
              <a:rPr lang="de-DE" sz="1800">
                <a:solidFill>
                  <a:schemeClr val="bg1"/>
                </a:solidFill>
              </a:rPr>
              <a:t>A</a:t>
            </a:r>
            <a:endParaRPr/>
          </a:p>
        </p:txBody>
      </p:sp>
      <p:sp>
        <p:nvSpPr>
          <p:cNvPr id="121" name="Textfeld 63"/>
          <p:cNvSpPr/>
          <p:nvPr/>
        </p:nvSpPr>
        <p:spPr bwMode="auto">
          <a:xfrm>
            <a:off x="7824925" y="5113731"/>
            <a:ext cx="307801" cy="369332"/>
          </a:xfrm>
          <a:prstGeom prst="rect">
            <a:avLst/>
          </a:prstGeom>
          <a:noFill/>
        </p:spPr>
        <p:txBody>
          <a:bodyPr wrap="square">
            <a:spAutoFit/>
          </a:bodyPr>
          <a:lstStyle/>
          <a:p>
            <a:pPr>
              <a:defRPr/>
            </a:pPr>
            <a:r>
              <a:rPr lang="de-DE" sz="1800">
                <a:solidFill>
                  <a:schemeClr val="bg1"/>
                </a:solidFill>
              </a:rPr>
              <a:t>A</a:t>
            </a:r>
            <a:endParaRPr/>
          </a:p>
        </p:txBody>
      </p:sp>
      <p:sp>
        <p:nvSpPr>
          <p:cNvPr id="122" name="Textfeld 64"/>
          <p:cNvSpPr/>
          <p:nvPr/>
        </p:nvSpPr>
        <p:spPr bwMode="auto">
          <a:xfrm>
            <a:off x="7824925" y="7158186"/>
            <a:ext cx="307801" cy="369332"/>
          </a:xfrm>
          <a:prstGeom prst="rect">
            <a:avLst/>
          </a:prstGeom>
          <a:noFill/>
        </p:spPr>
        <p:txBody>
          <a:bodyPr wrap="square">
            <a:spAutoFit/>
          </a:bodyPr>
          <a:lstStyle/>
          <a:p>
            <a:pPr>
              <a:defRPr/>
            </a:pPr>
            <a:r>
              <a:rPr lang="de-DE" sz="1800">
                <a:solidFill>
                  <a:schemeClr val="bg1"/>
                </a:solidFill>
              </a:rPr>
              <a:t>A</a:t>
            </a:r>
            <a:endParaRPr/>
          </a:p>
        </p:txBody>
      </p:sp>
      <p:sp>
        <p:nvSpPr>
          <p:cNvPr id="123" name="Textfeld 94"/>
          <p:cNvSpPr/>
          <p:nvPr/>
        </p:nvSpPr>
        <p:spPr bwMode="auto">
          <a:xfrm>
            <a:off x="4584186" y="994720"/>
            <a:ext cx="330685" cy="369332"/>
          </a:xfrm>
          <a:prstGeom prst="rect">
            <a:avLst/>
          </a:prstGeom>
          <a:noFill/>
        </p:spPr>
        <p:txBody>
          <a:bodyPr wrap="square">
            <a:spAutoFit/>
          </a:bodyPr>
          <a:lstStyle/>
          <a:p>
            <a:pPr>
              <a:defRPr/>
            </a:pPr>
            <a:r>
              <a:rPr lang="de-DE">
                <a:solidFill>
                  <a:schemeClr val="bg1"/>
                </a:solidFill>
              </a:rPr>
              <a:t>B</a:t>
            </a:r>
            <a:endParaRPr lang="de-DE" sz="1800">
              <a:solidFill>
                <a:schemeClr val="bg1"/>
              </a:solidFill>
            </a:endParaRPr>
          </a:p>
        </p:txBody>
      </p:sp>
      <p:sp>
        <p:nvSpPr>
          <p:cNvPr id="124" name="Textfeld 95"/>
          <p:cNvSpPr/>
          <p:nvPr/>
        </p:nvSpPr>
        <p:spPr bwMode="auto">
          <a:xfrm>
            <a:off x="4596665" y="3040830"/>
            <a:ext cx="330685" cy="369332"/>
          </a:xfrm>
          <a:prstGeom prst="rect">
            <a:avLst/>
          </a:prstGeom>
          <a:noFill/>
        </p:spPr>
        <p:txBody>
          <a:bodyPr wrap="square">
            <a:spAutoFit/>
          </a:bodyPr>
          <a:lstStyle/>
          <a:p>
            <a:pPr>
              <a:defRPr/>
            </a:pPr>
            <a:r>
              <a:rPr lang="de-DE">
                <a:solidFill>
                  <a:schemeClr val="bg1"/>
                </a:solidFill>
              </a:rPr>
              <a:t>B</a:t>
            </a:r>
            <a:endParaRPr lang="de-DE" sz="1800">
              <a:solidFill>
                <a:schemeClr val="bg1"/>
              </a:solidFill>
            </a:endParaRPr>
          </a:p>
        </p:txBody>
      </p:sp>
      <p:sp>
        <p:nvSpPr>
          <p:cNvPr id="125" name="Textfeld 96"/>
          <p:cNvSpPr/>
          <p:nvPr/>
        </p:nvSpPr>
        <p:spPr bwMode="auto">
          <a:xfrm>
            <a:off x="4608764" y="5113731"/>
            <a:ext cx="330685" cy="369332"/>
          </a:xfrm>
          <a:prstGeom prst="rect">
            <a:avLst/>
          </a:prstGeom>
          <a:noFill/>
        </p:spPr>
        <p:txBody>
          <a:bodyPr wrap="square">
            <a:spAutoFit/>
          </a:bodyPr>
          <a:lstStyle/>
          <a:p>
            <a:pPr>
              <a:defRPr/>
            </a:pPr>
            <a:r>
              <a:rPr lang="de-DE">
                <a:solidFill>
                  <a:schemeClr val="bg1"/>
                </a:solidFill>
              </a:rPr>
              <a:t>B</a:t>
            </a:r>
            <a:endParaRPr lang="de-DE" sz="1800">
              <a:solidFill>
                <a:schemeClr val="bg1"/>
              </a:solidFill>
            </a:endParaRPr>
          </a:p>
        </p:txBody>
      </p:sp>
      <p:sp>
        <p:nvSpPr>
          <p:cNvPr id="126" name="Textfeld 97"/>
          <p:cNvSpPr/>
          <p:nvPr/>
        </p:nvSpPr>
        <p:spPr bwMode="auto">
          <a:xfrm>
            <a:off x="4562376" y="7167511"/>
            <a:ext cx="330685" cy="369332"/>
          </a:xfrm>
          <a:prstGeom prst="rect">
            <a:avLst/>
          </a:prstGeom>
          <a:noFill/>
        </p:spPr>
        <p:txBody>
          <a:bodyPr wrap="square">
            <a:spAutoFit/>
          </a:bodyPr>
          <a:lstStyle/>
          <a:p>
            <a:pPr>
              <a:defRPr/>
            </a:pPr>
            <a:r>
              <a:rPr lang="de-DE">
                <a:solidFill>
                  <a:schemeClr val="bg1"/>
                </a:solidFill>
              </a:rPr>
              <a:t>B</a:t>
            </a:r>
            <a:endParaRPr lang="de-DE" sz="1800">
              <a:solidFill>
                <a:schemeClr val="bg1"/>
              </a:solidFill>
            </a:endParaRPr>
          </a:p>
        </p:txBody>
      </p:sp>
      <p:sp>
        <p:nvSpPr>
          <p:cNvPr id="127" name="Textfeld 98"/>
          <p:cNvSpPr/>
          <p:nvPr/>
        </p:nvSpPr>
        <p:spPr bwMode="auto">
          <a:xfrm>
            <a:off x="11145366" y="1063595"/>
            <a:ext cx="330685" cy="369332"/>
          </a:xfrm>
          <a:prstGeom prst="rect">
            <a:avLst/>
          </a:prstGeom>
          <a:noFill/>
        </p:spPr>
        <p:txBody>
          <a:bodyPr wrap="square">
            <a:spAutoFit/>
          </a:bodyPr>
          <a:lstStyle/>
          <a:p>
            <a:pPr>
              <a:defRPr/>
            </a:pPr>
            <a:r>
              <a:rPr lang="de-DE">
                <a:solidFill>
                  <a:schemeClr val="bg1"/>
                </a:solidFill>
              </a:rPr>
              <a:t>B</a:t>
            </a:r>
            <a:endParaRPr lang="de-DE" sz="1800">
              <a:solidFill>
                <a:schemeClr val="bg1"/>
              </a:solidFill>
            </a:endParaRPr>
          </a:p>
        </p:txBody>
      </p:sp>
      <p:sp>
        <p:nvSpPr>
          <p:cNvPr id="128" name="Textfeld 99"/>
          <p:cNvSpPr/>
          <p:nvPr/>
        </p:nvSpPr>
        <p:spPr bwMode="auto">
          <a:xfrm>
            <a:off x="11136235" y="3100068"/>
            <a:ext cx="330685" cy="369332"/>
          </a:xfrm>
          <a:prstGeom prst="rect">
            <a:avLst/>
          </a:prstGeom>
          <a:noFill/>
        </p:spPr>
        <p:txBody>
          <a:bodyPr wrap="square">
            <a:spAutoFit/>
          </a:bodyPr>
          <a:lstStyle/>
          <a:p>
            <a:pPr>
              <a:defRPr/>
            </a:pPr>
            <a:r>
              <a:rPr lang="de-DE">
                <a:solidFill>
                  <a:schemeClr val="bg1"/>
                </a:solidFill>
              </a:rPr>
              <a:t>B</a:t>
            </a:r>
            <a:endParaRPr lang="de-DE" sz="1800">
              <a:solidFill>
                <a:schemeClr val="bg1"/>
              </a:solidFill>
            </a:endParaRPr>
          </a:p>
        </p:txBody>
      </p:sp>
      <p:sp>
        <p:nvSpPr>
          <p:cNvPr id="129" name="Textfeld 100"/>
          <p:cNvSpPr/>
          <p:nvPr/>
        </p:nvSpPr>
        <p:spPr bwMode="auto">
          <a:xfrm>
            <a:off x="11128618" y="5121538"/>
            <a:ext cx="330685" cy="369332"/>
          </a:xfrm>
          <a:prstGeom prst="rect">
            <a:avLst/>
          </a:prstGeom>
          <a:noFill/>
        </p:spPr>
        <p:txBody>
          <a:bodyPr wrap="square">
            <a:spAutoFit/>
          </a:bodyPr>
          <a:lstStyle/>
          <a:p>
            <a:pPr>
              <a:defRPr/>
            </a:pPr>
            <a:r>
              <a:rPr lang="de-DE">
                <a:solidFill>
                  <a:schemeClr val="bg1"/>
                </a:solidFill>
              </a:rPr>
              <a:t>B</a:t>
            </a:r>
            <a:endParaRPr lang="de-DE" sz="1800">
              <a:solidFill>
                <a:schemeClr val="bg1"/>
              </a:solidFill>
            </a:endParaRPr>
          </a:p>
        </p:txBody>
      </p:sp>
      <p:sp>
        <p:nvSpPr>
          <p:cNvPr id="130" name="Textfeld 101"/>
          <p:cNvSpPr/>
          <p:nvPr/>
        </p:nvSpPr>
        <p:spPr bwMode="auto">
          <a:xfrm>
            <a:off x="11130153" y="7159433"/>
            <a:ext cx="330685" cy="369332"/>
          </a:xfrm>
          <a:prstGeom prst="rect">
            <a:avLst/>
          </a:prstGeom>
          <a:noFill/>
        </p:spPr>
        <p:txBody>
          <a:bodyPr wrap="square">
            <a:spAutoFit/>
          </a:bodyPr>
          <a:lstStyle/>
          <a:p>
            <a:pPr>
              <a:defRPr/>
            </a:pPr>
            <a:r>
              <a:rPr lang="de-DE">
                <a:solidFill>
                  <a:schemeClr val="bg1"/>
                </a:solidFill>
              </a:rPr>
              <a:t>B</a:t>
            </a:r>
            <a:endParaRPr lang="de-DE" sz="180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4" name="Gruppieren 3"/>
          <p:cNvGrpSpPr/>
          <p:nvPr/>
        </p:nvGrpSpPr>
        <p:grpSpPr bwMode="auto">
          <a:xfrm>
            <a:off x="4504141" y="1053391"/>
            <a:ext cx="2857269" cy="1813215"/>
            <a:chOff x="3587422" y="623380"/>
            <a:chExt cx="2529690" cy="1605336"/>
          </a:xfrm>
        </p:grpSpPr>
        <p:grpSp>
          <p:nvGrpSpPr>
            <p:cNvPr id="5" name="Gruppieren 55"/>
            <p:cNvGrpSpPr/>
            <p:nvPr/>
          </p:nvGrpSpPr>
          <p:grpSpPr bwMode="auto">
            <a:xfrm>
              <a:off x="3625800" y="623380"/>
              <a:ext cx="2491313" cy="1443914"/>
              <a:chOff x="3380304" y="722554"/>
              <a:chExt cx="2491313" cy="1443914"/>
            </a:xfrm>
          </p:grpSpPr>
          <p:sp>
            <p:nvSpPr>
              <p:cNvPr id="6" name="Rechteck 56"/>
              <p:cNvSpPr/>
              <p:nvPr/>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7" name="Gerader Verbinder 57"/>
              <p:cNvCxnSpPr>
                <a:cxnSpLocks/>
              </p:cNvCxnSpPr>
              <p:nvPr/>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feld 1"/>
            <p:cNvSpPr/>
            <p:nvPr/>
          </p:nvSpPr>
          <p:spPr bwMode="auto">
            <a:xfrm>
              <a:off x="3587422" y="846675"/>
              <a:ext cx="2529690" cy="1382040"/>
            </a:xfrm>
            <a:prstGeom prst="rect">
              <a:avLst/>
            </a:prstGeom>
            <a:noFill/>
          </p:spPr>
          <p:txBody>
            <a:bodyPr wrap="square" rtlCol="0">
              <a:spAutoFit/>
            </a:bodyPr>
            <a:lstStyle/>
            <a:p>
              <a:pPr algn="just">
                <a:defRPr/>
              </a:pPr>
              <a:r>
                <a:rPr lang="de-DE" sz="1200"/>
                <a:t>Wenn es im Meer keine unterschiedlichen Konzentrationen von Salz gibt und die Temperaturen sich angleichen, dann ändert sich das Strömungsverhalten der Ozeane oder sie versiegen ganz. Ohne den Golfstrom wäre es z.B. in Europa 7-10°C kühler als heute. </a:t>
              </a:r>
              <a:endParaRPr/>
            </a:p>
            <a:p>
              <a:pPr>
                <a:defRPr/>
              </a:pPr>
              <a:endParaRPr lang="de-DE" sz="1250"/>
            </a:p>
          </p:txBody>
        </p:sp>
      </p:grpSp>
      <p:grpSp>
        <p:nvGrpSpPr>
          <p:cNvPr id="9" name="Gruppieren 4"/>
          <p:cNvGrpSpPr/>
          <p:nvPr/>
        </p:nvGrpSpPr>
        <p:grpSpPr bwMode="auto">
          <a:xfrm>
            <a:off x="4504141" y="3086479"/>
            <a:ext cx="2835595" cy="1630891"/>
            <a:chOff x="3606609" y="2630359"/>
            <a:chExt cx="2510503" cy="1443914"/>
          </a:xfrm>
        </p:grpSpPr>
        <p:grpSp>
          <p:nvGrpSpPr>
            <p:cNvPr id="10" name="Gruppieren 58"/>
            <p:cNvGrpSpPr/>
            <p:nvPr/>
          </p:nvGrpSpPr>
          <p:grpSpPr bwMode="auto">
            <a:xfrm>
              <a:off x="3625799" y="2630359"/>
              <a:ext cx="2491313" cy="1443914"/>
              <a:chOff x="3380304" y="722554"/>
              <a:chExt cx="2491313" cy="1443914"/>
            </a:xfrm>
          </p:grpSpPr>
          <p:sp>
            <p:nvSpPr>
              <p:cNvPr id="11" name="Rechteck 59"/>
              <p:cNvSpPr/>
              <p:nvPr/>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12" name="Gerader Verbinder 60"/>
              <p:cNvCxnSpPr>
                <a:cxnSpLocks/>
              </p:cNvCxnSpPr>
              <p:nvPr/>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 name="Textfeld 2"/>
            <p:cNvSpPr/>
            <p:nvPr/>
          </p:nvSpPr>
          <p:spPr bwMode="auto">
            <a:xfrm>
              <a:off x="3606609" y="2897635"/>
              <a:ext cx="2510503" cy="1066688"/>
            </a:xfrm>
            <a:prstGeom prst="rect">
              <a:avLst/>
            </a:prstGeom>
            <a:noFill/>
          </p:spPr>
          <p:txBody>
            <a:bodyPr wrap="square" rtlCol="0">
              <a:spAutoFit/>
            </a:bodyPr>
            <a:lstStyle/>
            <a:p>
              <a:pPr algn="just">
                <a:defRPr/>
              </a:pPr>
              <a:r>
                <a:rPr lang="de-DE" sz="1200"/>
                <a:t>Die Erderwärmung führt zu einer Verlagerung der ITC und folglich auch des Monsuns. So könnten viele Gebiete auf der Erde trockener werden oder aber ergrünen</a:t>
              </a:r>
              <a:r>
                <a:rPr lang="de-DE" sz="1250"/>
                <a:t>. Eine enorme Folge für die dortigen Ökosysteme!  </a:t>
              </a:r>
              <a:endParaRPr lang="de-DE" sz="1200"/>
            </a:p>
          </p:txBody>
        </p:sp>
      </p:grpSp>
      <p:sp>
        <p:nvSpPr>
          <p:cNvPr id="14" name="Rechteck 65"/>
          <p:cNvSpPr/>
          <p:nvPr/>
        </p:nvSpPr>
        <p:spPr bwMode="auto">
          <a:xfrm>
            <a:off x="4602848" y="1103043"/>
            <a:ext cx="299544" cy="1734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r>
              <a:rPr lang="de-DE" sz="1600"/>
              <a:t>C</a:t>
            </a:r>
            <a:endParaRPr/>
          </a:p>
        </p:txBody>
      </p:sp>
      <p:sp>
        <p:nvSpPr>
          <p:cNvPr id="15" name="Rechteck 66"/>
          <p:cNvSpPr/>
          <p:nvPr/>
        </p:nvSpPr>
        <p:spPr bwMode="auto">
          <a:xfrm>
            <a:off x="4601635" y="3147746"/>
            <a:ext cx="299544" cy="1734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sp>
        <p:nvSpPr>
          <p:cNvPr id="16" name="Textfeld 67"/>
          <p:cNvSpPr/>
          <p:nvPr/>
        </p:nvSpPr>
        <p:spPr bwMode="auto">
          <a:xfrm>
            <a:off x="4960971" y="1044148"/>
            <a:ext cx="2371712" cy="276999"/>
          </a:xfrm>
          <a:prstGeom prst="rect">
            <a:avLst/>
          </a:prstGeom>
          <a:noFill/>
        </p:spPr>
        <p:txBody>
          <a:bodyPr wrap="square" rtlCol="0">
            <a:spAutoFit/>
          </a:bodyPr>
          <a:lstStyle/>
          <a:p>
            <a:pPr>
              <a:defRPr/>
            </a:pPr>
            <a:r>
              <a:rPr lang="de-DE" sz="1200"/>
              <a:t>Meeresströmungen ändern sich</a:t>
            </a:r>
            <a:endParaRPr/>
          </a:p>
        </p:txBody>
      </p:sp>
      <p:sp>
        <p:nvSpPr>
          <p:cNvPr id="17" name="Textfeld 68"/>
          <p:cNvSpPr/>
          <p:nvPr/>
        </p:nvSpPr>
        <p:spPr bwMode="auto">
          <a:xfrm>
            <a:off x="4922852" y="3057734"/>
            <a:ext cx="2507877" cy="354314"/>
          </a:xfrm>
          <a:prstGeom prst="rect">
            <a:avLst/>
          </a:prstGeom>
          <a:noFill/>
        </p:spPr>
        <p:txBody>
          <a:bodyPr wrap="square" rtlCol="0">
            <a:spAutoFit/>
          </a:bodyPr>
          <a:lstStyle/>
          <a:p>
            <a:pPr>
              <a:defRPr/>
            </a:pPr>
            <a:r>
              <a:rPr lang="de-DE" sz="1700"/>
              <a:t>Dürren entstehen</a:t>
            </a:r>
            <a:endParaRPr/>
          </a:p>
        </p:txBody>
      </p:sp>
      <p:grpSp>
        <p:nvGrpSpPr>
          <p:cNvPr id="18" name="Gruppieren 9"/>
          <p:cNvGrpSpPr/>
          <p:nvPr/>
        </p:nvGrpSpPr>
        <p:grpSpPr bwMode="auto">
          <a:xfrm>
            <a:off x="11010021" y="1089966"/>
            <a:ext cx="2871981" cy="1646845"/>
            <a:chOff x="0" y="0"/>
            <a:chExt cx="2871981" cy="1646845"/>
          </a:xfrm>
        </p:grpSpPr>
        <p:sp>
          <p:nvSpPr>
            <p:cNvPr id="19" name="Rechteck 74"/>
            <p:cNvSpPr/>
            <p:nvPr/>
          </p:nvSpPr>
          <p:spPr bwMode="auto">
            <a:xfrm>
              <a:off x="100462" y="73959"/>
              <a:ext cx="299543" cy="17349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grpSp>
          <p:nvGrpSpPr>
            <p:cNvPr id="20" name="Gruppieren 5"/>
            <p:cNvGrpSpPr/>
            <p:nvPr/>
          </p:nvGrpSpPr>
          <p:grpSpPr bwMode="auto">
            <a:xfrm>
              <a:off x="0" y="0"/>
              <a:ext cx="2871981" cy="1646845"/>
              <a:chOff x="0" y="0"/>
              <a:chExt cx="2871981" cy="1646845"/>
            </a:xfrm>
          </p:grpSpPr>
          <mc:AlternateContent xmlns:mc="http://schemas.openxmlformats.org/markup-compatibility/2006">
            <mc:Choice xmlns:a14="http://schemas.microsoft.com/office/drawing/2010/main" Requires="a14">
              <p:sp>
                <p:nvSpPr>
                  <p:cNvPr id="21" name="Textfeld 70"/>
                  <p:cNvSpPr/>
                  <p:nvPr/>
                </p:nvSpPr>
                <p:spPr bwMode="auto">
                  <a:xfrm>
                    <a:off x="0" y="263940"/>
                    <a:ext cx="2871981" cy="1382904"/>
                  </a:xfrm>
                  <a:prstGeom prst="rect">
                    <a:avLst/>
                  </a:prstGeom>
                  <a:noFill/>
                </p:spPr>
                <p:txBody>
                  <a:bodyPr wrap="square" rtlCol="0">
                    <a:spAutoFit/>
                  </a:bodyPr>
                  <a:lstStyle/>
                  <a:p>
                    <a:pPr>
                      <a:defRPr/>
                    </a:pPr>
                    <a:r>
                      <a:rPr lang="de-DE" sz="1200"/>
                      <a:t>Durch die Abholzung der Tropischen Regenwälder wird das in ihnen gespeicherte </a:t>
                    </a:r>
                    <a:r>
                      <a:rPr lang="de-DE" sz="1100"/>
                      <a:t>CO</a:t>
                    </a:r>
                    <a:r>
                      <a:rPr lang="de-DE" sz="1100" baseline="-25000"/>
                      <a:t>2 </a:t>
                    </a:r>
                    <a:r>
                      <a:rPr lang="de-DE" sz="1200"/>
                      <a:t>wieder frei gesetzt. Gleichzeitig fehlen die Pflanzen für die Photosynthese. Es wird somit weniger </a:t>
                    </a:r>
                    <a14:m>
                      <m:oMath xmlns:m="http://schemas.openxmlformats.org/officeDocument/2006/math">
                        <m:sSub>
                          <m:sSubPr>
                            <m:ctrlPr>
                              <a:rPr lang="de-DE" sz="1200" i="1">
                                <a:latin typeface="Cambria Math" panose="02040503050406030204" pitchFamily="18" charset="0"/>
                                <a:ea typeface="Cambria Math"/>
                                <a:cs typeface="Cambria Math"/>
                              </a:rPr>
                            </m:ctrlPr>
                          </m:sSubPr>
                          <m:e>
                            <m:r>
                              <a:rPr lang="de-DE" sz="1200" i="1">
                                <a:latin typeface="Cambria Math"/>
                              </a:rPr>
                              <m:t>𝐶𝑂</m:t>
                            </m:r>
                          </m:e>
                          <m:sub>
                            <m:r>
                              <a:rPr lang="de-DE" sz="1200" i="1">
                                <a:latin typeface="Cambria Math"/>
                              </a:rPr>
                              <m:t>2</m:t>
                            </m:r>
                          </m:sub>
                        </m:sSub>
                      </m:oMath>
                    </a14:m>
                    <a:r>
                      <a:rPr lang="de-DE" sz="1200"/>
                      <a:t> aus der Atmosphäre entnommen. Außerdem verdunstet weniger Wasser.</a:t>
                    </a:r>
                    <a:endParaRPr/>
                  </a:p>
                </p:txBody>
              </p:sp>
            </mc:Choice>
            <mc:Fallback>
              <p:sp>
                <p:nvSpPr>
                  <p:cNvPr id="21" name="Textfeld 70"/>
                  <p:cNvSpPr>
                    <a:spLocks noRot="1" noChangeAspect="1" noMove="1" noResize="1" noEditPoints="1" noAdjustHandles="1" noChangeArrowheads="1" noChangeShapeType="1" noTextEdit="1"/>
                  </p:cNvSpPr>
                  <p:nvPr/>
                </p:nvSpPr>
                <p:spPr bwMode="auto">
                  <a:xfrm>
                    <a:off x="0" y="263940"/>
                    <a:ext cx="2871981" cy="1382904"/>
                  </a:xfrm>
                  <a:prstGeom prst="rect">
                    <a:avLst/>
                  </a:prstGeom>
                  <a:blipFill>
                    <a:blip r:embed="rId2"/>
                    <a:stretch>
                      <a:fillRect b="-2643"/>
                    </a:stretch>
                  </a:blipFill>
                </p:spPr>
                <p:txBody>
                  <a:bodyPr/>
                  <a:lstStyle/>
                  <a:p>
                    <a:r>
                      <a:rPr lang="de-DE">
                        <a:noFill/>
                      </a:rPr>
                      <a:t> </a:t>
                    </a:r>
                  </a:p>
                </p:txBody>
              </p:sp>
            </mc:Fallback>
          </mc:AlternateContent>
          <p:grpSp>
            <p:nvGrpSpPr>
              <p:cNvPr id="22" name="Gruppieren 71"/>
              <p:cNvGrpSpPr/>
              <p:nvPr/>
            </p:nvGrpSpPr>
            <p:grpSpPr bwMode="auto">
              <a:xfrm>
                <a:off x="32298" y="8333"/>
                <a:ext cx="2813920" cy="1630890"/>
                <a:chOff x="0" y="0"/>
                <a:chExt cx="2813920" cy="1630890"/>
              </a:xfrm>
            </p:grpSpPr>
            <p:sp>
              <p:nvSpPr>
                <p:cNvPr id="23" name="Rechteck 72"/>
                <p:cNvSpPr/>
                <p:nvPr/>
              </p:nvSpPr>
              <p:spPr bwMode="auto">
                <a:xfrm>
                  <a:off x="4490" y="0"/>
                  <a:ext cx="2809429" cy="163089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24" name="Gerader Verbinder 73"/>
                <p:cNvCxnSpPr>
                  <a:cxnSpLocks/>
                </p:cNvCxnSpPr>
                <p:nvPr/>
              </p:nvCxnSpPr>
              <p:spPr bwMode="auto">
                <a:xfrm>
                  <a:off x="0" y="288882"/>
                  <a:ext cx="281392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5" name="Textfeld 75"/>
              <p:cNvSpPr/>
              <p:nvPr/>
            </p:nvSpPr>
            <p:spPr bwMode="auto">
              <a:xfrm>
                <a:off x="368328" y="0"/>
                <a:ext cx="2481023" cy="307776"/>
              </a:xfrm>
              <a:prstGeom prst="rect">
                <a:avLst/>
              </a:prstGeom>
              <a:noFill/>
            </p:spPr>
            <p:txBody>
              <a:bodyPr wrap="square" rtlCol="0">
                <a:spAutoFit/>
              </a:bodyPr>
              <a:lstStyle/>
              <a:p>
                <a:pPr>
                  <a:defRPr/>
                </a:pPr>
                <a:r>
                  <a:rPr lang="de-DE" sz="1400"/>
                  <a:t>Ein </a:t>
                </a:r>
                <a:r>
                  <a:rPr lang="de-DE" sz="1200"/>
                  <a:t>CO</a:t>
                </a:r>
                <a:r>
                  <a:rPr lang="de-DE" sz="1200" baseline="-25000"/>
                  <a:t>2 </a:t>
                </a:r>
                <a:r>
                  <a:rPr lang="de-DE" sz="1400"/>
                  <a:t>-Puffer verschwindet</a:t>
                </a:r>
                <a:endParaRPr lang="de-DE" sz="1200"/>
              </a:p>
            </p:txBody>
          </p:sp>
        </p:grpSp>
      </p:grpSp>
      <p:grpSp>
        <p:nvGrpSpPr>
          <p:cNvPr id="26" name="Gruppieren 6"/>
          <p:cNvGrpSpPr/>
          <p:nvPr/>
        </p:nvGrpSpPr>
        <p:grpSpPr bwMode="auto">
          <a:xfrm>
            <a:off x="11032881" y="3086478"/>
            <a:ext cx="2871947" cy="1668876"/>
            <a:chOff x="9490208" y="2574652"/>
            <a:chExt cx="2542687" cy="1477544"/>
          </a:xfrm>
        </p:grpSpPr>
        <p:grpSp>
          <p:nvGrpSpPr>
            <p:cNvPr id="27" name="Gruppieren 76"/>
            <p:cNvGrpSpPr/>
            <p:nvPr/>
          </p:nvGrpSpPr>
          <p:grpSpPr bwMode="auto">
            <a:xfrm>
              <a:off x="9521344" y="2608282"/>
              <a:ext cx="2491313" cy="1443914"/>
              <a:chOff x="3380304" y="722554"/>
              <a:chExt cx="2491313" cy="1443914"/>
            </a:xfrm>
          </p:grpSpPr>
          <p:sp>
            <p:nvSpPr>
              <p:cNvPr id="28" name="Rechteck 77"/>
              <p:cNvSpPr/>
              <p:nvPr/>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29" name="Gerader Verbinder 78"/>
              <p:cNvCxnSpPr>
                <a:cxnSpLocks/>
              </p:cNvCxnSpPr>
              <p:nvPr/>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0" name="Textfeld 8"/>
            <p:cNvSpPr/>
            <p:nvPr/>
          </p:nvSpPr>
          <p:spPr bwMode="auto">
            <a:xfrm>
              <a:off x="9490208" y="2913204"/>
              <a:ext cx="2542687" cy="1051133"/>
            </a:xfrm>
            <a:prstGeom prst="rect">
              <a:avLst/>
            </a:prstGeom>
            <a:noFill/>
          </p:spPr>
          <p:txBody>
            <a:bodyPr wrap="square" rtlCol="0">
              <a:spAutoFit/>
            </a:bodyPr>
            <a:lstStyle/>
            <a:p>
              <a:pPr algn="just">
                <a:defRPr/>
              </a:pPr>
              <a:r>
                <a:rPr lang="de-DE" sz="1200"/>
                <a:t>Die Korallenriffe werden durch den Anstieg der Wassertemperatur und die steigende Versauerung der Ozeane zerstört. Der Lebensraum dort heimischer Arten geht verloren und somit ein einzigartiges Ökosystem. </a:t>
              </a:r>
              <a:endParaRPr/>
            </a:p>
          </p:txBody>
        </p:sp>
        <p:sp>
          <p:nvSpPr>
            <p:cNvPr id="31" name="Rechteck 79"/>
            <p:cNvSpPr/>
            <p:nvPr/>
          </p:nvSpPr>
          <p:spPr bwMode="auto">
            <a:xfrm>
              <a:off x="9588821" y="2672488"/>
              <a:ext cx="265202"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sp>
          <p:nvSpPr>
            <p:cNvPr id="32" name="Textfeld 80"/>
            <p:cNvSpPr/>
            <p:nvPr/>
          </p:nvSpPr>
          <p:spPr bwMode="auto">
            <a:xfrm>
              <a:off x="9807351" y="2574652"/>
              <a:ext cx="2080725" cy="313693"/>
            </a:xfrm>
            <a:prstGeom prst="rect">
              <a:avLst/>
            </a:prstGeom>
            <a:noFill/>
          </p:spPr>
          <p:txBody>
            <a:bodyPr wrap="square" rtlCol="0">
              <a:spAutoFit/>
            </a:bodyPr>
            <a:lstStyle/>
            <a:p>
              <a:pPr>
                <a:defRPr/>
              </a:pPr>
              <a:r>
                <a:rPr lang="de-DE" sz="1700"/>
                <a:t>Verblassende Farben</a:t>
              </a:r>
              <a:endParaRPr/>
            </a:p>
          </p:txBody>
        </p:sp>
      </p:grpSp>
      <p:grpSp>
        <p:nvGrpSpPr>
          <p:cNvPr id="33" name="Gruppieren 7"/>
          <p:cNvGrpSpPr/>
          <p:nvPr/>
        </p:nvGrpSpPr>
        <p:grpSpPr bwMode="auto">
          <a:xfrm>
            <a:off x="11010021" y="5155133"/>
            <a:ext cx="2862888" cy="1643975"/>
            <a:chOff x="0" y="0"/>
            <a:chExt cx="2862888" cy="1643975"/>
          </a:xfrm>
        </p:grpSpPr>
        <p:grpSp>
          <p:nvGrpSpPr>
            <p:cNvPr id="34" name="Gruppieren 81"/>
            <p:cNvGrpSpPr/>
            <p:nvPr/>
          </p:nvGrpSpPr>
          <p:grpSpPr bwMode="auto">
            <a:xfrm>
              <a:off x="48967" y="13083"/>
              <a:ext cx="2813920" cy="1630891"/>
              <a:chOff x="0" y="0"/>
              <a:chExt cx="2813920" cy="1630891"/>
            </a:xfrm>
          </p:grpSpPr>
          <p:sp>
            <p:nvSpPr>
              <p:cNvPr id="35" name="Rechteck 82"/>
              <p:cNvSpPr/>
              <p:nvPr/>
            </p:nvSpPr>
            <p:spPr bwMode="auto">
              <a:xfrm>
                <a:off x="4490" y="0"/>
                <a:ext cx="2809429" cy="1630891"/>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36" name="Gerader Verbinder 83"/>
              <p:cNvCxnSpPr>
                <a:cxnSpLocks/>
              </p:cNvCxnSpPr>
              <p:nvPr/>
            </p:nvCxnSpPr>
            <p:spPr bwMode="auto">
              <a:xfrm>
                <a:off x="0" y="288882"/>
                <a:ext cx="281392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7" name="Rechteck 84"/>
            <p:cNvSpPr/>
            <p:nvPr/>
          </p:nvSpPr>
          <p:spPr bwMode="auto">
            <a:xfrm>
              <a:off x="146047" y="70776"/>
              <a:ext cx="299543" cy="17349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sp>
          <p:nvSpPr>
            <p:cNvPr id="38" name="Textfeld 11"/>
            <p:cNvSpPr/>
            <p:nvPr/>
          </p:nvSpPr>
          <p:spPr bwMode="auto">
            <a:xfrm>
              <a:off x="0" y="240490"/>
              <a:ext cx="2804365" cy="1371636"/>
            </a:xfrm>
            <a:prstGeom prst="rect">
              <a:avLst/>
            </a:prstGeom>
            <a:noFill/>
          </p:spPr>
          <p:txBody>
            <a:bodyPr wrap="square" rtlCol="0">
              <a:spAutoFit/>
            </a:bodyPr>
            <a:lstStyle/>
            <a:p>
              <a:pPr algn="just">
                <a:defRPr/>
              </a:pPr>
              <a:r>
                <a:rPr lang="de-DE" sz="1200"/>
                <a:t>Ist es zu warm und trocken, befallen Schädlinge Bäume auch zwischen dem nördlichen 50. und 70. Breitengrad. Starke Stürme und Feuer setzen den Wäldern zu und Abholzung gibt ihnen den Rest. Der tauende Permafrostboden setzt zusätzlich </a:t>
              </a:r>
              <a:r>
                <a:rPr lang="de-DE" sz="1100"/>
                <a:t>CO</a:t>
              </a:r>
              <a:r>
                <a:rPr lang="de-DE" sz="1100" baseline="-25000"/>
                <a:t>2 </a:t>
              </a:r>
              <a:r>
                <a:rPr lang="de-DE" sz="1200"/>
                <a:t>und Methan frei</a:t>
              </a:r>
              <a:endParaRPr lang="de-DE" sz="1250"/>
            </a:p>
          </p:txBody>
        </p:sp>
        <p:sp>
          <p:nvSpPr>
            <p:cNvPr id="39" name="Textfeld 85"/>
            <p:cNvSpPr/>
            <p:nvPr/>
          </p:nvSpPr>
          <p:spPr bwMode="auto">
            <a:xfrm>
              <a:off x="445591" y="0"/>
              <a:ext cx="2350163" cy="276999"/>
            </a:xfrm>
            <a:prstGeom prst="rect">
              <a:avLst/>
            </a:prstGeom>
            <a:noFill/>
          </p:spPr>
          <p:txBody>
            <a:bodyPr wrap="square" rtlCol="0">
              <a:spAutoFit/>
            </a:bodyPr>
            <a:lstStyle/>
            <a:p>
              <a:pPr>
                <a:defRPr/>
              </a:pPr>
              <a:r>
                <a:rPr lang="de-DE" sz="1200"/>
                <a:t>Ein weiterer Wald verschwindet</a:t>
              </a:r>
              <a:endParaRPr/>
            </a:p>
          </p:txBody>
        </p:sp>
      </p:grpSp>
      <p:grpSp>
        <p:nvGrpSpPr>
          <p:cNvPr id="40" name="Gruppieren 86"/>
          <p:cNvGrpSpPr/>
          <p:nvPr/>
        </p:nvGrpSpPr>
        <p:grpSpPr bwMode="auto">
          <a:xfrm>
            <a:off x="4493979" y="5119563"/>
            <a:ext cx="3567944" cy="1858861"/>
            <a:chOff x="0" y="0"/>
            <a:chExt cx="3567944" cy="1858861"/>
          </a:xfrm>
        </p:grpSpPr>
        <p:grpSp>
          <p:nvGrpSpPr>
            <p:cNvPr id="41" name="Gruppieren 87"/>
            <p:cNvGrpSpPr/>
            <p:nvPr/>
          </p:nvGrpSpPr>
          <p:grpSpPr bwMode="auto">
            <a:xfrm>
              <a:off x="39110" y="29624"/>
              <a:ext cx="2813920" cy="1630890"/>
              <a:chOff x="0" y="0"/>
              <a:chExt cx="2813920" cy="1630890"/>
            </a:xfrm>
          </p:grpSpPr>
          <p:sp>
            <p:nvSpPr>
              <p:cNvPr id="42" name="Rechteck 91"/>
              <p:cNvSpPr/>
              <p:nvPr/>
            </p:nvSpPr>
            <p:spPr bwMode="auto">
              <a:xfrm>
                <a:off x="4490" y="0"/>
                <a:ext cx="2809429" cy="163089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43" name="Gerader Verbinder 92"/>
              <p:cNvCxnSpPr>
                <a:cxnSpLocks/>
              </p:cNvCxnSpPr>
              <p:nvPr/>
            </p:nvCxnSpPr>
            <p:spPr bwMode="auto">
              <a:xfrm>
                <a:off x="0" y="288882"/>
                <a:ext cx="281392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4" name="Textfeld 88"/>
            <p:cNvSpPr/>
            <p:nvPr/>
          </p:nvSpPr>
          <p:spPr bwMode="auto">
            <a:xfrm>
              <a:off x="0" y="304345"/>
              <a:ext cx="2848856" cy="1554516"/>
            </a:xfrm>
            <a:prstGeom prst="rect">
              <a:avLst/>
            </a:prstGeom>
            <a:noFill/>
          </p:spPr>
          <p:txBody>
            <a:bodyPr wrap="square" rtlCol="0">
              <a:noAutofit/>
            </a:bodyPr>
            <a:lstStyle/>
            <a:p>
              <a:pPr algn="just">
                <a:defRPr/>
              </a:pPr>
              <a:r>
                <a:rPr lang="de-DE" sz="1200"/>
                <a:t>Durch den Klimawandel und den damit verbundenen Temperaturanstieg verstär-ken sich Wetterextreme in Auswirkung und Häufigkeit. Während Gebiete wie z.b. Australien unter Hitzewellen leiden, versinken Teile Südamerikas immer häufiger unter Wassermassen. </a:t>
              </a:r>
              <a:endParaRPr/>
            </a:p>
          </p:txBody>
        </p:sp>
        <p:sp>
          <p:nvSpPr>
            <p:cNvPr id="45" name="Rechteck 89"/>
            <p:cNvSpPr/>
            <p:nvPr/>
          </p:nvSpPr>
          <p:spPr bwMode="auto">
            <a:xfrm>
              <a:off x="121345" y="93002"/>
              <a:ext cx="299543" cy="1734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sp>
          <p:nvSpPr>
            <p:cNvPr id="46" name="Textfeld 90"/>
            <p:cNvSpPr/>
            <p:nvPr/>
          </p:nvSpPr>
          <p:spPr bwMode="auto">
            <a:xfrm>
              <a:off x="380054" y="0"/>
              <a:ext cx="3187889" cy="354313"/>
            </a:xfrm>
            <a:prstGeom prst="rect">
              <a:avLst/>
            </a:prstGeom>
            <a:noFill/>
          </p:spPr>
          <p:txBody>
            <a:bodyPr wrap="square" rtlCol="0">
              <a:spAutoFit/>
            </a:bodyPr>
            <a:lstStyle/>
            <a:p>
              <a:pPr>
                <a:defRPr/>
              </a:pPr>
              <a:r>
                <a:rPr lang="de-DE" sz="1700"/>
                <a:t>Extreme nehmen zu</a:t>
              </a:r>
              <a:endParaRPr/>
            </a:p>
          </p:txBody>
        </p:sp>
      </p:grpSp>
      <p:grpSp>
        <p:nvGrpSpPr>
          <p:cNvPr id="47" name="Gruppieren 131"/>
          <p:cNvGrpSpPr/>
          <p:nvPr/>
        </p:nvGrpSpPr>
        <p:grpSpPr bwMode="auto">
          <a:xfrm>
            <a:off x="4504144" y="7189029"/>
            <a:ext cx="3148246" cy="1638289"/>
            <a:chOff x="4766488" y="1030165"/>
            <a:chExt cx="2787308" cy="1450462"/>
          </a:xfrm>
        </p:grpSpPr>
        <p:grpSp>
          <p:nvGrpSpPr>
            <p:cNvPr id="48" name="Gruppieren 132"/>
            <p:cNvGrpSpPr/>
            <p:nvPr/>
          </p:nvGrpSpPr>
          <p:grpSpPr bwMode="auto">
            <a:xfrm>
              <a:off x="4766488" y="1036713"/>
              <a:ext cx="2491313" cy="1443914"/>
              <a:chOff x="3380304" y="722554"/>
              <a:chExt cx="2491313" cy="1443914"/>
            </a:xfrm>
          </p:grpSpPr>
          <p:sp>
            <p:nvSpPr>
              <p:cNvPr id="49" name="Rechteck 136"/>
              <p:cNvSpPr/>
              <p:nvPr/>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50" name="Gerader Verbinder 137"/>
              <p:cNvCxnSpPr>
                <a:cxnSpLocks/>
              </p:cNvCxnSpPr>
              <p:nvPr/>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1" name="Rechteck 133"/>
            <p:cNvSpPr/>
            <p:nvPr/>
          </p:nvSpPr>
          <p:spPr bwMode="auto">
            <a:xfrm>
              <a:off x="4817829" y="1095180"/>
              <a:ext cx="264850" cy="1536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sp>
          <p:nvSpPr>
            <p:cNvPr id="52" name="Textfeld 134"/>
            <p:cNvSpPr/>
            <p:nvPr/>
          </p:nvSpPr>
          <p:spPr bwMode="auto">
            <a:xfrm>
              <a:off x="5064108" y="1030165"/>
              <a:ext cx="2489688" cy="272491"/>
            </a:xfrm>
            <a:prstGeom prst="rect">
              <a:avLst/>
            </a:prstGeom>
            <a:noFill/>
          </p:spPr>
          <p:txBody>
            <a:bodyPr wrap="square" rtlCol="0">
              <a:spAutoFit/>
            </a:bodyPr>
            <a:lstStyle/>
            <a:p>
              <a:pPr>
                <a:defRPr/>
              </a:pPr>
              <a:r>
                <a:rPr lang="de-DE" sz="1400"/>
                <a:t>Meere speichern weniger CO</a:t>
              </a:r>
              <a:r>
                <a:rPr lang="de-DE" sz="1400" baseline="-25000"/>
                <a:t>2</a:t>
              </a:r>
              <a:r>
                <a:rPr lang="de-DE" sz="1700" baseline="-25000"/>
                <a:t> </a:t>
              </a:r>
              <a:endParaRPr/>
            </a:p>
          </p:txBody>
        </p:sp>
        <p:sp>
          <p:nvSpPr>
            <p:cNvPr id="53" name="Textfeld 135"/>
            <p:cNvSpPr/>
            <p:nvPr/>
          </p:nvSpPr>
          <p:spPr bwMode="auto">
            <a:xfrm>
              <a:off x="4766488" y="1338493"/>
              <a:ext cx="2491313" cy="1051132"/>
            </a:xfrm>
            <a:prstGeom prst="rect">
              <a:avLst/>
            </a:prstGeom>
            <a:noFill/>
          </p:spPr>
          <p:txBody>
            <a:bodyPr wrap="square" rtlCol="0">
              <a:spAutoFit/>
            </a:bodyPr>
            <a:lstStyle/>
            <a:p>
              <a:pPr algn="just">
                <a:defRPr/>
              </a:pPr>
              <a:r>
                <a:rPr lang="de-DE" sz="1200"/>
                <a:t>Wenn die Meere wärmer und damit sauerstoffärmer werden, sterben Plankton und Krill ab. Somit nimmt die Ablagerung von CO</a:t>
              </a:r>
              <a:r>
                <a:rPr lang="de-DE" sz="1200" baseline="-25000"/>
                <a:t>2</a:t>
              </a:r>
              <a:r>
                <a:rPr lang="de-DE" sz="1200"/>
                <a:t> auf dem Meeresgrund stark ab, zusätzlich versauern die Meere mehr als zuvor.</a:t>
              </a:r>
              <a:endParaRPr/>
            </a:p>
          </p:txBody>
        </p:sp>
      </p:grpSp>
      <p:grpSp>
        <p:nvGrpSpPr>
          <p:cNvPr id="54" name="Gruppieren 138"/>
          <p:cNvGrpSpPr/>
          <p:nvPr/>
        </p:nvGrpSpPr>
        <p:grpSpPr bwMode="auto">
          <a:xfrm>
            <a:off x="11068049" y="7152654"/>
            <a:ext cx="2838271" cy="1674660"/>
            <a:chOff x="4766488" y="997962"/>
            <a:chExt cx="2512871" cy="1482665"/>
          </a:xfrm>
        </p:grpSpPr>
        <p:grpSp>
          <p:nvGrpSpPr>
            <p:cNvPr id="55" name="Gruppieren 139"/>
            <p:cNvGrpSpPr/>
            <p:nvPr/>
          </p:nvGrpSpPr>
          <p:grpSpPr bwMode="auto">
            <a:xfrm>
              <a:off x="4766488" y="1036713"/>
              <a:ext cx="2491313" cy="1443914"/>
              <a:chOff x="3380304" y="722554"/>
              <a:chExt cx="2491313" cy="1443914"/>
            </a:xfrm>
          </p:grpSpPr>
          <p:sp>
            <p:nvSpPr>
              <p:cNvPr id="56" name="Rechteck 142"/>
              <p:cNvSpPr/>
              <p:nvPr/>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57" name="Gerader Verbinder 143"/>
              <p:cNvCxnSpPr>
                <a:cxnSpLocks/>
              </p:cNvCxnSpPr>
              <p:nvPr/>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8" name="Textfeld 140"/>
            <p:cNvSpPr/>
            <p:nvPr/>
          </p:nvSpPr>
          <p:spPr bwMode="auto">
            <a:xfrm>
              <a:off x="5061590" y="997962"/>
              <a:ext cx="2217769" cy="272491"/>
            </a:xfrm>
            <a:prstGeom prst="rect">
              <a:avLst/>
            </a:prstGeom>
            <a:noFill/>
          </p:spPr>
          <p:txBody>
            <a:bodyPr wrap="square" rtlCol="0">
              <a:spAutoFit/>
            </a:bodyPr>
            <a:lstStyle/>
            <a:p>
              <a:pPr>
                <a:defRPr/>
              </a:pPr>
              <a:r>
                <a:rPr lang="de-DE" sz="1400"/>
                <a:t>Anhaltende Großwetterlagen </a:t>
              </a:r>
              <a:endParaRPr/>
            </a:p>
          </p:txBody>
        </p:sp>
        <p:sp>
          <p:nvSpPr>
            <p:cNvPr id="59" name="Textfeld 141"/>
            <p:cNvSpPr/>
            <p:nvPr/>
          </p:nvSpPr>
          <p:spPr bwMode="auto">
            <a:xfrm>
              <a:off x="4766488" y="1244043"/>
              <a:ext cx="2491313" cy="244483"/>
            </a:xfrm>
            <a:prstGeom prst="rect">
              <a:avLst/>
            </a:prstGeom>
            <a:noFill/>
          </p:spPr>
          <p:txBody>
            <a:bodyPr wrap="square" rtlCol="0">
              <a:spAutoFit/>
            </a:bodyPr>
            <a:lstStyle/>
            <a:p>
              <a:pPr algn="just">
                <a:defRPr/>
              </a:pPr>
              <a:endParaRPr lang="de-DE" sz="1200"/>
            </a:p>
          </p:txBody>
        </p:sp>
      </p:grpSp>
      <p:sp>
        <p:nvSpPr>
          <p:cNvPr id="60" name="Rechteck 144"/>
          <p:cNvSpPr/>
          <p:nvPr/>
        </p:nvSpPr>
        <p:spPr bwMode="auto">
          <a:xfrm>
            <a:off x="11127631" y="7257321"/>
            <a:ext cx="299544" cy="1734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sp>
        <p:nvSpPr>
          <p:cNvPr id="61" name="Rechteck 145"/>
          <p:cNvSpPr/>
          <p:nvPr/>
        </p:nvSpPr>
        <p:spPr bwMode="auto">
          <a:xfrm>
            <a:off x="11032489" y="7435677"/>
            <a:ext cx="2898661" cy="1277273"/>
          </a:xfrm>
          <a:prstGeom prst="rect">
            <a:avLst/>
          </a:prstGeom>
        </p:spPr>
        <p:txBody>
          <a:bodyPr wrap="square">
            <a:spAutoFit/>
          </a:bodyPr>
          <a:lstStyle/>
          <a:p>
            <a:pPr algn="just">
              <a:defRPr/>
            </a:pPr>
            <a:endParaRPr lang="de-DE" sz="1100">
              <a:solidFill>
                <a:srgbClr val="000000"/>
              </a:solidFill>
            </a:endParaRPr>
          </a:p>
          <a:p>
            <a:pPr algn="just">
              <a:defRPr/>
            </a:pPr>
            <a:r>
              <a:rPr lang="de-DE" sz="1100">
                <a:solidFill>
                  <a:srgbClr val="000000"/>
                </a:solidFill>
              </a:rPr>
              <a:t>Schon immer gab es Kälte- und Hitzewellen, Starkregen und Dürren. Der Einfluss des Jet Streams, der für einen beständigen Wechsel dieser Wetterlagen gesorgt hat, nimmt immer mehr ab. Lebensräume sind dadurch länger von den Auswirkungen betroffen. </a:t>
            </a:r>
            <a:endParaRPr lang="de-DE" sz="1100"/>
          </a:p>
        </p:txBody>
      </p:sp>
      <p:sp>
        <p:nvSpPr>
          <p:cNvPr id="62" name="Textfeld 10"/>
          <p:cNvSpPr/>
          <p:nvPr/>
        </p:nvSpPr>
        <p:spPr bwMode="auto">
          <a:xfrm>
            <a:off x="1145337" y="539532"/>
            <a:ext cx="3301068" cy="337015"/>
          </a:xfrm>
          <a:prstGeom prst="rect">
            <a:avLst/>
          </a:prstGeom>
          <a:noFill/>
        </p:spPr>
        <p:txBody>
          <a:bodyPr wrap="square" rtlCol="0">
            <a:spAutoFit/>
          </a:bodyPr>
          <a:lstStyle>
            <a:defPPr>
              <a:defRPr lang="de-DE"/>
            </a:defPPr>
            <a:lvl1pPr>
              <a:defRPr sz="1400">
                <a:solidFill>
                  <a:schemeClr val="accent6">
                    <a:lumMod val="50000"/>
                  </a:schemeClr>
                </a:solidFill>
                <a:latin typeface="Open Sans"/>
                <a:ea typeface="Open Sans"/>
                <a:cs typeface="Open Sans"/>
              </a:defRPr>
            </a:lvl1pPr>
          </a:lstStyle>
          <a:p>
            <a:pPr>
              <a:defRPr/>
            </a:pPr>
            <a:r>
              <a:rPr lang="de-DE" sz="1600"/>
              <a:t>Spielkarten zu Aktivität 12</a:t>
            </a:r>
            <a:endParaRPr/>
          </a:p>
        </p:txBody>
      </p:sp>
      <p:sp>
        <p:nvSpPr>
          <p:cNvPr id="63" name="Textfeld 14"/>
          <p:cNvSpPr/>
          <p:nvPr/>
        </p:nvSpPr>
        <p:spPr bwMode="auto">
          <a:xfrm>
            <a:off x="3834882" y="5269077"/>
            <a:ext cx="279918" cy="369332"/>
          </a:xfrm>
          <a:prstGeom prst="rect">
            <a:avLst/>
          </a:prstGeom>
          <a:noFill/>
        </p:spPr>
        <p:txBody>
          <a:bodyPr wrap="square">
            <a:spAutoFit/>
          </a:bodyPr>
          <a:lstStyle/>
          <a:p>
            <a:pPr>
              <a:defRPr/>
            </a:pPr>
            <a:r>
              <a:rPr lang="de-DE" sz="1800">
                <a:solidFill>
                  <a:schemeClr val="bg1"/>
                </a:solidFill>
              </a:rPr>
              <a:t>C</a:t>
            </a:r>
            <a:endParaRPr/>
          </a:p>
        </p:txBody>
      </p:sp>
      <p:sp>
        <p:nvSpPr>
          <p:cNvPr id="64" name="Textfeld 15"/>
          <p:cNvSpPr/>
          <p:nvPr/>
        </p:nvSpPr>
        <p:spPr bwMode="auto">
          <a:xfrm>
            <a:off x="4579652" y="3049829"/>
            <a:ext cx="279918" cy="369332"/>
          </a:xfrm>
          <a:prstGeom prst="rect">
            <a:avLst/>
          </a:prstGeom>
          <a:noFill/>
        </p:spPr>
        <p:txBody>
          <a:bodyPr wrap="square">
            <a:spAutoFit/>
          </a:bodyPr>
          <a:lstStyle/>
          <a:p>
            <a:pPr>
              <a:defRPr/>
            </a:pPr>
            <a:r>
              <a:rPr lang="de-DE" sz="1800">
                <a:solidFill>
                  <a:schemeClr val="bg1"/>
                </a:solidFill>
              </a:rPr>
              <a:t>C</a:t>
            </a:r>
            <a:endParaRPr/>
          </a:p>
        </p:txBody>
      </p:sp>
      <p:sp>
        <p:nvSpPr>
          <p:cNvPr id="65" name="Textfeld 19"/>
          <p:cNvSpPr/>
          <p:nvPr/>
        </p:nvSpPr>
        <p:spPr bwMode="auto">
          <a:xfrm>
            <a:off x="4601635" y="5108170"/>
            <a:ext cx="279918" cy="369332"/>
          </a:xfrm>
          <a:prstGeom prst="rect">
            <a:avLst/>
          </a:prstGeom>
          <a:noFill/>
        </p:spPr>
        <p:txBody>
          <a:bodyPr wrap="square">
            <a:spAutoFit/>
          </a:bodyPr>
          <a:lstStyle/>
          <a:p>
            <a:pPr>
              <a:defRPr/>
            </a:pPr>
            <a:r>
              <a:rPr lang="de-DE" sz="1800">
                <a:solidFill>
                  <a:schemeClr val="bg1"/>
                </a:solidFill>
              </a:rPr>
              <a:t>C</a:t>
            </a:r>
            <a:endParaRPr/>
          </a:p>
        </p:txBody>
      </p:sp>
      <p:sp>
        <p:nvSpPr>
          <p:cNvPr id="66" name="Textfeld 20"/>
          <p:cNvSpPr/>
          <p:nvPr/>
        </p:nvSpPr>
        <p:spPr bwMode="auto">
          <a:xfrm>
            <a:off x="4546456" y="7170509"/>
            <a:ext cx="279918" cy="369332"/>
          </a:xfrm>
          <a:prstGeom prst="rect">
            <a:avLst/>
          </a:prstGeom>
          <a:noFill/>
        </p:spPr>
        <p:txBody>
          <a:bodyPr wrap="square">
            <a:spAutoFit/>
          </a:bodyPr>
          <a:lstStyle/>
          <a:p>
            <a:pPr>
              <a:defRPr/>
            </a:pPr>
            <a:r>
              <a:rPr lang="de-DE" sz="1800">
                <a:solidFill>
                  <a:schemeClr val="bg1"/>
                </a:solidFill>
              </a:rPr>
              <a:t>C</a:t>
            </a:r>
            <a:endParaRPr/>
          </a:p>
        </p:txBody>
      </p:sp>
      <p:sp>
        <p:nvSpPr>
          <p:cNvPr id="67" name="Textfeld 26"/>
          <p:cNvSpPr/>
          <p:nvPr/>
        </p:nvSpPr>
        <p:spPr bwMode="auto">
          <a:xfrm>
            <a:off x="11095456" y="1062742"/>
            <a:ext cx="382555" cy="369332"/>
          </a:xfrm>
          <a:prstGeom prst="rect">
            <a:avLst/>
          </a:prstGeom>
          <a:noFill/>
        </p:spPr>
        <p:txBody>
          <a:bodyPr wrap="square">
            <a:spAutoFit/>
          </a:bodyPr>
          <a:lstStyle/>
          <a:p>
            <a:pPr>
              <a:defRPr/>
            </a:pPr>
            <a:r>
              <a:rPr lang="de-DE" sz="1800">
                <a:solidFill>
                  <a:schemeClr val="bg1"/>
                </a:solidFill>
              </a:rPr>
              <a:t>C</a:t>
            </a:r>
            <a:endParaRPr/>
          </a:p>
        </p:txBody>
      </p:sp>
      <p:sp>
        <p:nvSpPr>
          <p:cNvPr id="68" name="Textfeld 27"/>
          <p:cNvSpPr/>
          <p:nvPr/>
        </p:nvSpPr>
        <p:spPr bwMode="auto">
          <a:xfrm>
            <a:off x="11127631" y="3100306"/>
            <a:ext cx="382555" cy="369332"/>
          </a:xfrm>
          <a:prstGeom prst="rect">
            <a:avLst/>
          </a:prstGeom>
          <a:noFill/>
        </p:spPr>
        <p:txBody>
          <a:bodyPr wrap="square">
            <a:spAutoFit/>
          </a:bodyPr>
          <a:lstStyle/>
          <a:p>
            <a:pPr>
              <a:defRPr/>
            </a:pPr>
            <a:r>
              <a:rPr lang="de-DE" sz="1800">
                <a:solidFill>
                  <a:schemeClr val="bg1"/>
                </a:solidFill>
              </a:rPr>
              <a:t>C</a:t>
            </a:r>
            <a:endParaRPr/>
          </a:p>
        </p:txBody>
      </p:sp>
      <p:sp>
        <p:nvSpPr>
          <p:cNvPr id="69" name="Textfeld 28"/>
          <p:cNvSpPr/>
          <p:nvPr/>
        </p:nvSpPr>
        <p:spPr bwMode="auto">
          <a:xfrm>
            <a:off x="11144265" y="5119564"/>
            <a:ext cx="382555" cy="369332"/>
          </a:xfrm>
          <a:prstGeom prst="rect">
            <a:avLst/>
          </a:prstGeom>
          <a:noFill/>
        </p:spPr>
        <p:txBody>
          <a:bodyPr wrap="square">
            <a:spAutoFit/>
          </a:bodyPr>
          <a:lstStyle/>
          <a:p>
            <a:pPr>
              <a:defRPr/>
            </a:pPr>
            <a:r>
              <a:rPr lang="de-DE" sz="1800">
                <a:solidFill>
                  <a:schemeClr val="bg1"/>
                </a:solidFill>
              </a:rPr>
              <a:t>C</a:t>
            </a:r>
            <a:endParaRPr/>
          </a:p>
        </p:txBody>
      </p:sp>
      <p:sp>
        <p:nvSpPr>
          <p:cNvPr id="70" name="Textfeld 29"/>
          <p:cNvSpPr/>
          <p:nvPr/>
        </p:nvSpPr>
        <p:spPr bwMode="auto">
          <a:xfrm>
            <a:off x="11110486" y="7152654"/>
            <a:ext cx="382555" cy="369332"/>
          </a:xfrm>
          <a:prstGeom prst="rect">
            <a:avLst/>
          </a:prstGeom>
          <a:noFill/>
        </p:spPr>
        <p:txBody>
          <a:bodyPr wrap="square">
            <a:spAutoFit/>
          </a:bodyPr>
          <a:lstStyle/>
          <a:p>
            <a:pPr>
              <a:defRPr/>
            </a:pPr>
            <a:r>
              <a:rPr lang="de-DE" sz="1800">
                <a:solidFill>
                  <a:schemeClr val="bg1"/>
                </a:solidFill>
              </a:rPr>
              <a:t>C</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4" name="Gruppieren 57"/>
          <p:cNvGrpSpPr/>
          <p:nvPr/>
        </p:nvGrpSpPr>
        <p:grpSpPr bwMode="auto">
          <a:xfrm>
            <a:off x="1251202" y="4911022"/>
            <a:ext cx="2809430" cy="1656831"/>
            <a:chOff x="715422" y="4490416"/>
            <a:chExt cx="2487337" cy="1466880"/>
          </a:xfrm>
        </p:grpSpPr>
        <p:grpSp>
          <p:nvGrpSpPr>
            <p:cNvPr id="5" name="Gruppieren 21"/>
            <p:cNvGrpSpPr/>
            <p:nvPr/>
          </p:nvGrpSpPr>
          <p:grpSpPr bwMode="auto">
            <a:xfrm>
              <a:off x="722332" y="4490416"/>
              <a:ext cx="2473518" cy="1466880"/>
              <a:chOff x="1241297" y="4600144"/>
              <a:chExt cx="2473518" cy="1466880"/>
            </a:xfrm>
          </p:grpSpPr>
          <p:sp>
            <p:nvSpPr>
              <p:cNvPr id="6" name="Rechteck 19"/>
              <p:cNvSpPr/>
              <p:nvPr/>
            </p:nvSpPr>
            <p:spPr bwMode="auto">
              <a:xfrm>
                <a:off x="1284224" y="4690466"/>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sp>
            <p:nvSpPr>
              <p:cNvPr id="7" name="Textfeld 20"/>
              <p:cNvSpPr/>
              <p:nvPr/>
            </p:nvSpPr>
            <p:spPr bwMode="auto">
              <a:xfrm>
                <a:off x="1489719" y="4600144"/>
                <a:ext cx="1664208" cy="313693"/>
              </a:xfrm>
              <a:prstGeom prst="rect">
                <a:avLst/>
              </a:prstGeom>
              <a:noFill/>
            </p:spPr>
            <p:txBody>
              <a:bodyPr wrap="square" rtlCol="0">
                <a:spAutoFit/>
              </a:bodyPr>
              <a:lstStyle/>
              <a:p>
                <a:pPr>
                  <a:defRPr/>
                </a:pPr>
                <a:r>
                  <a:rPr lang="de-DE" sz="1700"/>
                  <a:t>Antarktis</a:t>
                </a:r>
                <a:endParaRPr/>
              </a:p>
            </p:txBody>
          </p:sp>
          <p:sp>
            <p:nvSpPr>
              <p:cNvPr id="8" name="Rechteck 15"/>
              <p:cNvSpPr/>
              <p:nvPr/>
            </p:nvSpPr>
            <p:spPr bwMode="auto">
              <a:xfrm>
                <a:off x="1241297" y="4884338"/>
                <a:ext cx="2473518" cy="1182686"/>
              </a:xfrm>
              <a:prstGeom prst="rect">
                <a:avLst/>
              </a:prstGeom>
              <a:solidFill>
                <a:srgbClr val="00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pic>
            <p:nvPicPr>
              <p:cNvPr id="9" name="Grafik 48"/>
              <p:cNvPicPr>
                <a:picLocks noChangeAspect="1"/>
              </p:cNvPicPr>
              <p:nvPr/>
            </p:nvPicPr>
            <p:blipFill>
              <a:blip r:embed="rId2"/>
              <a:stretch/>
            </p:blipFill>
            <p:spPr bwMode="auto">
              <a:xfrm>
                <a:off x="1694206" y="4905594"/>
                <a:ext cx="1491996" cy="1118997"/>
              </a:xfrm>
              <a:prstGeom prst="rect">
                <a:avLst/>
              </a:prstGeom>
            </p:spPr>
          </p:pic>
        </p:grpSp>
        <p:sp>
          <p:nvSpPr>
            <p:cNvPr id="10" name="Rechteck 78"/>
            <p:cNvSpPr/>
            <p:nvPr/>
          </p:nvSpPr>
          <p:spPr bwMode="auto">
            <a:xfrm>
              <a:off x="715422" y="4501721"/>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grpSp>
      <p:grpSp>
        <p:nvGrpSpPr>
          <p:cNvPr id="11" name="Gruppieren 11"/>
          <p:cNvGrpSpPr/>
          <p:nvPr/>
        </p:nvGrpSpPr>
        <p:grpSpPr bwMode="auto">
          <a:xfrm>
            <a:off x="1251201" y="2877935"/>
            <a:ext cx="2816483" cy="1674758"/>
            <a:chOff x="698156" y="2532651"/>
            <a:chExt cx="2493581" cy="1482753"/>
          </a:xfrm>
        </p:grpSpPr>
        <p:grpSp>
          <p:nvGrpSpPr>
            <p:cNvPr id="12" name="Gruppieren 17"/>
            <p:cNvGrpSpPr/>
            <p:nvPr/>
          </p:nvGrpSpPr>
          <p:grpSpPr bwMode="auto">
            <a:xfrm>
              <a:off x="708135" y="2532651"/>
              <a:ext cx="2483602" cy="1482753"/>
              <a:chOff x="1247648" y="4725002"/>
              <a:chExt cx="2483602" cy="1482753"/>
            </a:xfrm>
          </p:grpSpPr>
          <p:sp>
            <p:nvSpPr>
              <p:cNvPr id="13" name="Textfeld 13"/>
              <p:cNvSpPr/>
              <p:nvPr/>
            </p:nvSpPr>
            <p:spPr bwMode="auto">
              <a:xfrm>
                <a:off x="1542542" y="4725002"/>
                <a:ext cx="1664208" cy="313693"/>
              </a:xfrm>
              <a:prstGeom prst="rect">
                <a:avLst/>
              </a:prstGeom>
              <a:noFill/>
            </p:spPr>
            <p:txBody>
              <a:bodyPr wrap="square" rtlCol="0">
                <a:spAutoFit/>
              </a:bodyPr>
              <a:lstStyle/>
              <a:p>
                <a:pPr>
                  <a:defRPr/>
                </a:pPr>
                <a:r>
                  <a:rPr lang="de-DE" sz="1700"/>
                  <a:t>Grönland</a:t>
                </a:r>
                <a:endParaRPr/>
              </a:p>
            </p:txBody>
          </p:sp>
          <p:pic>
            <p:nvPicPr>
              <p:cNvPr id="14" name="Grafik 16"/>
              <p:cNvPicPr>
                <a:picLocks noChangeAspect="1"/>
              </p:cNvPicPr>
              <p:nvPr/>
            </p:nvPicPr>
            <p:blipFill>
              <a:blip r:embed="rId3"/>
              <a:stretch/>
            </p:blipFill>
            <p:spPr bwMode="auto">
              <a:xfrm>
                <a:off x="1247648" y="5021182"/>
                <a:ext cx="2483602" cy="1186573"/>
              </a:xfrm>
              <a:prstGeom prst="rect">
                <a:avLst/>
              </a:prstGeom>
            </p:spPr>
          </p:pic>
        </p:grpSp>
        <p:sp>
          <p:nvSpPr>
            <p:cNvPr id="15" name="Rechteck 74"/>
            <p:cNvSpPr/>
            <p:nvPr/>
          </p:nvSpPr>
          <p:spPr bwMode="auto">
            <a:xfrm>
              <a:off x="698156" y="2570565"/>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sp>
          <p:nvSpPr>
            <p:cNvPr id="16" name="Rechteck 83"/>
            <p:cNvSpPr/>
            <p:nvPr/>
          </p:nvSpPr>
          <p:spPr bwMode="auto">
            <a:xfrm>
              <a:off x="752305" y="2631513"/>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grpSp>
      <p:grpSp>
        <p:nvGrpSpPr>
          <p:cNvPr id="17" name="Gruppieren 96"/>
          <p:cNvGrpSpPr/>
          <p:nvPr/>
        </p:nvGrpSpPr>
        <p:grpSpPr bwMode="auto">
          <a:xfrm>
            <a:off x="7757081" y="844848"/>
            <a:ext cx="2825610" cy="1660535"/>
            <a:chOff x="3443544" y="689502"/>
            <a:chExt cx="2501662" cy="1470160"/>
          </a:xfrm>
        </p:grpSpPr>
        <p:grpSp>
          <p:nvGrpSpPr>
            <p:cNvPr id="18" name="Gruppieren 37"/>
            <p:cNvGrpSpPr/>
            <p:nvPr/>
          </p:nvGrpSpPr>
          <p:grpSpPr bwMode="auto">
            <a:xfrm>
              <a:off x="3459065" y="689502"/>
              <a:ext cx="2486141" cy="1470160"/>
              <a:chOff x="4129785" y="660076"/>
              <a:chExt cx="2486141" cy="1442728"/>
            </a:xfrm>
          </p:grpSpPr>
          <p:grpSp>
            <p:nvGrpSpPr>
              <p:cNvPr id="19" name="Gruppieren 35"/>
              <p:cNvGrpSpPr/>
              <p:nvPr/>
            </p:nvGrpSpPr>
            <p:grpSpPr bwMode="auto">
              <a:xfrm>
                <a:off x="4129785" y="660076"/>
                <a:ext cx="2486141" cy="1442728"/>
                <a:chOff x="4129785" y="641788"/>
                <a:chExt cx="2486141" cy="1442728"/>
              </a:xfrm>
            </p:grpSpPr>
            <p:grpSp>
              <p:nvGrpSpPr>
                <p:cNvPr id="20" name="Gruppieren 26"/>
                <p:cNvGrpSpPr/>
                <p:nvPr/>
              </p:nvGrpSpPr>
              <p:grpSpPr bwMode="auto">
                <a:xfrm>
                  <a:off x="4129785" y="641788"/>
                  <a:ext cx="2486141" cy="1442728"/>
                  <a:chOff x="4532121" y="612008"/>
                  <a:chExt cx="2486141" cy="1442728"/>
                </a:xfrm>
              </p:grpSpPr>
              <p:pic>
                <p:nvPicPr>
                  <p:cNvPr id="21" name="Grafik 22"/>
                  <p:cNvPicPr>
                    <a:picLocks noChangeAspect="1"/>
                  </p:cNvPicPr>
                  <p:nvPr/>
                </p:nvPicPr>
                <p:blipFill>
                  <a:blip r:embed="rId4"/>
                  <a:stretch/>
                </p:blipFill>
                <p:spPr bwMode="auto">
                  <a:xfrm>
                    <a:off x="4532121" y="896304"/>
                    <a:ext cx="2486141" cy="1158432"/>
                  </a:xfrm>
                  <a:prstGeom prst="rect">
                    <a:avLst/>
                  </a:prstGeom>
                </p:spPr>
              </p:pic>
              <p:sp>
                <p:nvSpPr>
                  <p:cNvPr id="22" name="Textfeld 24"/>
                  <p:cNvSpPr/>
                  <p:nvPr/>
                </p:nvSpPr>
                <p:spPr bwMode="auto">
                  <a:xfrm>
                    <a:off x="4817871" y="612008"/>
                    <a:ext cx="1664208" cy="307840"/>
                  </a:xfrm>
                  <a:prstGeom prst="rect">
                    <a:avLst/>
                  </a:prstGeom>
                  <a:noFill/>
                </p:spPr>
                <p:txBody>
                  <a:bodyPr wrap="square" rtlCol="0">
                    <a:spAutoFit/>
                  </a:bodyPr>
                  <a:lstStyle/>
                  <a:p>
                    <a:pPr>
                      <a:defRPr/>
                    </a:pPr>
                    <a:r>
                      <a:rPr lang="de-DE" sz="1700"/>
                      <a:t>Permafrost</a:t>
                    </a:r>
                    <a:endParaRPr/>
                  </a:p>
                </p:txBody>
              </p:sp>
            </p:grpSp>
            <p:cxnSp>
              <p:nvCxnSpPr>
                <p:cNvPr id="23" name="Gekrümmte Verbindung 28"/>
                <p:cNvCxnSpPr>
                  <a:cxnSpLocks/>
                </p:cNvCxnSpPr>
                <p:nvPr/>
              </p:nvCxnSpPr>
              <p:spPr bwMode="auto">
                <a:xfrm rot="16199998" flipV="1">
                  <a:off x="5206881" y="1589876"/>
                  <a:ext cx="139160" cy="48591"/>
                </a:xfrm>
                <a:prstGeom prst="curved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Gekrümmte Verbindung 29"/>
                <p:cNvCxnSpPr>
                  <a:cxnSpLocks/>
                </p:cNvCxnSpPr>
                <p:nvPr/>
              </p:nvCxnSpPr>
              <p:spPr bwMode="auto">
                <a:xfrm rot="16199998" flipV="1">
                  <a:off x="5094946" y="1660522"/>
                  <a:ext cx="139160" cy="48591"/>
                </a:xfrm>
                <a:prstGeom prst="curvedConnector3">
                  <a:avLst>
                    <a:gd name="adj1" fmla="val 59521"/>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Gekrümmte Verbindung 32"/>
                <p:cNvCxnSpPr>
                  <a:cxnSpLocks/>
                </p:cNvCxnSpPr>
                <p:nvPr/>
              </p:nvCxnSpPr>
              <p:spPr bwMode="auto">
                <a:xfrm rot="16199998" flipV="1">
                  <a:off x="5131375" y="1571962"/>
                  <a:ext cx="139160" cy="48591"/>
                </a:xfrm>
                <a:prstGeom prst="curved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Gekrümmte Verbindung 33"/>
                <p:cNvCxnSpPr>
                  <a:cxnSpLocks/>
                </p:cNvCxnSpPr>
                <p:nvPr/>
              </p:nvCxnSpPr>
              <p:spPr bwMode="auto">
                <a:xfrm rot="16199998" flipV="1">
                  <a:off x="4975083" y="1600195"/>
                  <a:ext cx="139160" cy="48591"/>
                </a:xfrm>
                <a:prstGeom prst="curved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Gekrümmte Verbindung 34"/>
                <p:cNvCxnSpPr>
                  <a:cxnSpLocks/>
                </p:cNvCxnSpPr>
                <p:nvPr/>
              </p:nvCxnSpPr>
              <p:spPr bwMode="auto">
                <a:xfrm rot="16199998" flipV="1">
                  <a:off x="5303651" y="1664722"/>
                  <a:ext cx="139160" cy="48591"/>
                </a:xfrm>
                <a:prstGeom prst="curved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Textfeld 36"/>
              <p:cNvSpPr/>
              <p:nvPr/>
            </p:nvSpPr>
            <p:spPr bwMode="auto">
              <a:xfrm>
                <a:off x="4865757" y="1336990"/>
                <a:ext cx="1033670" cy="247493"/>
              </a:xfrm>
              <a:prstGeom prst="rect">
                <a:avLst/>
              </a:prstGeom>
              <a:noFill/>
            </p:spPr>
            <p:txBody>
              <a:bodyPr wrap="square" rtlCol="0">
                <a:spAutoFit/>
              </a:bodyPr>
              <a:lstStyle/>
              <a:p>
                <a:pPr>
                  <a:defRPr/>
                </a:pPr>
                <a:r>
                  <a:rPr lang="de-DE" sz="1250"/>
                  <a:t>Methan</a:t>
                </a:r>
                <a:endParaRPr/>
              </a:p>
            </p:txBody>
          </p:sp>
        </p:grpSp>
        <p:grpSp>
          <p:nvGrpSpPr>
            <p:cNvPr id="29" name="Gruppieren 95"/>
            <p:cNvGrpSpPr/>
            <p:nvPr/>
          </p:nvGrpSpPr>
          <p:grpSpPr bwMode="auto">
            <a:xfrm>
              <a:off x="3443544" y="715044"/>
              <a:ext cx="2487337" cy="1443914"/>
              <a:chOff x="3453989" y="715748"/>
              <a:chExt cx="2487337" cy="1443914"/>
            </a:xfrm>
          </p:grpSpPr>
          <p:sp>
            <p:nvSpPr>
              <p:cNvPr id="30" name="Rechteck 68"/>
              <p:cNvSpPr/>
              <p:nvPr/>
            </p:nvSpPr>
            <p:spPr bwMode="auto">
              <a:xfrm>
                <a:off x="3453989" y="715748"/>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sp>
            <p:nvSpPr>
              <p:cNvPr id="31" name="Rechteck 84"/>
              <p:cNvSpPr/>
              <p:nvPr/>
            </p:nvSpPr>
            <p:spPr bwMode="auto">
              <a:xfrm>
                <a:off x="3506898" y="784491"/>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grpSp>
      </p:grpSp>
      <p:grpSp>
        <p:nvGrpSpPr>
          <p:cNvPr id="32" name="Gruppieren 99"/>
          <p:cNvGrpSpPr/>
          <p:nvPr/>
        </p:nvGrpSpPr>
        <p:grpSpPr bwMode="auto">
          <a:xfrm>
            <a:off x="7757081" y="2877935"/>
            <a:ext cx="2887059" cy="1672206"/>
            <a:chOff x="3474762" y="2526530"/>
            <a:chExt cx="2556066" cy="1480492"/>
          </a:xfrm>
        </p:grpSpPr>
        <p:grpSp>
          <p:nvGrpSpPr>
            <p:cNvPr id="33" name="Gruppieren 98"/>
            <p:cNvGrpSpPr/>
            <p:nvPr/>
          </p:nvGrpSpPr>
          <p:grpSpPr bwMode="auto">
            <a:xfrm>
              <a:off x="3474762" y="2526530"/>
              <a:ext cx="2556066" cy="1480492"/>
              <a:chOff x="3454106" y="2533987"/>
              <a:chExt cx="2556066" cy="1480492"/>
            </a:xfrm>
          </p:grpSpPr>
          <p:grpSp>
            <p:nvGrpSpPr>
              <p:cNvPr id="34" name="Gruppieren 31"/>
              <p:cNvGrpSpPr/>
              <p:nvPr/>
            </p:nvGrpSpPr>
            <p:grpSpPr bwMode="auto">
              <a:xfrm>
                <a:off x="3454106" y="2533987"/>
                <a:ext cx="2556066" cy="1480492"/>
                <a:chOff x="4044195" y="2609614"/>
                <a:chExt cx="2556066" cy="1480492"/>
              </a:xfrm>
            </p:grpSpPr>
            <p:pic>
              <p:nvPicPr>
                <p:cNvPr id="35" name="Grafik 7"/>
                <p:cNvPicPr>
                  <a:picLocks noChangeAspect="1"/>
                </p:cNvPicPr>
                <p:nvPr/>
              </p:nvPicPr>
              <p:blipFill>
                <a:blip r:embed="rId5"/>
                <a:stretch/>
              </p:blipFill>
              <p:spPr bwMode="auto">
                <a:xfrm>
                  <a:off x="4044195" y="2907327"/>
                  <a:ext cx="2491099" cy="1182779"/>
                </a:xfrm>
                <a:prstGeom prst="rect">
                  <a:avLst/>
                </a:prstGeom>
              </p:spPr>
            </p:pic>
            <p:sp>
              <p:nvSpPr>
                <p:cNvPr id="36" name="Textfeld 42"/>
                <p:cNvSpPr/>
                <p:nvPr/>
              </p:nvSpPr>
              <p:spPr bwMode="auto">
                <a:xfrm>
                  <a:off x="4325373" y="2609614"/>
                  <a:ext cx="2274888" cy="313693"/>
                </a:xfrm>
                <a:prstGeom prst="rect">
                  <a:avLst/>
                </a:prstGeom>
                <a:noFill/>
              </p:spPr>
              <p:txBody>
                <a:bodyPr wrap="square" rtlCol="0">
                  <a:spAutoFit/>
                </a:bodyPr>
                <a:lstStyle/>
                <a:p>
                  <a:pPr>
                    <a:defRPr/>
                  </a:pPr>
                  <a:r>
                    <a:rPr lang="de-DE" sz="1700"/>
                    <a:t>Seen- und Meeresgrund</a:t>
                  </a:r>
                  <a:endParaRPr/>
                </a:p>
              </p:txBody>
            </p:sp>
          </p:grpSp>
          <p:sp>
            <p:nvSpPr>
              <p:cNvPr id="37" name="Rechteck 75"/>
              <p:cNvSpPr/>
              <p:nvPr/>
            </p:nvSpPr>
            <p:spPr bwMode="auto">
              <a:xfrm>
                <a:off x="3455712" y="2570565"/>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grpSp>
        <p:sp>
          <p:nvSpPr>
            <p:cNvPr id="38" name="Rechteck 85"/>
            <p:cNvSpPr/>
            <p:nvPr/>
          </p:nvSpPr>
          <p:spPr bwMode="auto">
            <a:xfrm>
              <a:off x="3512534" y="2620639"/>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grpSp>
      <p:grpSp>
        <p:nvGrpSpPr>
          <p:cNvPr id="39" name="Gruppieren 101"/>
          <p:cNvGrpSpPr/>
          <p:nvPr/>
        </p:nvGrpSpPr>
        <p:grpSpPr bwMode="auto">
          <a:xfrm>
            <a:off x="7757083" y="4911021"/>
            <a:ext cx="2809430" cy="1677174"/>
            <a:chOff x="3457619" y="4472406"/>
            <a:chExt cx="2487337" cy="1484890"/>
          </a:xfrm>
        </p:grpSpPr>
        <p:grpSp>
          <p:nvGrpSpPr>
            <p:cNvPr id="40" name="Gruppieren 6"/>
            <p:cNvGrpSpPr/>
            <p:nvPr/>
          </p:nvGrpSpPr>
          <p:grpSpPr bwMode="auto">
            <a:xfrm>
              <a:off x="3459065" y="4472406"/>
              <a:ext cx="2482261" cy="1484890"/>
              <a:chOff x="6937221" y="2129124"/>
              <a:chExt cx="2482261" cy="1484890"/>
            </a:xfrm>
          </p:grpSpPr>
          <p:pic>
            <p:nvPicPr>
              <p:cNvPr id="41" name="Grafik 38"/>
              <p:cNvPicPr>
                <a:picLocks noChangeAspect="1"/>
              </p:cNvPicPr>
              <p:nvPr/>
            </p:nvPicPr>
            <p:blipFill>
              <a:blip r:embed="rId6"/>
              <a:stretch/>
            </p:blipFill>
            <p:spPr bwMode="auto">
              <a:xfrm>
                <a:off x="6937221" y="2423381"/>
                <a:ext cx="2482261" cy="1190633"/>
              </a:xfrm>
              <a:prstGeom prst="rect">
                <a:avLst/>
              </a:prstGeom>
            </p:spPr>
          </p:pic>
          <p:sp>
            <p:nvSpPr>
              <p:cNvPr id="42" name="Textfeld 40"/>
              <p:cNvSpPr/>
              <p:nvPr/>
            </p:nvSpPr>
            <p:spPr bwMode="auto">
              <a:xfrm>
                <a:off x="7273154" y="2129124"/>
                <a:ext cx="1914938" cy="313693"/>
              </a:xfrm>
              <a:prstGeom prst="rect">
                <a:avLst/>
              </a:prstGeom>
              <a:noFill/>
            </p:spPr>
            <p:txBody>
              <a:bodyPr wrap="square" rtlCol="0">
                <a:spAutoFit/>
              </a:bodyPr>
              <a:lstStyle/>
              <a:p>
                <a:pPr>
                  <a:defRPr/>
                </a:pPr>
                <a:r>
                  <a:rPr lang="de-DE" sz="1700"/>
                  <a:t>Indischer Monsun</a:t>
                </a:r>
                <a:endParaRPr/>
              </a:p>
            </p:txBody>
          </p:sp>
        </p:grpSp>
        <p:grpSp>
          <p:nvGrpSpPr>
            <p:cNvPr id="43" name="Gruppieren 100"/>
            <p:cNvGrpSpPr/>
            <p:nvPr/>
          </p:nvGrpSpPr>
          <p:grpSpPr bwMode="auto">
            <a:xfrm>
              <a:off x="3457619" y="4507102"/>
              <a:ext cx="2487337" cy="1443914"/>
              <a:chOff x="3443544" y="4500098"/>
              <a:chExt cx="2487337" cy="1443914"/>
            </a:xfrm>
          </p:grpSpPr>
          <p:sp>
            <p:nvSpPr>
              <p:cNvPr id="44" name="Rechteck 79"/>
              <p:cNvSpPr/>
              <p:nvPr/>
            </p:nvSpPr>
            <p:spPr bwMode="auto">
              <a:xfrm>
                <a:off x="3443544" y="4500098"/>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sp>
            <p:nvSpPr>
              <p:cNvPr id="45" name="Rechteck 87"/>
              <p:cNvSpPr/>
              <p:nvPr/>
            </p:nvSpPr>
            <p:spPr bwMode="auto">
              <a:xfrm>
                <a:off x="3505309" y="4555638"/>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grpSp>
      </p:grpSp>
      <p:grpSp>
        <p:nvGrpSpPr>
          <p:cNvPr id="46" name="Gruppieren 18"/>
          <p:cNvGrpSpPr/>
          <p:nvPr/>
        </p:nvGrpSpPr>
        <p:grpSpPr bwMode="auto">
          <a:xfrm>
            <a:off x="1251202" y="844847"/>
            <a:ext cx="2809430" cy="1642675"/>
            <a:chOff x="685256" y="679068"/>
            <a:chExt cx="2487337" cy="1454349"/>
          </a:xfrm>
        </p:grpSpPr>
        <p:sp>
          <p:nvSpPr>
            <p:cNvPr id="47" name="Rechteck 1"/>
            <p:cNvSpPr/>
            <p:nvPr/>
          </p:nvSpPr>
          <p:spPr bwMode="auto">
            <a:xfrm>
              <a:off x="685256" y="689503"/>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grpSp>
          <p:nvGrpSpPr>
            <p:cNvPr id="48" name="Gruppieren 2"/>
            <p:cNvGrpSpPr/>
            <p:nvPr/>
          </p:nvGrpSpPr>
          <p:grpSpPr bwMode="auto">
            <a:xfrm>
              <a:off x="762618" y="679068"/>
              <a:ext cx="2295936" cy="313694"/>
              <a:chOff x="744441" y="695905"/>
              <a:chExt cx="2295936" cy="313694"/>
            </a:xfrm>
          </p:grpSpPr>
          <p:sp>
            <p:nvSpPr>
              <p:cNvPr id="49" name="Textfeld 4"/>
              <p:cNvSpPr/>
              <p:nvPr/>
            </p:nvSpPr>
            <p:spPr bwMode="auto">
              <a:xfrm>
                <a:off x="1035822" y="695905"/>
                <a:ext cx="2004555" cy="313694"/>
              </a:xfrm>
              <a:prstGeom prst="rect">
                <a:avLst/>
              </a:prstGeom>
              <a:noFill/>
            </p:spPr>
            <p:txBody>
              <a:bodyPr wrap="square" rtlCol="0">
                <a:spAutoFit/>
              </a:bodyPr>
              <a:lstStyle/>
              <a:p>
                <a:pPr>
                  <a:defRPr/>
                </a:pPr>
                <a:r>
                  <a:rPr lang="de-DE" sz="1700"/>
                  <a:t>Arktis</a:t>
                </a:r>
                <a:endParaRPr/>
              </a:p>
            </p:txBody>
          </p:sp>
          <p:sp>
            <p:nvSpPr>
              <p:cNvPr id="50" name="Rechteck 82"/>
              <p:cNvSpPr/>
              <p:nvPr/>
            </p:nvSpPr>
            <p:spPr bwMode="auto">
              <a:xfrm>
                <a:off x="744441" y="785193"/>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grpSp>
      </p:grpSp>
      <p:grpSp>
        <p:nvGrpSpPr>
          <p:cNvPr id="51" name="Gruppieren 25"/>
          <p:cNvGrpSpPr/>
          <p:nvPr/>
        </p:nvGrpSpPr>
        <p:grpSpPr bwMode="auto">
          <a:xfrm>
            <a:off x="4504142" y="844848"/>
            <a:ext cx="2899697" cy="1675255"/>
            <a:chOff x="3330897" y="683276"/>
            <a:chExt cx="2567255" cy="1483192"/>
          </a:xfrm>
        </p:grpSpPr>
        <p:sp>
          <p:nvSpPr>
            <p:cNvPr id="52" name="Rechteck 113"/>
            <p:cNvSpPr/>
            <p:nvPr/>
          </p:nvSpPr>
          <p:spPr bwMode="auto">
            <a:xfrm>
              <a:off x="3450870" y="773712"/>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grpSp>
          <p:nvGrpSpPr>
            <p:cNvPr id="53" name="Gruppieren 10"/>
            <p:cNvGrpSpPr/>
            <p:nvPr/>
          </p:nvGrpSpPr>
          <p:grpSpPr bwMode="auto">
            <a:xfrm>
              <a:off x="3330897" y="683276"/>
              <a:ext cx="2567255" cy="1483192"/>
              <a:chOff x="3330897" y="683276"/>
              <a:chExt cx="2567255" cy="1483192"/>
            </a:xfrm>
          </p:grpSpPr>
          <p:sp>
            <p:nvSpPr>
              <p:cNvPr id="54" name="Textfeld 110"/>
              <p:cNvSpPr/>
              <p:nvPr/>
            </p:nvSpPr>
            <p:spPr bwMode="auto">
              <a:xfrm>
                <a:off x="3330897" y="1009927"/>
                <a:ext cx="2567255" cy="889569"/>
              </a:xfrm>
              <a:prstGeom prst="rect">
                <a:avLst/>
              </a:prstGeom>
              <a:noFill/>
            </p:spPr>
            <p:txBody>
              <a:bodyPr wrap="square" rtlCol="0">
                <a:spAutoFit/>
              </a:bodyPr>
              <a:lstStyle/>
              <a:p>
                <a:pPr algn="just">
                  <a:defRPr/>
                </a:pPr>
                <a:r>
                  <a:rPr lang="de-DE" sz="1200"/>
                  <a:t>Das Rückstrahlvermögen von Oberflächen wird als </a:t>
                </a:r>
                <a:r>
                  <a:rPr lang="de-DE" sz="1200" i="1"/>
                  <a:t>Albedo </a:t>
                </a:r>
                <a:r>
                  <a:rPr lang="el-GR" sz="1200" i="1"/>
                  <a:t>α</a:t>
                </a:r>
                <a:r>
                  <a:rPr lang="de-DE" sz="1200" i="1"/>
                  <a:t> </a:t>
                </a:r>
                <a:r>
                  <a:rPr lang="de-DE" sz="1200"/>
                  <a:t>bezeichnet</a:t>
                </a:r>
                <a:r>
                  <a:rPr lang="de-DE" sz="1200" i="1"/>
                  <a:t> </a:t>
                </a:r>
                <a:r>
                  <a:rPr lang="de-DE" sz="1200"/>
                  <a:t>und ist bei Eis besonders hoch und bei Wasser relativ klein. Die Auswirkungen auf die globale Temperatur sind enorm.</a:t>
                </a:r>
                <a:endParaRPr/>
              </a:p>
            </p:txBody>
          </p:sp>
          <p:sp>
            <p:nvSpPr>
              <p:cNvPr id="55" name="Textfeld 112"/>
              <p:cNvSpPr/>
              <p:nvPr/>
            </p:nvSpPr>
            <p:spPr bwMode="auto">
              <a:xfrm>
                <a:off x="3692783" y="683276"/>
                <a:ext cx="1619250" cy="313693"/>
              </a:xfrm>
              <a:prstGeom prst="rect">
                <a:avLst/>
              </a:prstGeom>
              <a:noFill/>
            </p:spPr>
            <p:txBody>
              <a:bodyPr wrap="square" rtlCol="0">
                <a:spAutoFit/>
              </a:bodyPr>
              <a:lstStyle/>
              <a:p>
                <a:pPr>
                  <a:defRPr/>
                </a:pPr>
                <a:r>
                  <a:rPr lang="de-DE" sz="1700"/>
                  <a:t>Albedo</a:t>
                </a:r>
                <a:endParaRPr/>
              </a:p>
            </p:txBody>
          </p:sp>
          <p:grpSp>
            <p:nvGrpSpPr>
              <p:cNvPr id="56" name="Gruppieren 132"/>
              <p:cNvGrpSpPr/>
              <p:nvPr/>
            </p:nvGrpSpPr>
            <p:grpSpPr bwMode="auto">
              <a:xfrm>
                <a:off x="3380304" y="722554"/>
                <a:ext cx="2491313" cy="1443914"/>
                <a:chOff x="3380304" y="722554"/>
                <a:chExt cx="2491313" cy="1443914"/>
              </a:xfrm>
            </p:grpSpPr>
            <p:sp>
              <p:nvSpPr>
                <p:cNvPr id="57" name="Rechteck 111"/>
                <p:cNvSpPr/>
                <p:nvPr/>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58" name="Gerader Verbinder 125"/>
                <p:cNvCxnSpPr>
                  <a:cxnSpLocks/>
                </p:cNvCxnSpPr>
                <p:nvPr/>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59" name="Gruppieren 12"/>
          <p:cNvGrpSpPr/>
          <p:nvPr/>
        </p:nvGrpSpPr>
        <p:grpSpPr bwMode="auto">
          <a:xfrm>
            <a:off x="4504142" y="2877934"/>
            <a:ext cx="2899697" cy="1660519"/>
            <a:chOff x="3370246" y="2544333"/>
            <a:chExt cx="2567255" cy="1470146"/>
          </a:xfrm>
        </p:grpSpPr>
        <p:sp>
          <p:nvSpPr>
            <p:cNvPr id="60" name="Rechteck 149"/>
            <p:cNvSpPr/>
            <p:nvPr/>
          </p:nvSpPr>
          <p:spPr bwMode="auto">
            <a:xfrm>
              <a:off x="3458299" y="2631513"/>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grpSp>
          <p:nvGrpSpPr>
            <p:cNvPr id="61" name="Gruppieren 162"/>
            <p:cNvGrpSpPr/>
            <p:nvPr/>
          </p:nvGrpSpPr>
          <p:grpSpPr bwMode="auto">
            <a:xfrm>
              <a:off x="3370246" y="2544333"/>
              <a:ext cx="2567255" cy="1470146"/>
              <a:chOff x="3345289" y="2544333"/>
              <a:chExt cx="2567255" cy="1470146"/>
            </a:xfrm>
          </p:grpSpPr>
          <p:grpSp>
            <p:nvGrpSpPr>
              <p:cNvPr id="62" name="Gruppieren 133"/>
              <p:cNvGrpSpPr/>
              <p:nvPr/>
            </p:nvGrpSpPr>
            <p:grpSpPr bwMode="auto">
              <a:xfrm>
                <a:off x="3380304" y="2570565"/>
                <a:ext cx="2491313" cy="1443914"/>
                <a:chOff x="3380304" y="722554"/>
                <a:chExt cx="2491313" cy="1443914"/>
              </a:xfrm>
            </p:grpSpPr>
            <p:sp>
              <p:nvSpPr>
                <p:cNvPr id="63" name="Rechteck 134"/>
                <p:cNvSpPr/>
                <p:nvPr/>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64" name="Gerader Verbinder 135"/>
                <p:cNvCxnSpPr>
                  <a:cxnSpLocks/>
                </p:cNvCxnSpPr>
                <p:nvPr/>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5" name="Textfeld 148"/>
              <p:cNvSpPr/>
              <p:nvPr/>
            </p:nvSpPr>
            <p:spPr bwMode="auto">
              <a:xfrm>
                <a:off x="3345289" y="2826249"/>
                <a:ext cx="2567255" cy="1051134"/>
              </a:xfrm>
              <a:prstGeom prst="rect">
                <a:avLst/>
              </a:prstGeom>
              <a:noFill/>
            </p:spPr>
            <p:txBody>
              <a:bodyPr wrap="square" rtlCol="0">
                <a:spAutoFit/>
              </a:bodyPr>
              <a:lstStyle/>
              <a:p>
                <a:pPr algn="just">
                  <a:defRPr/>
                </a:pPr>
                <a:r>
                  <a:rPr lang="de-DE" sz="1200"/>
                  <a:t>Bei steigenden Temperaturen wird der gesamte Eisschild auf dem Festland instabil und rutscht ins Meer ab. Am Boden der Eisschicht bildet sich durch Schmelzwasser ein Schmierfilm, der durch Schmelzwasser wächst?</a:t>
                </a:r>
                <a:endParaRPr/>
              </a:p>
            </p:txBody>
          </p:sp>
          <p:sp>
            <p:nvSpPr>
              <p:cNvPr id="66" name="Textfeld 150"/>
              <p:cNvSpPr/>
              <p:nvPr/>
            </p:nvSpPr>
            <p:spPr bwMode="auto">
              <a:xfrm>
                <a:off x="3683639" y="2544333"/>
                <a:ext cx="2187978" cy="313693"/>
              </a:xfrm>
              <a:prstGeom prst="rect">
                <a:avLst/>
              </a:prstGeom>
              <a:noFill/>
            </p:spPr>
            <p:txBody>
              <a:bodyPr wrap="square" rtlCol="0">
                <a:spAutoFit/>
              </a:bodyPr>
              <a:lstStyle/>
              <a:p>
                <a:pPr>
                  <a:defRPr/>
                </a:pPr>
                <a:r>
                  <a:rPr lang="de-DE" sz="1700"/>
                  <a:t>Eisschmelze im Norden </a:t>
                </a:r>
                <a:endParaRPr/>
              </a:p>
            </p:txBody>
          </p:sp>
        </p:grpSp>
      </p:grpSp>
      <p:grpSp>
        <p:nvGrpSpPr>
          <p:cNvPr id="67" name="Gruppieren 154"/>
          <p:cNvGrpSpPr/>
          <p:nvPr/>
        </p:nvGrpSpPr>
        <p:grpSpPr bwMode="auto">
          <a:xfrm>
            <a:off x="11010023" y="844847"/>
            <a:ext cx="2855328" cy="1670505"/>
            <a:chOff x="3343643" y="4455344"/>
            <a:chExt cx="2527973" cy="1478986"/>
          </a:xfrm>
        </p:grpSpPr>
        <p:grpSp>
          <p:nvGrpSpPr>
            <p:cNvPr id="68" name="Gruppieren 136"/>
            <p:cNvGrpSpPr/>
            <p:nvPr/>
          </p:nvGrpSpPr>
          <p:grpSpPr bwMode="auto">
            <a:xfrm>
              <a:off x="3380303" y="4490416"/>
              <a:ext cx="2491313" cy="1443914"/>
              <a:chOff x="3380304" y="722554"/>
              <a:chExt cx="2491313" cy="1443914"/>
            </a:xfrm>
          </p:grpSpPr>
          <p:sp>
            <p:nvSpPr>
              <p:cNvPr id="69" name="Rechteck 137"/>
              <p:cNvSpPr/>
              <p:nvPr/>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70" name="Gerader Verbinder 138"/>
              <p:cNvCxnSpPr>
                <a:cxnSpLocks/>
              </p:cNvCxnSpPr>
              <p:nvPr/>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1" name="Textfeld 151"/>
            <p:cNvSpPr/>
            <p:nvPr/>
          </p:nvSpPr>
          <p:spPr bwMode="auto">
            <a:xfrm>
              <a:off x="3343643" y="4793918"/>
              <a:ext cx="2527973" cy="889569"/>
            </a:xfrm>
            <a:prstGeom prst="rect">
              <a:avLst/>
            </a:prstGeom>
            <a:noFill/>
          </p:spPr>
          <p:txBody>
            <a:bodyPr wrap="square" rtlCol="0">
              <a:spAutoFit/>
            </a:bodyPr>
            <a:lstStyle/>
            <a:p>
              <a:pPr algn="just">
                <a:defRPr/>
              </a:pPr>
              <a:r>
                <a:rPr lang="de-DE" sz="1200"/>
                <a:t>In den Permafrostgebieten lagern große Mengen von Methan in Kristallform, sogenannte Methanhydrate. Bei höheren Temperaturen schmelzen diese und das Methan gelangt in die  Atmosphäre. </a:t>
              </a:r>
              <a:endParaRPr/>
            </a:p>
          </p:txBody>
        </p:sp>
        <p:sp>
          <p:nvSpPr>
            <p:cNvPr id="72" name="Rechteck 152"/>
            <p:cNvSpPr/>
            <p:nvPr/>
          </p:nvSpPr>
          <p:spPr bwMode="auto">
            <a:xfrm>
              <a:off x="3451402" y="4553338"/>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sp>
          <p:nvSpPr>
            <p:cNvPr id="73" name="Textfeld 153"/>
            <p:cNvSpPr/>
            <p:nvPr/>
          </p:nvSpPr>
          <p:spPr bwMode="auto">
            <a:xfrm>
              <a:off x="3680040" y="4455344"/>
              <a:ext cx="1619250" cy="313693"/>
            </a:xfrm>
            <a:prstGeom prst="rect">
              <a:avLst/>
            </a:prstGeom>
            <a:noFill/>
          </p:spPr>
          <p:txBody>
            <a:bodyPr wrap="square" rtlCol="0">
              <a:spAutoFit/>
            </a:bodyPr>
            <a:lstStyle/>
            <a:p>
              <a:pPr>
                <a:defRPr/>
              </a:pPr>
              <a:r>
                <a:rPr lang="de-DE" sz="1700"/>
                <a:t>Methanhydrat I</a:t>
              </a:r>
              <a:endParaRPr/>
            </a:p>
          </p:txBody>
        </p:sp>
      </p:grpSp>
      <p:grpSp>
        <p:nvGrpSpPr>
          <p:cNvPr id="74" name="Gruppieren 155"/>
          <p:cNvGrpSpPr/>
          <p:nvPr/>
        </p:nvGrpSpPr>
        <p:grpSpPr bwMode="auto">
          <a:xfrm>
            <a:off x="11025769" y="2877936"/>
            <a:ext cx="2855328" cy="1670505"/>
            <a:chOff x="3357584" y="4455344"/>
            <a:chExt cx="2527973" cy="1478986"/>
          </a:xfrm>
        </p:grpSpPr>
        <p:grpSp>
          <p:nvGrpSpPr>
            <p:cNvPr id="75" name="Gruppieren 156"/>
            <p:cNvGrpSpPr/>
            <p:nvPr/>
          </p:nvGrpSpPr>
          <p:grpSpPr bwMode="auto">
            <a:xfrm>
              <a:off x="3380303" y="4490416"/>
              <a:ext cx="2491313" cy="1443914"/>
              <a:chOff x="3380304" y="722554"/>
              <a:chExt cx="2491313" cy="1443914"/>
            </a:xfrm>
          </p:grpSpPr>
          <p:sp>
            <p:nvSpPr>
              <p:cNvPr id="76" name="Rechteck 160"/>
              <p:cNvSpPr/>
              <p:nvPr/>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77" name="Gerader Verbinder 161"/>
              <p:cNvCxnSpPr>
                <a:cxnSpLocks/>
              </p:cNvCxnSpPr>
              <p:nvPr/>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8" name="Textfeld 157"/>
            <p:cNvSpPr/>
            <p:nvPr/>
          </p:nvSpPr>
          <p:spPr bwMode="auto">
            <a:xfrm>
              <a:off x="3357584" y="4831959"/>
              <a:ext cx="2527973" cy="889569"/>
            </a:xfrm>
            <a:prstGeom prst="rect">
              <a:avLst/>
            </a:prstGeom>
            <a:noFill/>
          </p:spPr>
          <p:txBody>
            <a:bodyPr wrap="square" rtlCol="0">
              <a:spAutoFit/>
            </a:bodyPr>
            <a:lstStyle/>
            <a:p>
              <a:pPr algn="just">
                <a:defRPr/>
              </a:pPr>
              <a:r>
                <a:rPr lang="de-DE" sz="1200"/>
                <a:t>Am Meeres- und Seengrund lagern große Mengen Methanhydrat (in gefrorenem Wasser eingeschlossenes Methan). Sie brauchen tiefe Temperaturen und hohen Druck, um stabil zu bleiben.</a:t>
              </a:r>
              <a:endParaRPr/>
            </a:p>
          </p:txBody>
        </p:sp>
        <p:sp>
          <p:nvSpPr>
            <p:cNvPr id="79" name="Rechteck 158"/>
            <p:cNvSpPr/>
            <p:nvPr/>
          </p:nvSpPr>
          <p:spPr bwMode="auto">
            <a:xfrm>
              <a:off x="3451402" y="4553338"/>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sp>
          <p:nvSpPr>
            <p:cNvPr id="80" name="Textfeld 159"/>
            <p:cNvSpPr/>
            <p:nvPr/>
          </p:nvSpPr>
          <p:spPr bwMode="auto">
            <a:xfrm>
              <a:off x="3680040" y="4455344"/>
              <a:ext cx="1985774" cy="313693"/>
            </a:xfrm>
            <a:prstGeom prst="rect">
              <a:avLst/>
            </a:prstGeom>
            <a:noFill/>
          </p:spPr>
          <p:txBody>
            <a:bodyPr wrap="square" rtlCol="0">
              <a:spAutoFit/>
            </a:bodyPr>
            <a:lstStyle/>
            <a:p>
              <a:pPr>
                <a:defRPr/>
              </a:pPr>
              <a:r>
                <a:rPr lang="de-DE" sz="1700"/>
                <a:t>Methanhydrat II</a:t>
              </a:r>
              <a:endParaRPr/>
            </a:p>
          </p:txBody>
        </p:sp>
      </p:grpSp>
      <p:grpSp>
        <p:nvGrpSpPr>
          <p:cNvPr id="81" name="Gruppieren 14"/>
          <p:cNvGrpSpPr/>
          <p:nvPr/>
        </p:nvGrpSpPr>
        <p:grpSpPr bwMode="auto">
          <a:xfrm>
            <a:off x="4504142" y="4911021"/>
            <a:ext cx="2911455" cy="1660519"/>
            <a:chOff x="3402505" y="4497726"/>
            <a:chExt cx="2577666" cy="1470146"/>
          </a:xfrm>
        </p:grpSpPr>
        <p:grpSp>
          <p:nvGrpSpPr>
            <p:cNvPr id="82" name="Gruppieren 163"/>
            <p:cNvGrpSpPr/>
            <p:nvPr/>
          </p:nvGrpSpPr>
          <p:grpSpPr bwMode="auto">
            <a:xfrm>
              <a:off x="3402505" y="4497726"/>
              <a:ext cx="2577666" cy="1470146"/>
              <a:chOff x="3345289" y="2544333"/>
              <a:chExt cx="2577666" cy="1470146"/>
            </a:xfrm>
          </p:grpSpPr>
          <p:grpSp>
            <p:nvGrpSpPr>
              <p:cNvPr id="83" name="Gruppieren 164"/>
              <p:cNvGrpSpPr/>
              <p:nvPr/>
            </p:nvGrpSpPr>
            <p:grpSpPr bwMode="auto">
              <a:xfrm>
                <a:off x="3380304" y="2570565"/>
                <a:ext cx="2491313" cy="1443914"/>
                <a:chOff x="3380304" y="722554"/>
                <a:chExt cx="2491313" cy="1443914"/>
              </a:xfrm>
            </p:grpSpPr>
            <p:sp>
              <p:nvSpPr>
                <p:cNvPr id="84" name="Rechteck 167"/>
                <p:cNvSpPr/>
                <p:nvPr/>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85" name="Gerader Verbinder 168"/>
                <p:cNvCxnSpPr>
                  <a:cxnSpLocks/>
                </p:cNvCxnSpPr>
                <p:nvPr/>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6" name="Textfeld 165"/>
              <p:cNvSpPr/>
              <p:nvPr/>
            </p:nvSpPr>
            <p:spPr bwMode="auto">
              <a:xfrm>
                <a:off x="3345289" y="2934191"/>
                <a:ext cx="2567255" cy="889569"/>
              </a:xfrm>
              <a:prstGeom prst="rect">
                <a:avLst/>
              </a:prstGeom>
              <a:noFill/>
            </p:spPr>
            <p:txBody>
              <a:bodyPr wrap="square" rtlCol="0">
                <a:spAutoFit/>
              </a:bodyPr>
              <a:lstStyle/>
              <a:p>
                <a:pPr algn="just">
                  <a:defRPr/>
                </a:pPr>
                <a:r>
                  <a:rPr lang="de-DE" sz="1200"/>
                  <a:t>Bei steigenden Temperaturen wird der gesamte Eisschild auf Festland instabil, aber auch das Eis auf dem Meer verschwindet. Dann rutschen die Festlandgletscher ungebremst ins Meer ab.</a:t>
                </a:r>
                <a:endParaRPr/>
              </a:p>
            </p:txBody>
          </p:sp>
          <p:sp>
            <p:nvSpPr>
              <p:cNvPr id="87" name="Textfeld 166"/>
              <p:cNvSpPr/>
              <p:nvPr/>
            </p:nvSpPr>
            <p:spPr bwMode="auto">
              <a:xfrm>
                <a:off x="3683638" y="2544333"/>
                <a:ext cx="2239317" cy="313693"/>
              </a:xfrm>
              <a:prstGeom prst="rect">
                <a:avLst/>
              </a:prstGeom>
              <a:noFill/>
            </p:spPr>
            <p:txBody>
              <a:bodyPr wrap="square" rtlCol="0">
                <a:spAutoFit/>
              </a:bodyPr>
              <a:lstStyle/>
              <a:p>
                <a:pPr>
                  <a:defRPr/>
                </a:pPr>
                <a:r>
                  <a:rPr lang="de-DE" sz="1700"/>
                  <a:t>Eisschmelze im Süden</a:t>
                </a:r>
                <a:endParaRPr/>
              </a:p>
            </p:txBody>
          </p:sp>
        </p:grpSp>
        <p:sp>
          <p:nvSpPr>
            <p:cNvPr id="88" name="Rechteck 89"/>
            <p:cNvSpPr/>
            <p:nvPr/>
          </p:nvSpPr>
          <p:spPr bwMode="auto">
            <a:xfrm>
              <a:off x="3490085" y="4589495"/>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grpSp>
      <p:grpSp>
        <p:nvGrpSpPr>
          <p:cNvPr id="89" name="Gruppieren 23"/>
          <p:cNvGrpSpPr/>
          <p:nvPr/>
        </p:nvGrpSpPr>
        <p:grpSpPr bwMode="auto">
          <a:xfrm>
            <a:off x="11010022" y="4911022"/>
            <a:ext cx="2886823" cy="1665758"/>
            <a:chOff x="9232797" y="4458086"/>
            <a:chExt cx="2555857" cy="1474785"/>
          </a:xfrm>
        </p:grpSpPr>
        <p:sp>
          <p:nvSpPr>
            <p:cNvPr id="90" name="Textfeld 8"/>
            <p:cNvSpPr/>
            <p:nvPr/>
          </p:nvSpPr>
          <p:spPr bwMode="auto">
            <a:xfrm>
              <a:off x="9232797" y="4789975"/>
              <a:ext cx="2555857" cy="1051134"/>
            </a:xfrm>
            <a:prstGeom prst="rect">
              <a:avLst/>
            </a:prstGeom>
            <a:noFill/>
          </p:spPr>
          <p:txBody>
            <a:bodyPr wrap="square" rtlCol="0">
              <a:spAutoFit/>
            </a:bodyPr>
            <a:lstStyle/>
            <a:p>
              <a:pPr algn="just">
                <a:defRPr/>
              </a:pPr>
              <a:r>
                <a:rPr lang="de-DE" sz="1200"/>
                <a:t>Im Sommer wird die Luft über dem Indischen Subkontinent bis zu 50 °C heiß. Die Luft steigt schnell auf, es entsteht ein Tiefdruckgebiet, welches feuchte Luft vom Pazifik anzieht. Diese Luft strömt über Land und regnet sich ab.  </a:t>
              </a:r>
              <a:endParaRPr/>
            </a:p>
          </p:txBody>
        </p:sp>
        <p:grpSp>
          <p:nvGrpSpPr>
            <p:cNvPr id="91" name="Gruppieren 9"/>
            <p:cNvGrpSpPr/>
            <p:nvPr/>
          </p:nvGrpSpPr>
          <p:grpSpPr bwMode="auto">
            <a:xfrm>
              <a:off x="9282473" y="4458086"/>
              <a:ext cx="2491313" cy="1474785"/>
              <a:chOff x="9262732" y="4574699"/>
              <a:chExt cx="2491313" cy="1474785"/>
            </a:xfrm>
          </p:grpSpPr>
          <p:grpSp>
            <p:nvGrpSpPr>
              <p:cNvPr id="92" name="Gruppieren 145"/>
              <p:cNvGrpSpPr/>
              <p:nvPr/>
            </p:nvGrpSpPr>
            <p:grpSpPr bwMode="auto">
              <a:xfrm>
                <a:off x="9262732" y="4605570"/>
                <a:ext cx="2491313" cy="1443914"/>
                <a:chOff x="3380304" y="722554"/>
                <a:chExt cx="2491313" cy="1443914"/>
              </a:xfrm>
            </p:grpSpPr>
            <p:sp>
              <p:nvSpPr>
                <p:cNvPr id="93" name="Rechteck 146"/>
                <p:cNvSpPr/>
                <p:nvPr/>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94" name="Gerader Verbinder 147"/>
                <p:cNvCxnSpPr>
                  <a:cxnSpLocks/>
                </p:cNvCxnSpPr>
                <p:nvPr/>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5" name="Rechteck 91"/>
              <p:cNvSpPr/>
              <p:nvPr/>
            </p:nvSpPr>
            <p:spPr bwMode="auto">
              <a:xfrm>
                <a:off x="9320595" y="4660087"/>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sp>
            <p:nvSpPr>
              <p:cNvPr id="96" name="Textfeld 92"/>
              <p:cNvSpPr/>
              <p:nvPr/>
            </p:nvSpPr>
            <p:spPr bwMode="auto">
              <a:xfrm>
                <a:off x="9550918" y="4574699"/>
                <a:ext cx="2061289" cy="313693"/>
              </a:xfrm>
              <a:prstGeom prst="rect">
                <a:avLst/>
              </a:prstGeom>
              <a:noFill/>
            </p:spPr>
            <p:txBody>
              <a:bodyPr wrap="square" rtlCol="0">
                <a:spAutoFit/>
              </a:bodyPr>
              <a:lstStyle/>
              <a:p>
                <a:pPr>
                  <a:defRPr/>
                </a:pPr>
                <a:r>
                  <a:rPr lang="de-DE" sz="1700"/>
                  <a:t>Überschwemmungen</a:t>
                </a:r>
                <a:endParaRPr/>
              </a:p>
            </p:txBody>
          </p:sp>
        </p:grpSp>
      </p:grpSp>
      <p:pic>
        <p:nvPicPr>
          <p:cNvPr id="98" name="Grafik 109"/>
          <p:cNvPicPr>
            <a:picLocks noChangeAspect="1"/>
          </p:cNvPicPr>
          <p:nvPr/>
        </p:nvPicPr>
        <p:blipFill>
          <a:blip r:embed="rId7"/>
          <a:srcRect b="6274"/>
          <a:stretch/>
        </p:blipFill>
        <p:spPr bwMode="auto">
          <a:xfrm>
            <a:off x="1255037" y="1180293"/>
            <a:ext cx="2814691" cy="1319017"/>
          </a:xfrm>
          <a:prstGeom prst="rect">
            <a:avLst/>
          </a:prstGeom>
        </p:spPr>
      </p:pic>
      <p:sp>
        <p:nvSpPr>
          <p:cNvPr id="112" name="Textfeld 3"/>
          <p:cNvSpPr/>
          <p:nvPr/>
        </p:nvSpPr>
        <p:spPr bwMode="auto">
          <a:xfrm>
            <a:off x="1337174" y="850845"/>
            <a:ext cx="307801" cy="369332"/>
          </a:xfrm>
          <a:prstGeom prst="rect">
            <a:avLst/>
          </a:prstGeom>
          <a:noFill/>
        </p:spPr>
        <p:txBody>
          <a:bodyPr wrap="square">
            <a:spAutoFit/>
          </a:bodyPr>
          <a:lstStyle/>
          <a:p>
            <a:pPr>
              <a:defRPr/>
            </a:pPr>
            <a:r>
              <a:rPr lang="de-DE" sz="1800">
                <a:solidFill>
                  <a:schemeClr val="bg1"/>
                </a:solidFill>
              </a:rPr>
              <a:t>A</a:t>
            </a:r>
            <a:endParaRPr/>
          </a:p>
        </p:txBody>
      </p:sp>
      <p:sp>
        <p:nvSpPr>
          <p:cNvPr id="113" name="Textfeld 41"/>
          <p:cNvSpPr/>
          <p:nvPr/>
        </p:nvSpPr>
        <p:spPr bwMode="auto">
          <a:xfrm>
            <a:off x="1299236" y="2884081"/>
            <a:ext cx="307801" cy="369332"/>
          </a:xfrm>
          <a:prstGeom prst="rect">
            <a:avLst/>
          </a:prstGeom>
          <a:noFill/>
        </p:spPr>
        <p:txBody>
          <a:bodyPr wrap="square">
            <a:spAutoFit/>
          </a:bodyPr>
          <a:lstStyle/>
          <a:p>
            <a:pPr>
              <a:defRPr/>
            </a:pPr>
            <a:r>
              <a:rPr lang="de-DE" sz="1800">
                <a:solidFill>
                  <a:schemeClr val="bg1"/>
                </a:solidFill>
              </a:rPr>
              <a:t>A</a:t>
            </a:r>
            <a:endParaRPr/>
          </a:p>
        </p:txBody>
      </p:sp>
      <p:sp>
        <p:nvSpPr>
          <p:cNvPr id="114" name="Textfeld 44"/>
          <p:cNvSpPr/>
          <p:nvPr/>
        </p:nvSpPr>
        <p:spPr bwMode="auto">
          <a:xfrm>
            <a:off x="1299236" y="4910037"/>
            <a:ext cx="307801" cy="369332"/>
          </a:xfrm>
          <a:prstGeom prst="rect">
            <a:avLst/>
          </a:prstGeom>
          <a:noFill/>
        </p:spPr>
        <p:txBody>
          <a:bodyPr wrap="square">
            <a:spAutoFit/>
          </a:bodyPr>
          <a:lstStyle/>
          <a:p>
            <a:pPr>
              <a:defRPr/>
            </a:pPr>
            <a:r>
              <a:rPr lang="de-DE" sz="1800">
                <a:solidFill>
                  <a:schemeClr val="bg1"/>
                </a:solidFill>
              </a:rPr>
              <a:t>A</a:t>
            </a:r>
            <a:endParaRPr/>
          </a:p>
        </p:txBody>
      </p:sp>
      <p:sp>
        <p:nvSpPr>
          <p:cNvPr id="115" name="Textfeld 49"/>
          <p:cNvSpPr/>
          <p:nvPr/>
        </p:nvSpPr>
        <p:spPr bwMode="auto">
          <a:xfrm>
            <a:off x="7826115" y="846669"/>
            <a:ext cx="307801" cy="369332"/>
          </a:xfrm>
          <a:prstGeom prst="rect">
            <a:avLst/>
          </a:prstGeom>
          <a:noFill/>
        </p:spPr>
        <p:txBody>
          <a:bodyPr wrap="square">
            <a:spAutoFit/>
          </a:bodyPr>
          <a:lstStyle/>
          <a:p>
            <a:pPr>
              <a:defRPr/>
            </a:pPr>
            <a:r>
              <a:rPr lang="de-DE" sz="1800">
                <a:solidFill>
                  <a:schemeClr val="bg1"/>
                </a:solidFill>
              </a:rPr>
              <a:t>A</a:t>
            </a:r>
            <a:endParaRPr/>
          </a:p>
        </p:txBody>
      </p:sp>
      <p:sp>
        <p:nvSpPr>
          <p:cNvPr id="116" name="Textfeld 51"/>
          <p:cNvSpPr/>
          <p:nvPr/>
        </p:nvSpPr>
        <p:spPr bwMode="auto">
          <a:xfrm>
            <a:off x="7797255" y="2885559"/>
            <a:ext cx="307801" cy="369332"/>
          </a:xfrm>
          <a:prstGeom prst="rect">
            <a:avLst/>
          </a:prstGeom>
          <a:noFill/>
        </p:spPr>
        <p:txBody>
          <a:bodyPr wrap="square">
            <a:spAutoFit/>
          </a:bodyPr>
          <a:lstStyle/>
          <a:p>
            <a:pPr>
              <a:defRPr/>
            </a:pPr>
            <a:r>
              <a:rPr lang="de-DE" sz="1800">
                <a:solidFill>
                  <a:schemeClr val="bg1"/>
                </a:solidFill>
              </a:rPr>
              <a:t>A</a:t>
            </a:r>
            <a:endParaRPr/>
          </a:p>
        </p:txBody>
      </p:sp>
      <p:sp>
        <p:nvSpPr>
          <p:cNvPr id="117" name="Textfeld 52"/>
          <p:cNvSpPr/>
          <p:nvPr/>
        </p:nvSpPr>
        <p:spPr bwMode="auto">
          <a:xfrm>
            <a:off x="7824163" y="4906388"/>
            <a:ext cx="307801" cy="369332"/>
          </a:xfrm>
          <a:prstGeom prst="rect">
            <a:avLst/>
          </a:prstGeom>
          <a:noFill/>
        </p:spPr>
        <p:txBody>
          <a:bodyPr wrap="square">
            <a:spAutoFit/>
          </a:bodyPr>
          <a:lstStyle/>
          <a:p>
            <a:pPr>
              <a:defRPr/>
            </a:pPr>
            <a:r>
              <a:rPr lang="de-DE" sz="1800">
                <a:solidFill>
                  <a:schemeClr val="bg1"/>
                </a:solidFill>
              </a:rPr>
              <a:t>A</a:t>
            </a:r>
            <a:endParaRPr/>
          </a:p>
        </p:txBody>
      </p:sp>
      <p:sp>
        <p:nvSpPr>
          <p:cNvPr id="118" name="Textfeld 53"/>
          <p:cNvSpPr/>
          <p:nvPr/>
        </p:nvSpPr>
        <p:spPr bwMode="auto">
          <a:xfrm>
            <a:off x="4630320" y="838952"/>
            <a:ext cx="330685" cy="369332"/>
          </a:xfrm>
          <a:prstGeom prst="rect">
            <a:avLst/>
          </a:prstGeom>
          <a:noFill/>
        </p:spPr>
        <p:txBody>
          <a:bodyPr wrap="square">
            <a:spAutoFit/>
          </a:bodyPr>
          <a:lstStyle/>
          <a:p>
            <a:pPr>
              <a:defRPr/>
            </a:pPr>
            <a:r>
              <a:rPr lang="de-DE">
                <a:solidFill>
                  <a:schemeClr val="bg1"/>
                </a:solidFill>
              </a:rPr>
              <a:t>B</a:t>
            </a:r>
            <a:endParaRPr lang="de-DE" sz="1800">
              <a:solidFill>
                <a:schemeClr val="bg1"/>
              </a:solidFill>
            </a:endParaRPr>
          </a:p>
        </p:txBody>
      </p:sp>
      <p:sp>
        <p:nvSpPr>
          <p:cNvPr id="119" name="Textfeld 54"/>
          <p:cNvSpPr/>
          <p:nvPr/>
        </p:nvSpPr>
        <p:spPr bwMode="auto">
          <a:xfrm>
            <a:off x="4596313" y="2877934"/>
            <a:ext cx="330685" cy="369332"/>
          </a:xfrm>
          <a:prstGeom prst="rect">
            <a:avLst/>
          </a:prstGeom>
          <a:noFill/>
        </p:spPr>
        <p:txBody>
          <a:bodyPr wrap="square">
            <a:spAutoFit/>
          </a:bodyPr>
          <a:lstStyle/>
          <a:p>
            <a:pPr>
              <a:defRPr/>
            </a:pPr>
            <a:r>
              <a:rPr lang="de-DE">
                <a:solidFill>
                  <a:schemeClr val="bg1"/>
                </a:solidFill>
              </a:rPr>
              <a:t>B</a:t>
            </a:r>
            <a:endParaRPr lang="de-DE" sz="1800">
              <a:solidFill>
                <a:schemeClr val="bg1"/>
              </a:solidFill>
            </a:endParaRPr>
          </a:p>
        </p:txBody>
      </p:sp>
      <p:sp>
        <p:nvSpPr>
          <p:cNvPr id="120" name="Textfeld 55"/>
          <p:cNvSpPr/>
          <p:nvPr/>
        </p:nvSpPr>
        <p:spPr bwMode="auto">
          <a:xfrm>
            <a:off x="4587259" y="4921937"/>
            <a:ext cx="330685" cy="369332"/>
          </a:xfrm>
          <a:prstGeom prst="rect">
            <a:avLst/>
          </a:prstGeom>
          <a:noFill/>
        </p:spPr>
        <p:txBody>
          <a:bodyPr wrap="square">
            <a:spAutoFit/>
          </a:bodyPr>
          <a:lstStyle/>
          <a:p>
            <a:pPr>
              <a:defRPr/>
            </a:pPr>
            <a:r>
              <a:rPr lang="de-DE">
                <a:solidFill>
                  <a:schemeClr val="bg1"/>
                </a:solidFill>
              </a:rPr>
              <a:t>B</a:t>
            </a:r>
            <a:endParaRPr lang="de-DE" sz="1800">
              <a:solidFill>
                <a:schemeClr val="bg1"/>
              </a:solidFill>
            </a:endParaRPr>
          </a:p>
        </p:txBody>
      </p:sp>
      <p:sp>
        <p:nvSpPr>
          <p:cNvPr id="121" name="Textfeld 56"/>
          <p:cNvSpPr/>
          <p:nvPr/>
        </p:nvSpPr>
        <p:spPr bwMode="auto">
          <a:xfrm>
            <a:off x="11123800" y="852908"/>
            <a:ext cx="330685" cy="369332"/>
          </a:xfrm>
          <a:prstGeom prst="rect">
            <a:avLst/>
          </a:prstGeom>
          <a:noFill/>
        </p:spPr>
        <p:txBody>
          <a:bodyPr wrap="square">
            <a:spAutoFit/>
          </a:bodyPr>
          <a:lstStyle/>
          <a:p>
            <a:pPr>
              <a:defRPr/>
            </a:pPr>
            <a:r>
              <a:rPr lang="de-DE">
                <a:solidFill>
                  <a:schemeClr val="bg1"/>
                </a:solidFill>
              </a:rPr>
              <a:t>B</a:t>
            </a:r>
            <a:endParaRPr lang="de-DE" sz="1800">
              <a:solidFill>
                <a:schemeClr val="bg1"/>
              </a:solidFill>
            </a:endParaRPr>
          </a:p>
        </p:txBody>
      </p:sp>
      <p:sp>
        <p:nvSpPr>
          <p:cNvPr id="122" name="Textfeld 58"/>
          <p:cNvSpPr/>
          <p:nvPr/>
        </p:nvSpPr>
        <p:spPr bwMode="auto">
          <a:xfrm>
            <a:off x="11115915" y="2879755"/>
            <a:ext cx="330685" cy="369332"/>
          </a:xfrm>
          <a:prstGeom prst="rect">
            <a:avLst/>
          </a:prstGeom>
          <a:noFill/>
        </p:spPr>
        <p:txBody>
          <a:bodyPr wrap="square">
            <a:spAutoFit/>
          </a:bodyPr>
          <a:lstStyle/>
          <a:p>
            <a:pPr>
              <a:defRPr/>
            </a:pPr>
            <a:r>
              <a:rPr lang="de-DE">
                <a:solidFill>
                  <a:schemeClr val="bg1"/>
                </a:solidFill>
              </a:rPr>
              <a:t>B</a:t>
            </a:r>
            <a:endParaRPr lang="de-DE" sz="1800">
              <a:solidFill>
                <a:schemeClr val="bg1"/>
              </a:solidFill>
            </a:endParaRPr>
          </a:p>
        </p:txBody>
      </p:sp>
      <p:sp>
        <p:nvSpPr>
          <p:cNvPr id="123" name="Textfeld 59"/>
          <p:cNvSpPr/>
          <p:nvPr/>
        </p:nvSpPr>
        <p:spPr bwMode="auto">
          <a:xfrm>
            <a:off x="11131487" y="4907100"/>
            <a:ext cx="330685" cy="369332"/>
          </a:xfrm>
          <a:prstGeom prst="rect">
            <a:avLst/>
          </a:prstGeom>
          <a:noFill/>
        </p:spPr>
        <p:txBody>
          <a:bodyPr wrap="square">
            <a:spAutoFit/>
          </a:bodyPr>
          <a:lstStyle/>
          <a:p>
            <a:pPr>
              <a:defRPr/>
            </a:pPr>
            <a:r>
              <a:rPr lang="de-DE">
                <a:solidFill>
                  <a:schemeClr val="bg1"/>
                </a:solidFill>
              </a:rPr>
              <a:t>B</a:t>
            </a:r>
            <a:endParaRPr lang="de-DE" sz="180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4" name="Gruppieren 25"/>
          <p:cNvGrpSpPr/>
          <p:nvPr/>
        </p:nvGrpSpPr>
        <p:grpSpPr bwMode="auto">
          <a:xfrm>
            <a:off x="4504142" y="844848"/>
            <a:ext cx="2899697" cy="1675255"/>
            <a:chOff x="3330897" y="683276"/>
            <a:chExt cx="2567255" cy="1483192"/>
          </a:xfrm>
        </p:grpSpPr>
        <p:sp>
          <p:nvSpPr>
            <p:cNvPr id="5" name="Rechteck 113"/>
            <p:cNvSpPr/>
            <p:nvPr/>
          </p:nvSpPr>
          <p:spPr bwMode="auto">
            <a:xfrm>
              <a:off x="3450870" y="773712"/>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grpSp>
          <p:nvGrpSpPr>
            <p:cNvPr id="6" name="Gruppieren 10"/>
            <p:cNvGrpSpPr/>
            <p:nvPr/>
          </p:nvGrpSpPr>
          <p:grpSpPr bwMode="auto">
            <a:xfrm>
              <a:off x="3330897" y="683276"/>
              <a:ext cx="2567255" cy="1483192"/>
              <a:chOff x="3330897" y="683276"/>
              <a:chExt cx="2567255" cy="1483192"/>
            </a:xfrm>
          </p:grpSpPr>
          <p:sp>
            <p:nvSpPr>
              <p:cNvPr id="7" name="Textfeld 110"/>
              <p:cNvSpPr/>
              <p:nvPr/>
            </p:nvSpPr>
            <p:spPr bwMode="auto">
              <a:xfrm>
                <a:off x="3330897" y="1036366"/>
                <a:ext cx="2567255" cy="1051134"/>
              </a:xfrm>
              <a:prstGeom prst="rect">
                <a:avLst/>
              </a:prstGeom>
              <a:noFill/>
            </p:spPr>
            <p:txBody>
              <a:bodyPr wrap="square" rtlCol="0">
                <a:spAutoFit/>
              </a:bodyPr>
              <a:lstStyle/>
              <a:p>
                <a:pPr algn="just">
                  <a:defRPr/>
                </a:pPr>
                <a:r>
                  <a:rPr lang="de-DE" sz="1200"/>
                  <a:t>Die Eisschmelze der Arktis und anderer Gebiete verringert die dortige </a:t>
                </a:r>
                <a:r>
                  <a:rPr lang="de-DE" sz="1200" i="1"/>
                  <a:t>Albedo </a:t>
                </a:r>
                <a:r>
                  <a:rPr lang="el-GR" sz="1200" i="1"/>
                  <a:t>α</a:t>
                </a:r>
                <a:r>
                  <a:rPr lang="de-DE" sz="1200" i="1"/>
                  <a:t>. </a:t>
                </a:r>
                <a:endParaRPr/>
              </a:p>
              <a:p>
                <a:pPr algn="just">
                  <a:defRPr/>
                </a:pPr>
                <a:r>
                  <a:rPr lang="de-DE" sz="1200"/>
                  <a:t>Das bedeutet, weniger einfallendes Sonnen-licht wird reflektiert, sondern absorbiert. Die Erde erwärmt sich, der Treibhauseffekt wird dadurch verstärkt. </a:t>
                </a:r>
                <a:endParaRPr/>
              </a:p>
            </p:txBody>
          </p:sp>
          <p:sp>
            <p:nvSpPr>
              <p:cNvPr id="8" name="Textfeld 112"/>
              <p:cNvSpPr/>
              <p:nvPr/>
            </p:nvSpPr>
            <p:spPr bwMode="auto">
              <a:xfrm>
                <a:off x="3692782" y="683276"/>
                <a:ext cx="1789051" cy="312569"/>
              </a:xfrm>
              <a:prstGeom prst="rect">
                <a:avLst/>
              </a:prstGeom>
              <a:noFill/>
            </p:spPr>
            <p:txBody>
              <a:bodyPr wrap="square" rtlCol="0">
                <a:spAutoFit/>
              </a:bodyPr>
              <a:lstStyle/>
              <a:p>
                <a:pPr>
                  <a:defRPr/>
                </a:pPr>
                <a:r>
                  <a:rPr lang="de-DE" sz="1700"/>
                  <a:t>Weiß verschwindet</a:t>
                </a:r>
                <a:endParaRPr/>
              </a:p>
            </p:txBody>
          </p:sp>
          <p:grpSp>
            <p:nvGrpSpPr>
              <p:cNvPr id="9" name="Gruppieren 132"/>
              <p:cNvGrpSpPr/>
              <p:nvPr/>
            </p:nvGrpSpPr>
            <p:grpSpPr bwMode="auto">
              <a:xfrm>
                <a:off x="3380304" y="722554"/>
                <a:ext cx="2491313" cy="1443914"/>
                <a:chOff x="3380304" y="722554"/>
                <a:chExt cx="2491313" cy="1443914"/>
              </a:xfrm>
            </p:grpSpPr>
            <p:sp>
              <p:nvSpPr>
                <p:cNvPr id="10" name="Rechteck 111"/>
                <p:cNvSpPr/>
                <p:nvPr/>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11" name="Gerader Verbinder 125"/>
                <p:cNvCxnSpPr>
                  <a:cxnSpLocks/>
                </p:cNvCxnSpPr>
                <p:nvPr/>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12" name="Gruppieren 12"/>
          <p:cNvGrpSpPr/>
          <p:nvPr/>
        </p:nvGrpSpPr>
        <p:grpSpPr bwMode="auto">
          <a:xfrm>
            <a:off x="4499061" y="2877931"/>
            <a:ext cx="2899732" cy="2137097"/>
            <a:chOff x="0" y="0"/>
            <a:chExt cx="2899732" cy="2137097"/>
          </a:xfrm>
        </p:grpSpPr>
        <p:sp>
          <p:nvSpPr>
            <p:cNvPr id="13" name="Rechteck 149"/>
            <p:cNvSpPr/>
            <p:nvPr/>
          </p:nvSpPr>
          <p:spPr bwMode="auto">
            <a:xfrm>
              <a:off x="104535" y="98469"/>
              <a:ext cx="299543" cy="17349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grpSp>
          <p:nvGrpSpPr>
            <p:cNvPr id="14" name="Gruppieren 162"/>
            <p:cNvGrpSpPr/>
            <p:nvPr/>
          </p:nvGrpSpPr>
          <p:grpSpPr bwMode="auto">
            <a:xfrm>
              <a:off x="0" y="0"/>
              <a:ext cx="2899732" cy="2137097"/>
              <a:chOff x="0" y="0"/>
              <a:chExt cx="2899732" cy="2137097"/>
            </a:xfrm>
          </p:grpSpPr>
          <p:grpSp>
            <p:nvGrpSpPr>
              <p:cNvPr id="15" name="Gruppieren 133"/>
              <p:cNvGrpSpPr/>
              <p:nvPr/>
            </p:nvGrpSpPr>
            <p:grpSpPr bwMode="auto">
              <a:xfrm>
                <a:off x="44629" y="29628"/>
                <a:ext cx="2813920" cy="1630889"/>
                <a:chOff x="0" y="0"/>
                <a:chExt cx="2813920" cy="1630889"/>
              </a:xfrm>
            </p:grpSpPr>
            <p:sp>
              <p:nvSpPr>
                <p:cNvPr id="16" name="Rechteck 134"/>
                <p:cNvSpPr/>
                <p:nvPr/>
              </p:nvSpPr>
              <p:spPr bwMode="auto">
                <a:xfrm>
                  <a:off x="4490" y="0"/>
                  <a:ext cx="2809429" cy="163088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17" name="Gerader Verbinder 135"/>
                <p:cNvCxnSpPr>
                  <a:cxnSpLocks/>
                </p:cNvCxnSpPr>
                <p:nvPr/>
              </p:nvCxnSpPr>
              <p:spPr bwMode="auto">
                <a:xfrm>
                  <a:off x="0" y="288882"/>
                  <a:ext cx="281392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 name="Textfeld 148"/>
              <p:cNvSpPr/>
              <p:nvPr/>
            </p:nvSpPr>
            <p:spPr bwMode="auto">
              <a:xfrm>
                <a:off x="0" y="308261"/>
                <a:ext cx="2899732" cy="1828836"/>
              </a:xfrm>
              <a:prstGeom prst="rect">
                <a:avLst/>
              </a:prstGeom>
              <a:noFill/>
            </p:spPr>
            <p:txBody>
              <a:bodyPr wrap="square" rtlCol="0">
                <a:spAutoFit/>
              </a:bodyPr>
              <a:lstStyle/>
              <a:p>
                <a:pPr algn="just">
                  <a:defRPr/>
                </a:pPr>
                <a:r>
                  <a:rPr lang="de-DE" sz="1200"/>
                  <a:t>Gelangt Wasser von Festlandgletschern in die Ozeane, steigt der Meeresspiegel, viele Küstenregionen der Erde könnten dadurch dauerhaft überflutet werden. Zudem nimmt die Konzentration von Salz im Wasser ab, was zu einem Versiegen von Meeresströmungen führen kann. </a:t>
                </a:r>
                <a:endParaRPr/>
              </a:p>
              <a:p>
                <a:pPr algn="just">
                  <a:defRPr/>
                </a:pPr>
                <a:endParaRPr lang="de-DE" sz="1200"/>
              </a:p>
              <a:p>
                <a:pPr algn="just">
                  <a:defRPr/>
                </a:pPr>
                <a:r>
                  <a:rPr lang="de-DE" sz="1200"/>
                  <a:t> </a:t>
                </a:r>
                <a:endParaRPr/>
              </a:p>
            </p:txBody>
          </p:sp>
          <p:sp>
            <p:nvSpPr>
              <p:cNvPr id="19" name="Textfeld 150"/>
              <p:cNvSpPr/>
              <p:nvPr/>
            </p:nvSpPr>
            <p:spPr bwMode="auto">
              <a:xfrm>
                <a:off x="387244" y="0"/>
                <a:ext cx="2471306" cy="354313"/>
              </a:xfrm>
              <a:prstGeom prst="rect">
                <a:avLst/>
              </a:prstGeom>
              <a:noFill/>
            </p:spPr>
            <p:txBody>
              <a:bodyPr wrap="square" rtlCol="0">
                <a:spAutoFit/>
              </a:bodyPr>
              <a:lstStyle/>
              <a:p>
                <a:pPr>
                  <a:defRPr/>
                </a:pPr>
                <a:r>
                  <a:rPr lang="de-DE" sz="1700"/>
                  <a:t>Mehr Wasser? I</a:t>
                </a:r>
                <a:endParaRPr/>
              </a:p>
            </p:txBody>
          </p:sp>
        </p:grpSp>
      </p:grpSp>
      <p:grpSp>
        <p:nvGrpSpPr>
          <p:cNvPr id="20" name="Gruppieren 154"/>
          <p:cNvGrpSpPr/>
          <p:nvPr/>
        </p:nvGrpSpPr>
        <p:grpSpPr bwMode="auto">
          <a:xfrm>
            <a:off x="11032971" y="875339"/>
            <a:ext cx="2936223" cy="1640025"/>
            <a:chOff x="3363961" y="4482332"/>
            <a:chExt cx="2599594" cy="1451998"/>
          </a:xfrm>
        </p:grpSpPr>
        <p:grpSp>
          <p:nvGrpSpPr>
            <p:cNvPr id="21" name="Gruppieren 136"/>
            <p:cNvGrpSpPr/>
            <p:nvPr/>
          </p:nvGrpSpPr>
          <p:grpSpPr bwMode="auto">
            <a:xfrm>
              <a:off x="3380303" y="4490416"/>
              <a:ext cx="2491313" cy="1443914"/>
              <a:chOff x="3380304" y="722554"/>
              <a:chExt cx="2491313" cy="1443914"/>
            </a:xfrm>
          </p:grpSpPr>
          <p:sp>
            <p:nvSpPr>
              <p:cNvPr id="22" name="Rechteck 137"/>
              <p:cNvSpPr/>
              <p:nvPr/>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23" name="Gerader Verbinder 138"/>
              <p:cNvCxnSpPr>
                <a:cxnSpLocks/>
              </p:cNvCxnSpPr>
              <p:nvPr/>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Textfeld 151"/>
            <p:cNvSpPr/>
            <p:nvPr/>
          </p:nvSpPr>
          <p:spPr bwMode="auto">
            <a:xfrm>
              <a:off x="3363961" y="4987266"/>
              <a:ext cx="2527973" cy="566441"/>
            </a:xfrm>
            <a:prstGeom prst="rect">
              <a:avLst/>
            </a:prstGeom>
            <a:noFill/>
          </p:spPr>
          <p:txBody>
            <a:bodyPr wrap="square" rtlCol="0">
              <a:spAutoFit/>
            </a:bodyPr>
            <a:lstStyle/>
            <a:p>
              <a:pPr algn="just">
                <a:defRPr/>
              </a:pPr>
              <a:r>
                <a:rPr lang="de-DE" sz="1200"/>
                <a:t>Methan ist ein starkes Treibhausgas. Gelangt es in die Atmosphäre, verstärkt sich auch der Treibhauseffekt.  </a:t>
              </a:r>
              <a:endParaRPr/>
            </a:p>
          </p:txBody>
        </p:sp>
        <p:sp>
          <p:nvSpPr>
            <p:cNvPr id="25" name="Rechteck 152"/>
            <p:cNvSpPr/>
            <p:nvPr/>
          </p:nvSpPr>
          <p:spPr bwMode="auto">
            <a:xfrm>
              <a:off x="3451402" y="4553338"/>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sp>
          <p:nvSpPr>
            <p:cNvPr id="26" name="Textfeld 153"/>
            <p:cNvSpPr/>
            <p:nvPr/>
          </p:nvSpPr>
          <p:spPr bwMode="auto">
            <a:xfrm>
              <a:off x="3684538" y="4482332"/>
              <a:ext cx="2279017" cy="272491"/>
            </a:xfrm>
            <a:prstGeom prst="rect">
              <a:avLst/>
            </a:prstGeom>
            <a:noFill/>
          </p:spPr>
          <p:txBody>
            <a:bodyPr wrap="square" rtlCol="0">
              <a:spAutoFit/>
            </a:bodyPr>
            <a:lstStyle/>
            <a:p>
              <a:pPr>
                <a:defRPr/>
              </a:pPr>
              <a:r>
                <a:rPr lang="de-DE" sz="1400"/>
                <a:t>Methan – ein Treibhausgas I</a:t>
              </a:r>
              <a:endParaRPr/>
            </a:p>
          </p:txBody>
        </p:sp>
      </p:grpSp>
      <p:grpSp>
        <p:nvGrpSpPr>
          <p:cNvPr id="27" name="Gruppieren 155"/>
          <p:cNvGrpSpPr/>
          <p:nvPr/>
        </p:nvGrpSpPr>
        <p:grpSpPr bwMode="auto">
          <a:xfrm>
            <a:off x="11051430" y="2913332"/>
            <a:ext cx="2855328" cy="1635109"/>
            <a:chOff x="3380303" y="4486682"/>
            <a:chExt cx="2527973" cy="1447648"/>
          </a:xfrm>
        </p:grpSpPr>
        <p:grpSp>
          <p:nvGrpSpPr>
            <p:cNvPr id="28" name="Gruppieren 156"/>
            <p:cNvGrpSpPr/>
            <p:nvPr/>
          </p:nvGrpSpPr>
          <p:grpSpPr bwMode="auto">
            <a:xfrm>
              <a:off x="3380303" y="4490416"/>
              <a:ext cx="2491313" cy="1443914"/>
              <a:chOff x="3380304" y="722554"/>
              <a:chExt cx="2491313" cy="1443914"/>
            </a:xfrm>
          </p:grpSpPr>
          <p:sp>
            <p:nvSpPr>
              <p:cNvPr id="29" name="Rechteck 160"/>
              <p:cNvSpPr/>
              <p:nvPr/>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30" name="Gerader Verbinder 161"/>
              <p:cNvCxnSpPr>
                <a:cxnSpLocks/>
              </p:cNvCxnSpPr>
              <p:nvPr/>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1" name="Textfeld 157"/>
            <p:cNvSpPr/>
            <p:nvPr/>
          </p:nvSpPr>
          <p:spPr bwMode="auto">
            <a:xfrm>
              <a:off x="3380303" y="4970738"/>
              <a:ext cx="2527973" cy="566441"/>
            </a:xfrm>
            <a:prstGeom prst="rect">
              <a:avLst/>
            </a:prstGeom>
            <a:noFill/>
          </p:spPr>
          <p:txBody>
            <a:bodyPr wrap="square" rtlCol="0">
              <a:spAutoFit/>
            </a:bodyPr>
            <a:lstStyle/>
            <a:p>
              <a:pPr algn="just">
                <a:defRPr/>
              </a:pPr>
              <a:r>
                <a:rPr lang="de-DE" sz="1200"/>
                <a:t>Methan ist ein starkes Treibhausgas. Gelangt es in die Atmosphäre, verstärkt sich auch der Treibhauseffekt.  </a:t>
              </a:r>
              <a:endParaRPr/>
            </a:p>
          </p:txBody>
        </p:sp>
        <p:sp>
          <p:nvSpPr>
            <p:cNvPr id="32" name="Rechteck 158"/>
            <p:cNvSpPr/>
            <p:nvPr/>
          </p:nvSpPr>
          <p:spPr bwMode="auto">
            <a:xfrm>
              <a:off x="3451402" y="4553338"/>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sp>
          <p:nvSpPr>
            <p:cNvPr id="33" name="Textfeld 159"/>
            <p:cNvSpPr/>
            <p:nvPr/>
          </p:nvSpPr>
          <p:spPr bwMode="auto">
            <a:xfrm>
              <a:off x="3711885" y="4486682"/>
              <a:ext cx="2058985" cy="272491"/>
            </a:xfrm>
            <a:prstGeom prst="rect">
              <a:avLst/>
            </a:prstGeom>
            <a:noFill/>
          </p:spPr>
          <p:txBody>
            <a:bodyPr wrap="square" rtlCol="0">
              <a:spAutoFit/>
            </a:bodyPr>
            <a:lstStyle/>
            <a:p>
              <a:pPr>
                <a:defRPr/>
              </a:pPr>
              <a:r>
                <a:rPr lang="de-DE" sz="1400"/>
                <a:t>Methan – ein Treibhausgas II</a:t>
              </a:r>
              <a:endParaRPr/>
            </a:p>
          </p:txBody>
        </p:sp>
      </p:grpSp>
      <p:grpSp>
        <p:nvGrpSpPr>
          <p:cNvPr id="34" name="Gruppieren 14"/>
          <p:cNvGrpSpPr/>
          <p:nvPr/>
        </p:nvGrpSpPr>
        <p:grpSpPr bwMode="auto">
          <a:xfrm>
            <a:off x="4504142" y="4911021"/>
            <a:ext cx="2911455" cy="1660519"/>
            <a:chOff x="3402505" y="4497726"/>
            <a:chExt cx="2577666" cy="1470146"/>
          </a:xfrm>
        </p:grpSpPr>
        <p:grpSp>
          <p:nvGrpSpPr>
            <p:cNvPr id="35" name="Gruppieren 163"/>
            <p:cNvGrpSpPr/>
            <p:nvPr/>
          </p:nvGrpSpPr>
          <p:grpSpPr bwMode="auto">
            <a:xfrm>
              <a:off x="3402505" y="4497726"/>
              <a:ext cx="2577666" cy="1470146"/>
              <a:chOff x="3345289" y="2544333"/>
              <a:chExt cx="2577666" cy="1470146"/>
            </a:xfrm>
          </p:grpSpPr>
          <p:grpSp>
            <p:nvGrpSpPr>
              <p:cNvPr id="36" name="Gruppieren 164"/>
              <p:cNvGrpSpPr/>
              <p:nvPr/>
            </p:nvGrpSpPr>
            <p:grpSpPr bwMode="auto">
              <a:xfrm>
                <a:off x="3380304" y="2570565"/>
                <a:ext cx="2491313" cy="1443914"/>
                <a:chOff x="3380304" y="722554"/>
                <a:chExt cx="2491313" cy="1443914"/>
              </a:xfrm>
            </p:grpSpPr>
            <p:sp>
              <p:nvSpPr>
                <p:cNvPr id="37" name="Rechteck 167"/>
                <p:cNvSpPr/>
                <p:nvPr/>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38" name="Gerader Verbinder 168"/>
                <p:cNvCxnSpPr>
                  <a:cxnSpLocks/>
                </p:cNvCxnSpPr>
                <p:nvPr/>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9" name="Textfeld 165"/>
              <p:cNvSpPr/>
              <p:nvPr/>
            </p:nvSpPr>
            <p:spPr bwMode="auto">
              <a:xfrm>
                <a:off x="3345289" y="2772278"/>
                <a:ext cx="2567255" cy="1213893"/>
              </a:xfrm>
              <a:prstGeom prst="rect">
                <a:avLst/>
              </a:prstGeom>
              <a:noFill/>
            </p:spPr>
            <p:txBody>
              <a:bodyPr wrap="square" rtlCol="0">
                <a:spAutoFit/>
              </a:bodyPr>
              <a:lstStyle/>
              <a:p>
                <a:pPr algn="just">
                  <a:defRPr/>
                </a:pPr>
                <a:r>
                  <a:rPr lang="de-DE" sz="1200"/>
                  <a:t>Gelangt Wasser von Festlandgletschern in die Ozeane, steigt der Meeresspiegel, viele Küstenregionen der Erde könnten dadurch dauerhaft überflutet werden. Zudem nimmt die Konzentration von Salz im Wasser ab, was zu einem Versiegen von Meeres-strömungen führen kann. </a:t>
                </a:r>
                <a:endParaRPr/>
              </a:p>
            </p:txBody>
          </p:sp>
          <p:sp>
            <p:nvSpPr>
              <p:cNvPr id="40" name="Textfeld 166"/>
              <p:cNvSpPr/>
              <p:nvPr/>
            </p:nvSpPr>
            <p:spPr bwMode="auto">
              <a:xfrm>
                <a:off x="3683638" y="2544333"/>
                <a:ext cx="2239317" cy="313693"/>
              </a:xfrm>
              <a:prstGeom prst="rect">
                <a:avLst/>
              </a:prstGeom>
              <a:noFill/>
            </p:spPr>
            <p:txBody>
              <a:bodyPr wrap="square" rtlCol="0">
                <a:spAutoFit/>
              </a:bodyPr>
              <a:lstStyle/>
              <a:p>
                <a:pPr>
                  <a:defRPr/>
                </a:pPr>
                <a:r>
                  <a:rPr lang="de-DE" sz="1700"/>
                  <a:t>Mehr Wasser? II</a:t>
                </a:r>
                <a:endParaRPr/>
              </a:p>
            </p:txBody>
          </p:sp>
        </p:grpSp>
        <p:sp>
          <p:nvSpPr>
            <p:cNvPr id="41" name="Rechteck 89"/>
            <p:cNvSpPr/>
            <p:nvPr/>
          </p:nvSpPr>
          <p:spPr bwMode="auto">
            <a:xfrm>
              <a:off x="3490085" y="4589495"/>
              <a:ext cx="265202" cy="1536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grpSp>
      <p:grpSp>
        <p:nvGrpSpPr>
          <p:cNvPr id="42" name="Gruppieren 23"/>
          <p:cNvGrpSpPr/>
          <p:nvPr/>
        </p:nvGrpSpPr>
        <p:grpSpPr bwMode="auto">
          <a:xfrm>
            <a:off x="11020182" y="4911022"/>
            <a:ext cx="2886823" cy="1665758"/>
            <a:chOff x="9241792" y="4458086"/>
            <a:chExt cx="2555857" cy="1474785"/>
          </a:xfrm>
        </p:grpSpPr>
        <p:sp>
          <p:nvSpPr>
            <p:cNvPr id="43" name="Textfeld 8"/>
            <p:cNvSpPr/>
            <p:nvPr/>
          </p:nvSpPr>
          <p:spPr bwMode="auto">
            <a:xfrm>
              <a:off x="9241792" y="4857440"/>
              <a:ext cx="2555857" cy="889569"/>
            </a:xfrm>
            <a:prstGeom prst="rect">
              <a:avLst/>
            </a:prstGeom>
            <a:noFill/>
          </p:spPr>
          <p:txBody>
            <a:bodyPr wrap="square" rtlCol="0">
              <a:spAutoFit/>
            </a:bodyPr>
            <a:lstStyle/>
            <a:p>
              <a:pPr algn="just">
                <a:defRPr/>
              </a:pPr>
              <a:r>
                <a:rPr lang="de-DE" sz="1200"/>
                <a:t>Die Landwirtschaft Indiens ist sehr stark an den dortigen Monsun angepasst. Verschiebt sich die Regenzeit, bzw. bleibt sie ganz aus, kann es zu Ernteausfällen und somit Hungersnöten kommen. </a:t>
              </a:r>
              <a:endParaRPr/>
            </a:p>
          </p:txBody>
        </p:sp>
        <p:grpSp>
          <p:nvGrpSpPr>
            <p:cNvPr id="44" name="Gruppieren 9"/>
            <p:cNvGrpSpPr/>
            <p:nvPr/>
          </p:nvGrpSpPr>
          <p:grpSpPr bwMode="auto">
            <a:xfrm>
              <a:off x="9282473" y="4458086"/>
              <a:ext cx="2491313" cy="1474785"/>
              <a:chOff x="9262732" y="4574699"/>
              <a:chExt cx="2491313" cy="1474785"/>
            </a:xfrm>
          </p:grpSpPr>
          <p:grpSp>
            <p:nvGrpSpPr>
              <p:cNvPr id="45" name="Gruppieren 145"/>
              <p:cNvGrpSpPr/>
              <p:nvPr/>
            </p:nvGrpSpPr>
            <p:grpSpPr bwMode="auto">
              <a:xfrm>
                <a:off x="9262732" y="4605570"/>
                <a:ext cx="2491313" cy="1443914"/>
                <a:chOff x="3380304" y="722554"/>
                <a:chExt cx="2491313" cy="1443914"/>
              </a:xfrm>
            </p:grpSpPr>
            <p:sp>
              <p:nvSpPr>
                <p:cNvPr id="46" name="Rechteck 146"/>
                <p:cNvSpPr/>
                <p:nvPr/>
              </p:nvSpPr>
              <p:spPr bwMode="auto">
                <a:xfrm>
                  <a:off x="3384280" y="722554"/>
                  <a:ext cx="2487337" cy="144391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750"/>
                </a:p>
              </p:txBody>
            </p:sp>
            <p:cxnSp>
              <p:nvCxnSpPr>
                <p:cNvPr id="47" name="Gerader Verbinder 147"/>
                <p:cNvCxnSpPr>
                  <a:cxnSpLocks/>
                </p:cNvCxnSpPr>
                <p:nvPr/>
              </p:nvCxnSpPr>
              <p:spPr bwMode="auto">
                <a:xfrm>
                  <a:off x="3380304" y="978317"/>
                  <a:ext cx="2491313"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8" name="Rechteck 91"/>
              <p:cNvSpPr/>
              <p:nvPr/>
            </p:nvSpPr>
            <p:spPr bwMode="auto">
              <a:xfrm>
                <a:off x="9320595" y="4660087"/>
                <a:ext cx="265202" cy="1536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3281" tIns="51640" rIns="103281" bIns="51640" numCol="1" spcCol="0" rtlCol="0" fromWordArt="0" anchor="ctr" anchorCtr="0" forceAA="0" compatLnSpc="1">
                <a:prstTxWarp prst="textNoShape">
                  <a:avLst/>
                </a:prstTxWarp>
                <a:noAutofit/>
              </a:bodyPr>
              <a:lstStyle/>
              <a:p>
                <a:pPr>
                  <a:defRPr/>
                </a:pPr>
                <a:endParaRPr lang="de-DE" sz="2750"/>
              </a:p>
            </p:txBody>
          </p:sp>
          <p:sp>
            <p:nvSpPr>
              <p:cNvPr id="49" name="Textfeld 92"/>
              <p:cNvSpPr/>
              <p:nvPr/>
            </p:nvSpPr>
            <p:spPr bwMode="auto">
              <a:xfrm>
                <a:off x="9550918" y="4574699"/>
                <a:ext cx="2061289" cy="272492"/>
              </a:xfrm>
              <a:prstGeom prst="rect">
                <a:avLst/>
              </a:prstGeom>
              <a:noFill/>
            </p:spPr>
            <p:txBody>
              <a:bodyPr wrap="square" rtlCol="0">
                <a:spAutoFit/>
              </a:bodyPr>
              <a:lstStyle/>
              <a:p>
                <a:pPr>
                  <a:defRPr/>
                </a:pPr>
                <a:r>
                  <a:rPr lang="de-DE" sz="1400"/>
                  <a:t>Abhängigkeit der Landwirte</a:t>
                </a:r>
                <a:endParaRPr/>
              </a:p>
            </p:txBody>
          </p:sp>
        </p:grpSp>
      </p:grpSp>
      <p:sp>
        <p:nvSpPr>
          <p:cNvPr id="64" name="Textfeld 1"/>
          <p:cNvSpPr/>
          <p:nvPr/>
        </p:nvSpPr>
        <p:spPr bwMode="auto">
          <a:xfrm>
            <a:off x="4627097" y="839909"/>
            <a:ext cx="382555" cy="369332"/>
          </a:xfrm>
          <a:prstGeom prst="rect">
            <a:avLst/>
          </a:prstGeom>
          <a:noFill/>
        </p:spPr>
        <p:txBody>
          <a:bodyPr wrap="square">
            <a:spAutoFit/>
          </a:bodyPr>
          <a:lstStyle/>
          <a:p>
            <a:pPr>
              <a:defRPr/>
            </a:pPr>
            <a:r>
              <a:rPr lang="de-DE" sz="1800">
                <a:solidFill>
                  <a:schemeClr val="bg1"/>
                </a:solidFill>
              </a:rPr>
              <a:t>C</a:t>
            </a:r>
            <a:endParaRPr/>
          </a:p>
        </p:txBody>
      </p:sp>
      <p:sp>
        <p:nvSpPr>
          <p:cNvPr id="65" name="Textfeld 2"/>
          <p:cNvSpPr/>
          <p:nvPr/>
        </p:nvSpPr>
        <p:spPr bwMode="auto">
          <a:xfrm>
            <a:off x="4598145" y="2875803"/>
            <a:ext cx="382555" cy="369332"/>
          </a:xfrm>
          <a:prstGeom prst="rect">
            <a:avLst/>
          </a:prstGeom>
          <a:noFill/>
        </p:spPr>
        <p:txBody>
          <a:bodyPr wrap="square">
            <a:spAutoFit/>
          </a:bodyPr>
          <a:lstStyle/>
          <a:p>
            <a:pPr>
              <a:defRPr/>
            </a:pPr>
            <a:r>
              <a:rPr lang="de-DE" sz="1800">
                <a:solidFill>
                  <a:schemeClr val="bg1"/>
                </a:solidFill>
              </a:rPr>
              <a:t>C</a:t>
            </a:r>
            <a:endParaRPr/>
          </a:p>
        </p:txBody>
      </p:sp>
      <p:sp>
        <p:nvSpPr>
          <p:cNvPr id="66" name="Textfeld 3"/>
          <p:cNvSpPr/>
          <p:nvPr/>
        </p:nvSpPr>
        <p:spPr bwMode="auto">
          <a:xfrm>
            <a:off x="4583441" y="4909656"/>
            <a:ext cx="382555" cy="369332"/>
          </a:xfrm>
          <a:prstGeom prst="rect">
            <a:avLst/>
          </a:prstGeom>
          <a:noFill/>
        </p:spPr>
        <p:txBody>
          <a:bodyPr wrap="square">
            <a:spAutoFit/>
          </a:bodyPr>
          <a:lstStyle/>
          <a:p>
            <a:pPr>
              <a:defRPr/>
            </a:pPr>
            <a:r>
              <a:rPr lang="de-DE" sz="1800">
                <a:solidFill>
                  <a:schemeClr val="bg1"/>
                </a:solidFill>
              </a:rPr>
              <a:t>C</a:t>
            </a:r>
            <a:endParaRPr/>
          </a:p>
        </p:txBody>
      </p:sp>
      <p:sp>
        <p:nvSpPr>
          <p:cNvPr id="67" name="Textfeld 4"/>
          <p:cNvSpPr/>
          <p:nvPr/>
        </p:nvSpPr>
        <p:spPr bwMode="auto">
          <a:xfrm>
            <a:off x="11130442" y="851162"/>
            <a:ext cx="382555" cy="369332"/>
          </a:xfrm>
          <a:prstGeom prst="rect">
            <a:avLst/>
          </a:prstGeom>
          <a:noFill/>
        </p:spPr>
        <p:txBody>
          <a:bodyPr wrap="square">
            <a:spAutoFit/>
          </a:bodyPr>
          <a:lstStyle/>
          <a:p>
            <a:pPr>
              <a:defRPr/>
            </a:pPr>
            <a:r>
              <a:rPr lang="de-DE" sz="1800">
                <a:solidFill>
                  <a:schemeClr val="bg1"/>
                </a:solidFill>
              </a:rPr>
              <a:t>C</a:t>
            </a:r>
            <a:endParaRPr/>
          </a:p>
        </p:txBody>
      </p:sp>
      <p:sp>
        <p:nvSpPr>
          <p:cNvPr id="68" name="Textfeld 6"/>
          <p:cNvSpPr/>
          <p:nvPr/>
        </p:nvSpPr>
        <p:spPr bwMode="auto">
          <a:xfrm>
            <a:off x="11120068" y="2888638"/>
            <a:ext cx="382555" cy="369332"/>
          </a:xfrm>
          <a:prstGeom prst="rect">
            <a:avLst/>
          </a:prstGeom>
          <a:noFill/>
        </p:spPr>
        <p:txBody>
          <a:bodyPr wrap="square">
            <a:spAutoFit/>
          </a:bodyPr>
          <a:lstStyle/>
          <a:p>
            <a:pPr>
              <a:defRPr/>
            </a:pPr>
            <a:r>
              <a:rPr lang="de-DE" sz="1800">
                <a:solidFill>
                  <a:schemeClr val="bg1"/>
                </a:solidFill>
              </a:rPr>
              <a:t>C</a:t>
            </a:r>
            <a:endParaRPr/>
          </a:p>
        </p:txBody>
      </p:sp>
      <p:sp>
        <p:nvSpPr>
          <p:cNvPr id="69" name="Textfeld 7"/>
          <p:cNvSpPr/>
          <p:nvPr/>
        </p:nvSpPr>
        <p:spPr bwMode="auto">
          <a:xfrm>
            <a:off x="11118232" y="4909656"/>
            <a:ext cx="382555" cy="369332"/>
          </a:xfrm>
          <a:prstGeom prst="rect">
            <a:avLst/>
          </a:prstGeom>
          <a:noFill/>
        </p:spPr>
        <p:txBody>
          <a:bodyPr wrap="square">
            <a:spAutoFit/>
          </a:bodyPr>
          <a:lstStyle/>
          <a:p>
            <a:pPr>
              <a:defRPr/>
            </a:pPr>
            <a:r>
              <a:rPr lang="de-DE" sz="1800">
                <a:solidFill>
                  <a:schemeClr val="bg1"/>
                </a:solidFill>
              </a:rPr>
              <a:t>C</a:t>
            </a:r>
            <a:endParaRPr/>
          </a:p>
        </p:txBody>
      </p:sp>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1131</Words>
  <Application>Microsoft Office PowerPoint</Application>
  <DocSecurity>0</DocSecurity>
  <PresentationFormat>Benutzerdefiniert</PresentationFormat>
  <Paragraphs>124</Paragraphs>
  <Slides>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vt:i4>
      </vt:variant>
    </vt:vector>
  </HeadingPairs>
  <TitlesOfParts>
    <vt:vector size="9" baseType="lpstr">
      <vt:lpstr>Cambria Math</vt:lpstr>
      <vt:lpstr>Calibri Light</vt:lpstr>
      <vt:lpstr>Arial</vt:lpstr>
      <vt:lpstr>Calibri</vt:lpstr>
      <vt:lpstr>Office</vt:lpstr>
      <vt:lpstr>PowerPoint-Präsentation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Friederike Strähle geb. Warbus</dc:creator>
  <cp:keywords/>
  <dc:description/>
  <cp:lastModifiedBy>Schmidbauer, Philipp</cp:lastModifiedBy>
  <cp:revision>179</cp:revision>
  <dcterms:created xsi:type="dcterms:W3CDTF">2019-10-21T14:50:06Z</dcterms:created>
  <dcterms:modified xsi:type="dcterms:W3CDTF">2024-06-04T20:26:09Z</dcterms:modified>
  <cp:category/>
  <dc:identifier/>
  <cp:contentStatus/>
  <dc:language/>
  <cp:version/>
</cp:coreProperties>
</file>